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825" r:id="rId3"/>
    <p:sldId id="819" r:id="rId4"/>
    <p:sldId id="828" r:id="rId5"/>
    <p:sldId id="835" r:id="rId6"/>
    <p:sldId id="830" r:id="rId7"/>
    <p:sldId id="836" r:id="rId8"/>
    <p:sldId id="831" r:id="rId9"/>
    <p:sldId id="832" r:id="rId10"/>
    <p:sldId id="834" r:id="rId11"/>
    <p:sldId id="82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441"/>
    <a:srgbClr val="C55A11"/>
    <a:srgbClr val="2F3242"/>
    <a:srgbClr val="FFFF00"/>
    <a:srgbClr val="1694E9"/>
    <a:srgbClr val="295FFF"/>
    <a:srgbClr val="709E32"/>
    <a:srgbClr val="00B050"/>
    <a:srgbClr val="0000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26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80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BE04B-0FEE-474E-98E3-E5C059B0E3D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8AAFC-F45B-4763-9C1F-8029DFCE0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5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6D62-0A69-489C-AD8A-DBBB454FE69F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242421"/>
      </p:ext>
    </p:extLst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1F5A-B942-463D-BFFB-A6C0BF2A95D9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21197"/>
      </p:ext>
    </p:extLst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F5CA3-AACC-4614-BF69-00E689DA5E5C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56189"/>
      </p:ext>
    </p:extLst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7AFC-C01B-4F35-8E90-7CDC7BDC9F41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445653"/>
      </p:ext>
    </p:extLst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7DF8-A1C4-4191-9BCE-6255C9741248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46997"/>
      </p:ext>
    </p:extLst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527B-8C9A-436C-98CD-9931061FA41E}" type="datetime1">
              <a:rPr lang="uk-UA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66299"/>
      </p:ext>
    </p:extLst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2E25-D864-431C-9803-DC1DF816B3B2}" type="datetime1">
              <a:rPr lang="uk-UA" smtClean="0"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923005"/>
      </p:ext>
    </p:extLst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627C-B8CA-44C8-AA80-F38F7E2DC942}" type="datetime1">
              <a:rPr lang="uk-UA" smtClean="0"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58557"/>
      </p:ext>
    </p:extLst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820F-613B-4084-A210-F6071CA8AA12}" type="datetime1">
              <a:rPr lang="uk-UA" smtClean="0"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499683"/>
      </p:ext>
    </p:extLst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D5AF-C886-45A1-B5DC-5A526CB61C15}" type="datetime1">
              <a:rPr lang="uk-UA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21819"/>
      </p:ext>
    </p:extLst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2A21-8E22-4A57-9D96-C14531AB525D}" type="datetime1">
              <a:rPr lang="uk-UA" smtClean="0"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52846"/>
      </p:ext>
    </p:extLst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BF2D6-4F70-474E-8189-F1C29A9FD449}" type="datetime1">
              <a:rPr lang="uk-UA" smtClean="0"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1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sh dir="u"/>
  </p:transition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76399" y="4308000"/>
            <a:ext cx="8675915" cy="1464231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accent2">
                    <a:lumMod val="75000"/>
                  </a:schemeClr>
                </a:solidFill>
              </a:rPr>
              <a:t>Перевіряю свої досягнення з теми </a:t>
            </a:r>
          </a:p>
          <a:p>
            <a:pPr algn="ctr"/>
            <a:r>
              <a:rPr lang="uk-UA" sz="4000" b="1" dirty="0" smtClean="0">
                <a:solidFill>
                  <a:schemeClr val="accent2">
                    <a:lumMod val="75000"/>
                  </a:schemeClr>
                </a:solidFill>
              </a:rPr>
              <a:t>«У колі літературних казок»</a:t>
            </a:r>
          </a:p>
        </p:txBody>
      </p:sp>
      <p:sp>
        <p:nvSpPr>
          <p:cNvPr id="8" name="AutoShape 2" descr="ÐÐ°ÑÑÐ¸Ð½ÐºÐ¸ Ð¿Ð¾ Ð·Ð°Ð¿ÑÐ¾ÑÑ ÐºÐ»Ð¸Ð¿Ð°ÑÑ Ð´ÐµÑÐ¸ ÑÐ°Ð·Ð¾Ð¼ Ñ Ð´Ð¾Ð±ÑÑ Ð¿ÑÑÑ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175916" y="1319275"/>
            <a:ext cx="3176398" cy="2145268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Літературне читання</a:t>
            </a:r>
          </a:p>
          <a:p>
            <a:pPr algn="ctr"/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uk-UA" sz="2400" b="1" i="1" dirty="0" smtClean="0">
                <a:solidFill>
                  <a:schemeClr val="accent2">
                    <a:lumMod val="75000"/>
                  </a:schemeClr>
                </a:solidFill>
              </a:rPr>
              <a:t>клас </a:t>
            </a:r>
          </a:p>
          <a:p>
            <a:pPr algn="ctr"/>
            <a:r>
              <a:rPr lang="uk-UA" sz="2400" b="1" i="1" dirty="0" smtClean="0">
                <a:solidFill>
                  <a:schemeClr val="accent2">
                    <a:lumMod val="75000"/>
                  </a:schemeClr>
                </a:solidFill>
              </a:rPr>
              <a:t>У колі літературних казок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Урок 85</a:t>
            </a:r>
          </a:p>
        </p:txBody>
      </p:sp>
      <p:pic>
        <p:nvPicPr>
          <p:cNvPr id="1026" name="Picture 2" descr="D:\Картинки до тестів\!!!!!!Эсмира\_free_2024-01-20-22-09-20_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399" y="1144051"/>
            <a:ext cx="2514601" cy="2514601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57040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247008" y="2743178"/>
            <a:ext cx="3474621" cy="1704109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FFFF00"/>
                </a:solidFill>
              </a:rPr>
              <a:t>Казки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52155" y="1273629"/>
            <a:ext cx="8732066" cy="545068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Доповни тематичну павутинку до слова «Казки».</a:t>
            </a:r>
          </a:p>
        </p:txBody>
      </p:sp>
      <p:cxnSp>
        <p:nvCxnSpPr>
          <p:cNvPr id="7" name="Прямая со стрелкой 6"/>
          <p:cNvCxnSpPr>
            <a:stCxn id="2" idx="7"/>
          </p:cNvCxnSpPr>
          <p:nvPr/>
        </p:nvCxnSpPr>
        <p:spPr>
          <a:xfrm flipV="1">
            <a:off x="7212783" y="2354872"/>
            <a:ext cx="858785" cy="6378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7721629" y="3595233"/>
            <a:ext cx="1106685" cy="205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2" idx="5"/>
          </p:cNvCxnSpPr>
          <p:nvPr/>
        </p:nvCxnSpPr>
        <p:spPr>
          <a:xfrm>
            <a:off x="7212783" y="4197726"/>
            <a:ext cx="863199" cy="9366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" idx="2"/>
          </p:cNvCxnSpPr>
          <p:nvPr/>
        </p:nvCxnSpPr>
        <p:spPr>
          <a:xfrm flipH="1">
            <a:off x="2982222" y="3595233"/>
            <a:ext cx="126478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" idx="3"/>
          </p:cNvCxnSpPr>
          <p:nvPr/>
        </p:nvCxnSpPr>
        <p:spPr>
          <a:xfrm flipH="1">
            <a:off x="4072176" y="4197726"/>
            <a:ext cx="683678" cy="9445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2" idx="1"/>
          </p:cNvCxnSpPr>
          <p:nvPr/>
        </p:nvCxnSpPr>
        <p:spPr>
          <a:xfrm flipH="1" flipV="1">
            <a:off x="4073267" y="2322562"/>
            <a:ext cx="682587" cy="6701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850464" y="2051346"/>
            <a:ext cx="222171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rgbClr val="FFFF00"/>
                </a:solidFill>
              </a:rPr>
              <a:t>народні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828314" y="3290034"/>
            <a:ext cx="2221712" cy="646331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rgbClr val="FFFF00"/>
                </a:solidFill>
              </a:rPr>
              <a:t>українські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91602" y="3315065"/>
            <a:ext cx="222171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rgbClr val="FFFF00"/>
                </a:solidFill>
              </a:rPr>
              <a:t>віршовані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982647" y="4846395"/>
            <a:ext cx="2221712" cy="646331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rgbClr val="FFFF00"/>
                </a:solidFill>
              </a:rPr>
              <a:t>повчальні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075982" y="2044541"/>
            <a:ext cx="2808674" cy="646331"/>
          </a:xfrm>
          <a:prstGeom prst="rect">
            <a:avLst/>
          </a:prstGeom>
          <a:solidFill>
            <a:srgbClr val="C55A1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rgbClr val="FFFF00"/>
                </a:solidFill>
              </a:rPr>
              <a:t>фантастичні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071568" y="4848454"/>
            <a:ext cx="2572929" cy="646331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rgbClr val="FFFF00"/>
                </a:solidFill>
              </a:rPr>
              <a:t>літературні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45065" y="471733"/>
            <a:ext cx="9048763" cy="71378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 Підсумок</a:t>
            </a:r>
            <a:endParaRPr lang="uk-UA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019641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1445065" y="471733"/>
            <a:ext cx="9048763" cy="71378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 Рефлексія</a:t>
            </a:r>
            <a:endParaRPr lang="uk-UA" sz="4000" b="1" dirty="0">
              <a:solidFill>
                <a:schemeClr val="bg1"/>
              </a:solidFill>
            </a:endParaRPr>
          </a:p>
        </p:txBody>
      </p:sp>
      <p:pic>
        <p:nvPicPr>
          <p:cNvPr id="19" name="Picture 4" descr="Презентація &quot;Про рівень ролі домашніх завдань у формуванні в учнів інтересу  до навчання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4" t="3485" r="1607" b="2166"/>
          <a:stretch/>
        </p:blipFill>
        <p:spPr bwMode="auto">
          <a:xfrm>
            <a:off x="2743578" y="1283490"/>
            <a:ext cx="6451735" cy="4941754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624066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37425" y="523177"/>
            <a:ext cx="9965838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Налаштування на урок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1126273" y="509347"/>
            <a:ext cx="9976990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err="1" smtClean="0">
                <a:solidFill>
                  <a:schemeClr val="bg1"/>
                </a:solidFill>
              </a:rPr>
              <a:t>Колір</a:t>
            </a:r>
            <a:r>
              <a:rPr lang="ru-RU" sz="4000" b="1" dirty="0" smtClean="0">
                <a:solidFill>
                  <a:schemeClr val="bg1"/>
                </a:solidFill>
              </a:rPr>
              <a:t> настрою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126273" y="4955376"/>
            <a:ext cx="9227870" cy="919401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Починаємо роботу виміром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настрою. Вибери кружечок того кольору,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який передає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твій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настрій на початку уроку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1395424" y="1484785"/>
            <a:ext cx="1779603" cy="1702954"/>
          </a:xfrm>
          <a:prstGeom prst="smileyFace">
            <a:avLst/>
          </a:prstGeom>
          <a:solidFill>
            <a:srgbClr val="FF4343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3804869" y="1484784"/>
            <a:ext cx="1827030" cy="1613315"/>
          </a:xfrm>
          <a:prstGeom prst="smileyFac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лыбающееся лицо 14"/>
          <p:cNvSpPr/>
          <p:nvPr/>
        </p:nvSpPr>
        <p:spPr>
          <a:xfrm>
            <a:off x="9021338" y="1484785"/>
            <a:ext cx="1761892" cy="1613314"/>
          </a:xfrm>
          <a:prstGeom prst="smileyFac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6324046" y="1484785"/>
            <a:ext cx="1774531" cy="1613314"/>
          </a:xfrm>
          <a:prstGeom prst="smileyFac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71948" y="3730219"/>
            <a:ext cx="2088363" cy="919401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Спокій, </a:t>
            </a:r>
            <a:r>
              <a:rPr lang="uk-UA" sz="2400" b="1" dirty="0" smtClean="0">
                <a:solidFill>
                  <a:schemeClr val="bg1"/>
                </a:solidFill>
              </a:rPr>
              <a:t>рівновага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893508" y="3759164"/>
            <a:ext cx="2017551" cy="51077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задоволення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14768" y="3740565"/>
            <a:ext cx="2438217" cy="919401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Завзяття, бажання діяти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170790" y="3759164"/>
            <a:ext cx="2228869" cy="919401"/>
          </a:xfrm>
          <a:prstGeom prst="roundRect">
            <a:avLst/>
          </a:prstGeom>
          <a:solidFill>
            <a:srgbClr val="FF4343"/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Тривога, хвилювання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9" name="Прямокутник: округлені кути 11">
            <a:extLst>
              <a:ext uri="{FF2B5EF4-FFF2-40B4-BE49-F238E27FC236}">
                <a16:creationId xmlns="" xmlns:a16="http://schemas.microsoft.com/office/drawing/2014/main" id="{69B8F106-52D3-4E2F-A595-3B4F8D378452}"/>
              </a:ext>
            </a:extLst>
          </p:cNvPr>
          <p:cNvSpPr/>
          <p:nvPr/>
        </p:nvSpPr>
        <p:spPr>
          <a:xfrm>
            <a:off x="2006005" y="1462755"/>
            <a:ext cx="5327871" cy="3492621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Всі почули ви дзвінок – </a:t>
            </a:r>
          </a:p>
          <a:p>
            <a:pPr algn="ctr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Він покликав на урок.</a:t>
            </a:r>
          </a:p>
          <a:p>
            <a:pPr algn="ctr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Кожен з вас приготувався,</a:t>
            </a:r>
          </a:p>
          <a:p>
            <a:pPr algn="ctr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На перерві постарався.</a:t>
            </a:r>
          </a:p>
          <a:p>
            <a:pPr algn="ctr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Тож і ми часу не гаймо,</a:t>
            </a:r>
          </a:p>
          <a:p>
            <a:pPr algn="ctr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А урок наш починаймо!</a:t>
            </a:r>
          </a:p>
        </p:txBody>
      </p:sp>
      <p:pic>
        <p:nvPicPr>
          <p:cNvPr id="20" name="Picture 2" descr="Результат пошуку зображень за запитом анимация звонок">
            <a:extLst>
              <a:ext uri="{FF2B5EF4-FFF2-40B4-BE49-F238E27FC236}">
                <a16:creationId xmlns="" xmlns:a16="http://schemas.microsoft.com/office/drawing/2014/main" id="{7A2F0431-B0C7-4C6D-BA16-1D3EC217D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830" y="1439242"/>
            <a:ext cx="2973229" cy="3430649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745094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5" grpId="0" animBg="1"/>
      <p:bldP spid="13" grpId="0" animBg="1"/>
      <p:bldP spid="15" grpId="0" animBg="1"/>
      <p:bldP spid="16" grpId="0" animBg="1"/>
      <p:bldP spid="12" grpId="0" animBg="1"/>
      <p:bldP spid="14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295399" y="582906"/>
            <a:ext cx="9285515" cy="81155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/>
              <a:t>Повідомлення теми </a:t>
            </a:r>
            <a:r>
              <a:rPr lang="uk-UA" sz="4000" b="1" dirty="0" smtClean="0"/>
              <a:t>уроку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32778" name="AutoShape 10" descr="любители книг | Школьные темы, Де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 descr="D:\Картинки до тестів\!!!!Эсмира_512х512\_free_2024-01-13-17-28-32_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399" y="1493163"/>
            <a:ext cx="3526972" cy="352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910943" y="1493163"/>
            <a:ext cx="4669971" cy="33711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Сьогодні на уроці читання </a:t>
            </a:r>
            <a:r>
              <a:rPr lang="uk-UA" sz="3200" b="1" dirty="0" smtClean="0">
                <a:solidFill>
                  <a:schemeClr val="bg1"/>
                </a:solidFill>
              </a:rPr>
              <a:t>ми п</a:t>
            </a:r>
            <a:r>
              <a:rPr lang="uk-UA" sz="3200" b="1" dirty="0" smtClean="0"/>
              <a:t>еревіримо свої досягнення з теми </a:t>
            </a:r>
          </a:p>
          <a:p>
            <a:pPr algn="ctr"/>
            <a:r>
              <a:rPr lang="uk-UA" sz="3200" b="1" dirty="0" smtClean="0"/>
              <a:t>«У колі літературних </a:t>
            </a:r>
          </a:p>
          <a:p>
            <a:pPr algn="ctr"/>
            <a:r>
              <a:rPr lang="uk-UA" sz="3200" b="1" dirty="0" smtClean="0"/>
              <a:t>казок»</a:t>
            </a:r>
          </a:p>
        </p:txBody>
      </p:sp>
    </p:spTree>
    <p:extLst>
      <p:ext uri="{BB962C8B-B14F-4D97-AF65-F5344CB8AC3E}">
        <p14:creationId xmlns:p14="http://schemas.microsoft.com/office/powerpoint/2010/main" val="3581370146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38198" y="1206166"/>
            <a:ext cx="7358743" cy="1815882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accent2">
                    <a:lumMod val="75000"/>
                  </a:schemeClr>
                </a:solidFill>
              </a:rPr>
              <a:t>Ці казки літературні тому, що вони … 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accent2">
                    <a:lumMod val="75000"/>
                  </a:schemeClr>
                </a:solidFill>
              </a:rPr>
              <a:t>Назва віршованої казки … . Її автор - … 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accent2">
                    <a:lumMod val="75000"/>
                  </a:schemeClr>
                </a:solidFill>
              </a:rPr>
              <a:t>Яка казка розпочинається так: </a:t>
            </a:r>
            <a:r>
              <a:rPr lang="uk-UA" sz="2800" b="1" dirty="0">
                <a:solidFill>
                  <a:srgbClr val="002060"/>
                </a:solidFill>
              </a:rPr>
              <a:t>«Зустрілася лисичка з раком» ? Її написав … 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7312" y="400295"/>
            <a:ext cx="10820403" cy="67739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Перевіряю свої досягнення. </a:t>
            </a:r>
            <a:r>
              <a:rPr lang="uk-UA" sz="3600" b="1" dirty="0" smtClean="0">
                <a:solidFill>
                  <a:srgbClr val="FFFF00"/>
                </a:solidFill>
              </a:rPr>
              <a:t>Знаю</a:t>
            </a:r>
            <a:r>
              <a:rPr lang="uk-UA" sz="3600" b="1" dirty="0">
                <a:solidFill>
                  <a:srgbClr val="FFFF00"/>
                </a:solidFill>
              </a:rPr>
              <a:t>…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41300D0C-EC34-4515-9E3A-6F0DC297E5C1}"/>
              </a:ext>
            </a:extLst>
          </p:cNvPr>
          <p:cNvSpPr/>
          <p:nvPr/>
        </p:nvSpPr>
        <p:spPr>
          <a:xfrm>
            <a:off x="0" y="5845630"/>
            <a:ext cx="1084409" cy="100148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Підручник.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103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50622" y="1121216"/>
            <a:ext cx="2692637" cy="60616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 smtClean="0">
                <a:solidFill>
                  <a:schemeClr val="bg1"/>
                </a:solidFill>
              </a:rPr>
              <a:t>мають </a:t>
            </a:r>
            <a:r>
              <a:rPr lang="uk-UA" sz="2800" b="1" dirty="0">
                <a:solidFill>
                  <a:schemeClr val="bg1"/>
                </a:solidFill>
              </a:rPr>
              <a:t>авторів.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079225" y="1605915"/>
            <a:ext cx="4568490" cy="606165"/>
          </a:xfrm>
          <a:prstGeom prst="roundRect">
            <a:avLst/>
          </a:prstGeom>
          <a:solidFill>
            <a:srgbClr val="FFB441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 smtClean="0">
                <a:solidFill>
                  <a:schemeClr val="bg1"/>
                </a:solidFill>
              </a:rPr>
              <a:t>Н. Забіла «Хто сильніший?»</a:t>
            </a:r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74226" y="2516393"/>
            <a:ext cx="4568490" cy="60616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 smtClean="0">
                <a:solidFill>
                  <a:schemeClr val="bg1"/>
                </a:solidFill>
              </a:rPr>
              <a:t>І. Франко «Лисичка і Рак»</a:t>
            </a:r>
            <a:endParaRPr lang="uk-UA" sz="2800" b="1" dirty="0">
              <a:solidFill>
                <a:schemeClr val="bg1"/>
              </a:solidFill>
            </a:endParaRPr>
          </a:p>
        </p:txBody>
      </p:sp>
      <p:pic>
        <p:nvPicPr>
          <p:cNvPr id="17" name="Picture 2" descr="D:\Картинки до тестів\Людина\Малюк кмітикує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48155" y="3245340"/>
            <a:ext cx="1599560" cy="3232299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593E54B9-FEEE-4FE3-B2D4-96D65B2D0A1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52"/>
          <a:stretch/>
        </p:blipFill>
        <p:spPr>
          <a:xfrm>
            <a:off x="3022756" y="3351158"/>
            <a:ext cx="1941115" cy="1906642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13" name="Picture 2" descr="D:\2 клас\2 Читання\1 Савченко\07 У колі літературних казок\№079 - 080 - Де тепло, там і добро\2025-02-23_16165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8" y="3351158"/>
            <a:ext cx="1844384" cy="1906642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0D6AF049-3681-4E1B-965F-07E999114B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533" y="3351158"/>
            <a:ext cx="4226726" cy="2177270"/>
          </a:xfrm>
          <a:prstGeom prst="roundRect">
            <a:avLst/>
          </a:prstGeom>
          <a:ln w="381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9514084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27313" y="400294"/>
            <a:ext cx="10537374" cy="119990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Перевіряю свої досягнення</a:t>
            </a:r>
            <a:r>
              <a:rPr lang="uk-UA" sz="3600" b="1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uk-UA" sz="3600" b="1" dirty="0">
                <a:solidFill>
                  <a:srgbClr val="FFFF00"/>
                </a:solidFill>
              </a:rPr>
              <a:t>Розумію, можу пояснити </a:t>
            </a:r>
            <a:r>
              <a:rPr lang="uk-UA" sz="3600" b="1" dirty="0" smtClean="0">
                <a:solidFill>
                  <a:srgbClr val="FFFF00"/>
                </a:solidFill>
              </a:rPr>
              <a:t>…</a:t>
            </a:r>
            <a:r>
              <a:rPr lang="uk-UA" sz="3600" b="1" dirty="0" smtClean="0">
                <a:solidFill>
                  <a:schemeClr val="bg1"/>
                </a:solidFill>
              </a:rPr>
              <a:t> </a:t>
            </a:r>
            <a:endParaRPr lang="uk-UA" sz="3600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41300D0C-EC34-4515-9E3A-6F0DC297E5C1}"/>
              </a:ext>
            </a:extLst>
          </p:cNvPr>
          <p:cNvSpPr/>
          <p:nvPr/>
        </p:nvSpPr>
        <p:spPr>
          <a:xfrm>
            <a:off x="0" y="5845630"/>
            <a:ext cx="1084409" cy="100148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Підручник.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103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9993" y="1600200"/>
            <a:ext cx="8632999" cy="18158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63538" indent="-363538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bg1"/>
                </a:solidFill>
              </a:rPr>
              <a:t>Чому Равлик нікого не запрошує в гості?</a:t>
            </a:r>
          </a:p>
          <a:p>
            <a:pPr marL="363538" indent="-363538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bg1"/>
                </a:solidFill>
              </a:rPr>
              <a:t>Чому Рак переміг Лисичку?</a:t>
            </a:r>
          </a:p>
          <a:p>
            <a:pPr marL="363538" indent="-363538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bg1"/>
                </a:solidFill>
              </a:rPr>
              <a:t>Чим казка відрізняється від оповідання?</a:t>
            </a:r>
          </a:p>
          <a:p>
            <a:pPr marL="363538" indent="-363538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bg1"/>
                </a:solidFill>
              </a:rPr>
              <a:t>Якими засобами малюнки передають інформацію?</a:t>
            </a:r>
          </a:p>
        </p:txBody>
      </p:sp>
      <p:pic>
        <p:nvPicPr>
          <p:cNvPr id="12" name="Picture 4" descr="D:\Картинки до тестів\!!!_Проект_Равлик_1_01_2025_!!!\007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094" y="1702602"/>
            <a:ext cx="2177243" cy="2177243"/>
          </a:xfrm>
          <a:prstGeom prst="round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33136" y="3547414"/>
            <a:ext cx="4605051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/>
              <a:t>В </a:t>
            </a:r>
            <a:r>
              <a:rPr lang="ru-RU" sz="2400" b="1" dirty="0" err="1"/>
              <a:t>оповіданні</a:t>
            </a:r>
            <a:r>
              <a:rPr lang="ru-RU" sz="2400" b="1" dirty="0"/>
              <a:t> </a:t>
            </a:r>
            <a:r>
              <a:rPr lang="ru-RU" sz="2400" b="1" dirty="0" err="1"/>
              <a:t>описуються</a:t>
            </a:r>
            <a:r>
              <a:rPr lang="ru-RU" sz="2400" b="1" dirty="0"/>
              <a:t> </a:t>
            </a:r>
            <a:r>
              <a:rPr lang="ru-RU" sz="2400" b="1" dirty="0" err="1"/>
              <a:t>події</a:t>
            </a:r>
            <a:r>
              <a:rPr lang="ru-RU" sz="2400" b="1" dirty="0"/>
              <a:t>, що могли бути </a:t>
            </a:r>
            <a:r>
              <a:rPr lang="ru-RU" sz="2400" b="1" dirty="0" err="1"/>
              <a:t>насправді</a:t>
            </a:r>
            <a:r>
              <a:rPr lang="ru-RU" sz="2400" b="1" dirty="0"/>
              <a:t> в </a:t>
            </a:r>
            <a:r>
              <a:rPr lang="ru-RU" sz="2400" b="1" dirty="0" err="1" smtClean="0"/>
              <a:t>житті</a:t>
            </a:r>
            <a:r>
              <a:rPr lang="ru-RU" sz="2400" b="1" dirty="0" smtClean="0"/>
              <a:t>.</a:t>
            </a:r>
            <a:r>
              <a:rPr lang="ru-RU" sz="2400" b="1" dirty="0"/>
              <a:t> А в казці </a:t>
            </a:r>
            <a:r>
              <a:rPr lang="ru-RU" sz="2400" b="1" dirty="0" err="1"/>
              <a:t>розповідається</a:t>
            </a:r>
            <a:r>
              <a:rPr lang="ru-RU" sz="2400" b="1" dirty="0"/>
              <a:t> </a:t>
            </a:r>
            <a:r>
              <a:rPr lang="ru-RU" sz="2400" b="1" dirty="0" smtClean="0"/>
              <a:t>про </a:t>
            </a:r>
            <a:r>
              <a:rPr lang="ru-RU" sz="2400" b="1" dirty="0" err="1"/>
              <a:t>фантастичні</a:t>
            </a:r>
            <a:r>
              <a:rPr lang="ru-RU" sz="2400" b="1" dirty="0"/>
              <a:t> </a:t>
            </a:r>
            <a:r>
              <a:rPr lang="ru-RU" sz="2400" b="1" dirty="0" err="1"/>
              <a:t>явища</a:t>
            </a:r>
            <a:r>
              <a:rPr lang="ru-RU" sz="2400" b="1" dirty="0"/>
              <a:t>, </a:t>
            </a:r>
            <a:r>
              <a:rPr lang="ru-RU" sz="2400" b="1" dirty="0" err="1"/>
              <a:t>події</a:t>
            </a:r>
            <a:r>
              <a:rPr lang="ru-RU" sz="2400" b="1" dirty="0"/>
              <a:t>. 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 err="1"/>
              <a:t>казках</a:t>
            </a:r>
            <a:r>
              <a:rPr lang="ru-RU" sz="2400" b="1" dirty="0"/>
              <a:t> </a:t>
            </a:r>
            <a:r>
              <a:rPr lang="ru-RU" sz="2400" b="1" dirty="0" err="1"/>
              <a:t>говорять</a:t>
            </a:r>
            <a:r>
              <a:rPr lang="ru-RU" sz="2400" b="1" dirty="0"/>
              <a:t> </a:t>
            </a:r>
            <a:r>
              <a:rPr lang="ru-RU" sz="2400" b="1" dirty="0" err="1" smtClean="0"/>
              <a:t>тварини</a:t>
            </a:r>
            <a:r>
              <a:rPr lang="ru-RU" sz="2400" b="1" dirty="0" smtClean="0"/>
              <a:t>, рослини, </a:t>
            </a:r>
            <a:r>
              <a:rPr lang="ru-RU" sz="2400" b="1" dirty="0" err="1"/>
              <a:t>різні</a:t>
            </a:r>
            <a:r>
              <a:rPr lang="ru-RU" sz="2400" b="1" dirty="0"/>
              <a:t> </a:t>
            </a:r>
            <a:r>
              <a:rPr lang="ru-RU" sz="2400" b="1" dirty="0" err="1"/>
              <a:t>предмети</a:t>
            </a:r>
            <a:r>
              <a:rPr lang="ru-RU" sz="2400" b="1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18714" y="3951640"/>
            <a:ext cx="3243943" cy="230832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</a:rPr>
              <a:t>Кольори, розмір, композиція малюнка дають змогу «прочитати», що хоче сказати глядачам художник.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8" name="Picture 2" descr="Казка Лисичка і рак: читати онлайн | #ТЕ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09" y="3547414"/>
            <a:ext cx="2354351" cy="2503170"/>
          </a:xfrm>
          <a:prstGeom prst="round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474976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35232" y="1318998"/>
            <a:ext cx="957043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46088" indent="-446088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bg1"/>
                </a:solidFill>
              </a:rPr>
              <a:t>Визначити головну думку казки </a:t>
            </a:r>
            <a:r>
              <a:rPr lang="uk-UA" sz="2800" b="1" dirty="0" smtClean="0">
                <a:solidFill>
                  <a:schemeClr val="bg1"/>
                </a:solidFill>
              </a:rPr>
              <a:t>Василя Сухомлинського </a:t>
            </a:r>
            <a:r>
              <a:rPr lang="uk-UA" sz="2800" b="1" dirty="0">
                <a:solidFill>
                  <a:schemeClr val="bg1"/>
                </a:solidFill>
              </a:rPr>
              <a:t>«Нехай будуть і Соловей, і Жук</a:t>
            </a:r>
            <a:r>
              <a:rPr lang="uk-UA" sz="2800" b="1" dirty="0" smtClean="0">
                <a:solidFill>
                  <a:schemeClr val="bg1"/>
                </a:solidFill>
              </a:rPr>
              <a:t>».</a:t>
            </a:r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35232" y="494528"/>
            <a:ext cx="10431481" cy="75697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Перевіряю свої досягнення. </a:t>
            </a:r>
            <a:r>
              <a:rPr lang="uk-UA" sz="4000" b="1" dirty="0">
                <a:solidFill>
                  <a:srgbClr val="FFFF00"/>
                </a:solidFill>
              </a:rPr>
              <a:t>Вмію…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41300D0C-EC34-4515-9E3A-6F0DC297E5C1}"/>
              </a:ext>
            </a:extLst>
          </p:cNvPr>
          <p:cNvSpPr/>
          <p:nvPr/>
        </p:nvSpPr>
        <p:spPr>
          <a:xfrm>
            <a:off x="0" y="5963908"/>
            <a:ext cx="1084409" cy="89409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Підручник.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103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7312" y="2577828"/>
            <a:ext cx="630454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К</a:t>
            </a:r>
            <a:r>
              <a:rPr lang="en-US" sz="2800" b="1" dirty="0">
                <a:solidFill>
                  <a:schemeClr val="bg1"/>
                </a:solidFill>
              </a:rPr>
              <a:t>o</a:t>
            </a:r>
            <a:r>
              <a:rPr lang="ru-RU" sz="2800" b="1" dirty="0" err="1">
                <a:solidFill>
                  <a:schemeClr val="bg1"/>
                </a:solidFill>
              </a:rPr>
              <a:t>жна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іст</a:t>
            </a:r>
            <a:r>
              <a:rPr lang="en-US" sz="2800" b="1" dirty="0">
                <a:solidFill>
                  <a:schemeClr val="bg1"/>
                </a:solidFill>
              </a:rPr>
              <a:t>o</a:t>
            </a:r>
            <a:r>
              <a:rPr lang="ru-RU" sz="2800" b="1" dirty="0">
                <a:solidFill>
                  <a:schemeClr val="bg1"/>
                </a:solidFill>
              </a:rPr>
              <a:t>та у </a:t>
            </a:r>
            <a:r>
              <a:rPr lang="en-US" sz="2800" b="1" dirty="0">
                <a:solidFill>
                  <a:schemeClr val="bg1"/>
                </a:solidFill>
              </a:rPr>
              <a:t>c</a:t>
            </a:r>
            <a:r>
              <a:rPr lang="ru-RU" sz="2800" b="1" dirty="0" err="1">
                <a:solidFill>
                  <a:schemeClr val="bg1"/>
                </a:solidFill>
              </a:rPr>
              <a:t>віті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корисна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7" name="Picture 2" descr="Картинки по запросу &quot;василь сухомлинський нехай будуть і Соловей, і жук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65028" y="2008453"/>
            <a:ext cx="2641368" cy="2185190"/>
          </a:xfrm>
          <a:prstGeom prst="round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35232" y="3283366"/>
            <a:ext cx="7829796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46088" indent="-446088">
              <a:buFont typeface="Wingdings" panose="05000000000000000000" pitchFamily="2" charset="2"/>
              <a:buChar char="v"/>
            </a:pPr>
            <a:r>
              <a:rPr lang="uk-UA" sz="2800" b="1" dirty="0" smtClean="0">
                <a:solidFill>
                  <a:schemeClr val="bg1"/>
                </a:solidFill>
              </a:rPr>
              <a:t>Знайти </a:t>
            </a:r>
            <a:r>
              <a:rPr lang="uk-UA" sz="2800" b="1" dirty="0">
                <a:solidFill>
                  <a:schemeClr val="bg1"/>
                </a:solidFill>
              </a:rPr>
              <a:t>казку, змісту якої відповідає прислів'я </a:t>
            </a:r>
            <a:endParaRPr lang="uk-UA" sz="2800" b="1" dirty="0" smtClean="0">
              <a:solidFill>
                <a:schemeClr val="bg1"/>
              </a:solidFill>
            </a:endParaRPr>
          </a:p>
          <a:p>
            <a:r>
              <a:rPr lang="uk-UA" sz="2800" b="1" dirty="0">
                <a:solidFill>
                  <a:schemeClr val="bg1"/>
                </a:solidFill>
              </a:rPr>
              <a:t> </a:t>
            </a:r>
            <a:r>
              <a:rPr lang="uk-UA" sz="2800" b="1" dirty="0" smtClean="0">
                <a:solidFill>
                  <a:schemeClr val="bg1"/>
                </a:solidFill>
              </a:rPr>
              <a:t>     «</a:t>
            </a:r>
            <a:r>
              <a:rPr lang="uk-UA" sz="2800" b="1" dirty="0">
                <a:solidFill>
                  <a:schemeClr val="bg1"/>
                </a:solidFill>
              </a:rPr>
              <a:t>Де сила не візьме, там розум допоможе</a:t>
            </a:r>
            <a:r>
              <a:rPr lang="uk-UA" sz="2800" b="1" dirty="0" smtClean="0">
                <a:solidFill>
                  <a:schemeClr val="bg1"/>
                </a:solidFill>
              </a:rPr>
              <a:t>».</a:t>
            </a:r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50130" y="4551433"/>
            <a:ext cx="630454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Казка «Лисичка і Рак</a:t>
            </a:r>
            <a:r>
              <a:rPr lang="uk-UA" sz="2800" b="1" dirty="0">
                <a:solidFill>
                  <a:schemeClr val="bg1"/>
                </a:solidFill>
              </a:rPr>
              <a:t>» Івана Франка 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6" name="Picture 2" descr="Лисиця та рак» Читати, Скачати. Українська нородна каз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312" y="4332514"/>
            <a:ext cx="2882497" cy="1790351"/>
          </a:xfrm>
          <a:prstGeom prst="round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306905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35232" y="494528"/>
            <a:ext cx="10431481" cy="75697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Перевіряю свої досягнення. </a:t>
            </a:r>
            <a:r>
              <a:rPr lang="uk-UA" sz="4000" b="1" dirty="0">
                <a:solidFill>
                  <a:srgbClr val="FFFF00"/>
                </a:solidFill>
              </a:rPr>
              <a:t>Вмію…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41300D0C-EC34-4515-9E3A-6F0DC297E5C1}"/>
              </a:ext>
            </a:extLst>
          </p:cNvPr>
          <p:cNvSpPr/>
          <p:nvPr/>
        </p:nvSpPr>
        <p:spPr>
          <a:xfrm>
            <a:off x="0" y="5963908"/>
            <a:ext cx="1084409" cy="89409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Підручник.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103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0014" y="1421798"/>
            <a:ext cx="828699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46088" indent="-446088">
              <a:buFont typeface="Wingdings" panose="05000000000000000000" pitchFamily="2" charset="2"/>
              <a:buChar char="v"/>
            </a:pPr>
            <a:r>
              <a:rPr lang="uk-UA" sz="2800" b="1" dirty="0" smtClean="0">
                <a:solidFill>
                  <a:schemeClr val="bg1"/>
                </a:solidFill>
              </a:rPr>
              <a:t>Поставити </a:t>
            </a:r>
            <a:r>
              <a:rPr lang="uk-UA" sz="2800" b="1" dirty="0">
                <a:solidFill>
                  <a:schemeClr val="bg1"/>
                </a:solidFill>
              </a:rPr>
              <a:t>запитання до твору «Хто сильніший</a:t>
            </a:r>
            <a:r>
              <a:rPr lang="uk-UA" sz="2800" b="1" dirty="0" smtClean="0">
                <a:solidFill>
                  <a:schemeClr val="bg1"/>
                </a:solidFill>
              </a:rPr>
              <a:t>?»</a:t>
            </a:r>
            <a:endParaRPr lang="uk-UA" sz="28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83576" y="3738853"/>
            <a:ext cx="3730802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</a:rPr>
              <a:t>Побитися</a:t>
            </a:r>
            <a:r>
              <a:rPr lang="ru-RU" sz="2800" b="1" dirty="0" smtClean="0">
                <a:solidFill>
                  <a:srgbClr val="FF0000"/>
                </a:solidFill>
              </a:rPr>
              <a:t> об заклад</a:t>
            </a:r>
            <a:r>
              <a:rPr lang="ru-RU" sz="2800" b="1" dirty="0" smtClean="0">
                <a:solidFill>
                  <a:srgbClr val="0070C0"/>
                </a:solidFill>
              </a:rPr>
              <a:t> – </a:t>
            </a:r>
            <a:r>
              <a:rPr lang="ru-RU" sz="2800" b="1" dirty="0" err="1" smtClean="0">
                <a:solidFill>
                  <a:srgbClr val="0070C0"/>
                </a:solidFill>
              </a:rPr>
              <a:t>посперечатися</a:t>
            </a:r>
            <a:r>
              <a:rPr lang="ru-RU" sz="2800" b="1" dirty="0" smtClean="0">
                <a:solidFill>
                  <a:srgbClr val="0070C0"/>
                </a:solidFill>
              </a:rPr>
              <a:t>.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80692" y="4803234"/>
            <a:ext cx="413657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Біжить </a:t>
            </a:r>
            <a:r>
              <a:rPr lang="ru-RU" sz="2800" b="1" dirty="0" err="1" smtClean="0">
                <a:solidFill>
                  <a:srgbClr val="FF0000"/>
                </a:solidFill>
              </a:rPr>
              <a:t>щодуху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</a:rPr>
              <a:t>– </a:t>
            </a:r>
            <a:r>
              <a:rPr lang="ru-RU" sz="2800" b="1" dirty="0" err="1" smtClean="0">
                <a:solidFill>
                  <a:srgbClr val="0070C0"/>
                </a:solidFill>
              </a:rPr>
              <a:t>швидко</a:t>
            </a:r>
            <a:r>
              <a:rPr lang="ru-RU" sz="2800" b="1" dirty="0" smtClean="0">
                <a:solidFill>
                  <a:srgbClr val="0070C0"/>
                </a:solidFill>
              </a:rPr>
              <a:t>.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5" name="Прямокутник: округлені кути 31">
            <a:extLst>
              <a:ext uri="{FF2B5EF4-FFF2-40B4-BE49-F238E27FC236}">
                <a16:creationId xmlns="" xmlns:a16="http://schemas.microsoft.com/office/drawing/2014/main" id="{483084F1-C824-41C9-9DFC-3FBFBB6B625A}"/>
              </a:ext>
            </a:extLst>
          </p:cNvPr>
          <p:cNvSpPr/>
          <p:nvPr/>
        </p:nvSpPr>
        <p:spPr>
          <a:xfrm>
            <a:off x="909947" y="2047620"/>
            <a:ext cx="6380290" cy="93506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800" b="1" dirty="0" smtClean="0">
                <a:solidFill>
                  <a:schemeClr val="bg1"/>
                </a:solidFill>
              </a:rPr>
              <a:t>Між ким йде розмова у казці?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800" b="1" dirty="0" smtClean="0">
                <a:solidFill>
                  <a:schemeClr val="bg1"/>
                </a:solidFill>
              </a:rPr>
              <a:t>Про що сперечаються Вітер і Сонце?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9947" y="3118605"/>
            <a:ext cx="784187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46088" indent="-446088">
              <a:buFont typeface="Wingdings" panose="05000000000000000000" pitchFamily="2" charset="2"/>
              <a:buChar char="v"/>
            </a:pPr>
            <a:r>
              <a:rPr lang="uk-UA" sz="2800" b="1" dirty="0" smtClean="0">
                <a:solidFill>
                  <a:schemeClr val="bg1"/>
                </a:solidFill>
              </a:rPr>
              <a:t>Знайти </a:t>
            </a:r>
            <a:r>
              <a:rPr lang="uk-UA" sz="2800" b="1" dirty="0">
                <a:solidFill>
                  <a:schemeClr val="bg1"/>
                </a:solidFill>
              </a:rPr>
              <a:t>образні вислови в казці Івана </a:t>
            </a:r>
            <a:r>
              <a:rPr lang="uk-UA" sz="2800" b="1" dirty="0" smtClean="0">
                <a:solidFill>
                  <a:schemeClr val="bg1"/>
                </a:solidFill>
              </a:rPr>
              <a:t>Франка</a:t>
            </a:r>
            <a:r>
              <a:rPr lang="uk-UA" sz="28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17" name="Picture 3" descr="D:\2 клас\2 Читання\1 Савченко\07 У колі літературних казок\№079 - 080 - Де тепло, там і добро\2025-02-23_1617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314" y="1415230"/>
            <a:ext cx="2334498" cy="4647246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Лисиця та рак» Читати, Скачати. Українська нородна каз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52" y="3785736"/>
            <a:ext cx="3531134" cy="1995264"/>
          </a:xfrm>
          <a:prstGeom prst="round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757192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054101" y="494527"/>
            <a:ext cx="10125528" cy="122541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Перевіряю свої досягнення. </a:t>
            </a:r>
            <a:endParaRPr lang="uk-UA" sz="36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3600" b="1" dirty="0" smtClean="0">
                <a:solidFill>
                  <a:srgbClr val="FFFF00"/>
                </a:solidFill>
              </a:rPr>
              <a:t>Висловлюю </a:t>
            </a:r>
            <a:r>
              <a:rPr lang="uk-UA" sz="3600" b="1" dirty="0">
                <a:solidFill>
                  <a:srgbClr val="FFFF00"/>
                </a:solidFill>
              </a:rPr>
              <a:t>свою почуття </a:t>
            </a:r>
            <a:r>
              <a:rPr lang="uk-UA" sz="3600" b="1" dirty="0" smtClean="0">
                <a:solidFill>
                  <a:srgbClr val="FFFF00"/>
                </a:solidFill>
              </a:rPr>
              <a:t>і ставлення</a:t>
            </a:r>
            <a:r>
              <a:rPr lang="uk-UA" sz="3600" b="1" dirty="0">
                <a:solidFill>
                  <a:srgbClr val="FFFF00"/>
                </a:solidFill>
              </a:rPr>
              <a:t> </a:t>
            </a:r>
            <a:r>
              <a:rPr lang="uk-UA" sz="3600" b="1" dirty="0" smtClean="0">
                <a:solidFill>
                  <a:srgbClr val="FFFF00"/>
                </a:solidFill>
              </a:rPr>
              <a:t>…</a:t>
            </a:r>
            <a:endParaRPr lang="uk-UA" sz="3600" b="1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41300D0C-EC34-4515-9E3A-6F0DC297E5C1}"/>
              </a:ext>
            </a:extLst>
          </p:cNvPr>
          <p:cNvSpPr/>
          <p:nvPr/>
        </p:nvSpPr>
        <p:spPr>
          <a:xfrm>
            <a:off x="0" y="5963908"/>
            <a:ext cx="1084409" cy="89409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Підручник.</a:t>
            </a:r>
          </a:p>
          <a:p>
            <a:pPr algn="ctr"/>
            <a:r>
              <a:rPr lang="uk-UA" sz="1400" b="1" dirty="0">
                <a:solidFill>
                  <a:schemeClr val="bg1"/>
                </a:solidFill>
              </a:rPr>
              <a:t>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91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D:\Картинки до тестів\Людина\Дівчинк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409" y="1801752"/>
            <a:ext cx="2137762" cy="317095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951513" y="1801752"/>
            <a:ext cx="7228115" cy="310854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46088" indent="-446088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bg1"/>
                </a:solidFill>
              </a:rPr>
              <a:t>Мене здивувало, що … .</a:t>
            </a:r>
          </a:p>
          <a:p>
            <a:pPr marL="446088" indent="-446088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bg1"/>
                </a:solidFill>
              </a:rPr>
              <a:t>Яка казка найбільше сподобалась? Чим саме?</a:t>
            </a:r>
          </a:p>
          <a:p>
            <a:pPr marL="446088" indent="-446088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bg1"/>
                </a:solidFill>
              </a:rPr>
              <a:t>Визначаю, які вчинки дійових осіб добрі, а які – погані.</a:t>
            </a:r>
          </a:p>
          <a:p>
            <a:pPr marL="446088" indent="-446088">
              <a:buFont typeface="Wingdings" panose="05000000000000000000" pitchFamily="2" charset="2"/>
              <a:buChar char="v"/>
            </a:pPr>
            <a:r>
              <a:rPr lang="uk-UA" sz="2800" b="1" dirty="0">
                <a:solidFill>
                  <a:schemeClr val="bg1"/>
                </a:solidFill>
              </a:rPr>
              <a:t>Автори, твори яких хочу знайти й прочитати…</a:t>
            </a:r>
          </a:p>
        </p:txBody>
      </p:sp>
    </p:spTree>
    <p:extLst>
      <p:ext uri="{BB962C8B-B14F-4D97-AF65-F5344CB8AC3E}">
        <p14:creationId xmlns:p14="http://schemas.microsoft.com/office/powerpoint/2010/main" val="2725720193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55838" y="505414"/>
            <a:ext cx="10180200" cy="73555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З'єднай стрілочками назви казок з авторами </a:t>
            </a:r>
            <a:r>
              <a:rPr lang="uk-UA" sz="3200" b="1" dirty="0" smtClean="0">
                <a:solidFill>
                  <a:schemeClr val="bg1"/>
                </a:solidFill>
              </a:rPr>
              <a:t>творів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9" name="Прямокутник: округлені кути 21">
            <a:extLst>
              <a:ext uri="{FF2B5EF4-FFF2-40B4-BE49-F238E27FC236}">
                <a16:creationId xmlns="" xmlns:a16="http://schemas.microsoft.com/office/drawing/2014/main" id="{95D2D168-3634-4996-8FC4-371AAB04392C}"/>
              </a:ext>
            </a:extLst>
          </p:cNvPr>
          <p:cNvSpPr/>
          <p:nvPr/>
        </p:nvSpPr>
        <p:spPr>
          <a:xfrm>
            <a:off x="937064" y="1611086"/>
            <a:ext cx="4287559" cy="701297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Лисичка і Рак</a:t>
            </a:r>
          </a:p>
        </p:txBody>
      </p:sp>
      <p:sp>
        <p:nvSpPr>
          <p:cNvPr id="8" name="Прямокутник: округлені кути 21">
            <a:extLst>
              <a:ext uri="{FF2B5EF4-FFF2-40B4-BE49-F238E27FC236}">
                <a16:creationId xmlns="" xmlns:a16="http://schemas.microsoft.com/office/drawing/2014/main" id="{95D2D168-3634-4996-8FC4-371AAB04392C}"/>
              </a:ext>
            </a:extLst>
          </p:cNvPr>
          <p:cNvSpPr/>
          <p:nvPr/>
        </p:nvSpPr>
        <p:spPr>
          <a:xfrm>
            <a:off x="6642440" y="1611086"/>
            <a:ext cx="4439798" cy="62775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Наталя Забіла</a:t>
            </a:r>
          </a:p>
        </p:txBody>
      </p:sp>
      <p:sp>
        <p:nvSpPr>
          <p:cNvPr id="11" name="Прямокутник: округлені кути 21">
            <a:extLst>
              <a:ext uri="{FF2B5EF4-FFF2-40B4-BE49-F238E27FC236}">
                <a16:creationId xmlns="" xmlns:a16="http://schemas.microsoft.com/office/drawing/2014/main" id="{95D2D168-3634-4996-8FC4-371AAB04392C}"/>
              </a:ext>
            </a:extLst>
          </p:cNvPr>
          <p:cNvSpPr/>
          <p:nvPr/>
        </p:nvSpPr>
        <p:spPr>
          <a:xfrm>
            <a:off x="937064" y="2422038"/>
            <a:ext cx="4287559" cy="595339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Хто сильніший?</a:t>
            </a:r>
          </a:p>
        </p:txBody>
      </p:sp>
      <p:sp>
        <p:nvSpPr>
          <p:cNvPr id="13" name="Прямокутник: округлені кути 21">
            <a:extLst>
              <a:ext uri="{FF2B5EF4-FFF2-40B4-BE49-F238E27FC236}">
                <a16:creationId xmlns="" xmlns:a16="http://schemas.microsoft.com/office/drawing/2014/main" id="{95D2D168-3634-4996-8FC4-371AAB04392C}"/>
              </a:ext>
            </a:extLst>
          </p:cNvPr>
          <p:cNvSpPr/>
          <p:nvPr/>
        </p:nvSpPr>
        <p:spPr>
          <a:xfrm>
            <a:off x="6642440" y="4203484"/>
            <a:ext cx="4439798" cy="947929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Василь Сухомлинський</a:t>
            </a:r>
          </a:p>
        </p:txBody>
      </p:sp>
      <p:sp>
        <p:nvSpPr>
          <p:cNvPr id="14" name="Прямокутник: округлені кути 21">
            <a:extLst>
              <a:ext uri="{FF2B5EF4-FFF2-40B4-BE49-F238E27FC236}">
                <a16:creationId xmlns="" xmlns:a16="http://schemas.microsoft.com/office/drawing/2014/main" id="{95D2D168-3634-4996-8FC4-371AAB04392C}"/>
              </a:ext>
            </a:extLst>
          </p:cNvPr>
          <p:cNvSpPr/>
          <p:nvPr/>
        </p:nvSpPr>
        <p:spPr>
          <a:xfrm>
            <a:off x="937064" y="3123329"/>
            <a:ext cx="4221285" cy="979713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Нехай будуть і Соловей, і Жук</a:t>
            </a:r>
          </a:p>
        </p:txBody>
      </p:sp>
      <p:sp>
        <p:nvSpPr>
          <p:cNvPr id="15" name="Прямокутник: округлені кути 21">
            <a:extLst>
              <a:ext uri="{FF2B5EF4-FFF2-40B4-BE49-F238E27FC236}">
                <a16:creationId xmlns="" xmlns:a16="http://schemas.microsoft.com/office/drawing/2014/main" id="{95D2D168-3634-4996-8FC4-371AAB04392C}"/>
              </a:ext>
            </a:extLst>
          </p:cNvPr>
          <p:cNvSpPr/>
          <p:nvPr/>
        </p:nvSpPr>
        <p:spPr>
          <a:xfrm>
            <a:off x="6696240" y="3225761"/>
            <a:ext cx="4439798" cy="774847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Галина </a:t>
            </a:r>
            <a:r>
              <a:rPr lang="uk-UA" sz="3200" b="1" dirty="0" err="1">
                <a:solidFill>
                  <a:schemeClr val="bg1"/>
                </a:solidFill>
              </a:rPr>
              <a:t>Малик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16" name="Прямокутник: округлені кути 21">
            <a:extLst>
              <a:ext uri="{FF2B5EF4-FFF2-40B4-BE49-F238E27FC236}">
                <a16:creationId xmlns="" xmlns:a16="http://schemas.microsoft.com/office/drawing/2014/main" id="{95D2D168-3634-4996-8FC4-371AAB04392C}"/>
              </a:ext>
            </a:extLst>
          </p:cNvPr>
          <p:cNvSpPr/>
          <p:nvPr/>
        </p:nvSpPr>
        <p:spPr>
          <a:xfrm>
            <a:off x="898951" y="4203484"/>
            <a:ext cx="4259398" cy="947929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Чому Равлик ховається?</a:t>
            </a:r>
          </a:p>
        </p:txBody>
      </p:sp>
      <p:sp>
        <p:nvSpPr>
          <p:cNvPr id="17" name="Прямокутник: округлені кути 21">
            <a:extLst>
              <a:ext uri="{FF2B5EF4-FFF2-40B4-BE49-F238E27FC236}">
                <a16:creationId xmlns="" xmlns:a16="http://schemas.microsoft.com/office/drawing/2014/main" id="{95D2D168-3634-4996-8FC4-371AAB04392C}"/>
              </a:ext>
            </a:extLst>
          </p:cNvPr>
          <p:cNvSpPr/>
          <p:nvPr/>
        </p:nvSpPr>
        <p:spPr>
          <a:xfrm>
            <a:off x="6696240" y="2381820"/>
            <a:ext cx="4439798" cy="635557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Іван Франко</a:t>
            </a:r>
          </a:p>
        </p:txBody>
      </p:sp>
      <p:cxnSp>
        <p:nvCxnSpPr>
          <p:cNvPr id="6" name="Прямая со стрелкой 5"/>
          <p:cNvCxnSpPr>
            <a:stCxn id="9" idx="3"/>
            <a:endCxn id="17" idx="1"/>
          </p:cNvCxnSpPr>
          <p:nvPr/>
        </p:nvCxnSpPr>
        <p:spPr>
          <a:xfrm>
            <a:off x="5224623" y="1961735"/>
            <a:ext cx="1471617" cy="737864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202073" y="1970103"/>
            <a:ext cx="1440367" cy="68073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3" idx="1"/>
          </p:cNvCxnSpPr>
          <p:nvPr/>
        </p:nvCxnSpPr>
        <p:spPr>
          <a:xfrm>
            <a:off x="5162698" y="3618736"/>
            <a:ext cx="1479742" cy="1058713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15" idx="1"/>
          </p:cNvCxnSpPr>
          <p:nvPr/>
        </p:nvCxnSpPr>
        <p:spPr>
          <a:xfrm flipV="1">
            <a:off x="5104748" y="3613185"/>
            <a:ext cx="1591492" cy="1064264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119100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</TotalTime>
  <Words>447</Words>
  <Application>Microsoft Office PowerPoint</Application>
  <PresentationFormat>Произвольный</PresentationFormat>
  <Paragraphs>92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Налаштування на урок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Vasyl Tsupa</dc:creator>
  <cp:lastModifiedBy>Esmiralda Ivanova</cp:lastModifiedBy>
  <cp:revision>273</cp:revision>
  <dcterms:created xsi:type="dcterms:W3CDTF">2018-01-05T16:38:53Z</dcterms:created>
  <dcterms:modified xsi:type="dcterms:W3CDTF">2025-03-10T11:21:40Z</dcterms:modified>
</cp:coreProperties>
</file>