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136" r:id="rId3"/>
    <p:sldId id="1091" r:id="rId4"/>
    <p:sldId id="1121" r:id="rId5"/>
    <p:sldId id="1134" r:id="rId6"/>
    <p:sldId id="1133" r:id="rId7"/>
    <p:sldId id="546" r:id="rId8"/>
    <p:sldId id="550" r:id="rId9"/>
    <p:sldId id="607" r:id="rId10"/>
    <p:sldId id="603" r:id="rId11"/>
    <p:sldId id="611" r:id="rId12"/>
    <p:sldId id="606" r:id="rId13"/>
    <p:sldId id="1135" r:id="rId14"/>
    <p:sldId id="113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FF"/>
    <a:srgbClr val="E6D5F3"/>
    <a:srgbClr val="D5B8EA"/>
    <a:srgbClr val="2F3242"/>
    <a:srgbClr val="295FFF"/>
    <a:srgbClr val="1694E9"/>
    <a:srgbClr val="FFFF00"/>
    <a:srgbClr val="00B050"/>
    <a:srgbClr val="709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2486" y="4258414"/>
            <a:ext cx="9427028" cy="102155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Розпізнаю службові слова </a:t>
            </a:r>
          </a:p>
        </p:txBody>
      </p:sp>
      <p:pic>
        <p:nvPicPr>
          <p:cNvPr id="1028" name="Picture 4" descr="Картинки по запросу &quot;клипарт дети пишут слов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2"/>
          <a:stretch/>
        </p:blipFill>
        <p:spPr bwMode="auto">
          <a:xfrm>
            <a:off x="1534886" y="1175657"/>
            <a:ext cx="3050194" cy="26364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72126" y="1175657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079" r="58095" b="73085"/>
          <a:stretch/>
        </p:blipFill>
        <p:spPr>
          <a:xfrm>
            <a:off x="4078319" y="1621694"/>
            <a:ext cx="7319334" cy="302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8200" y="494528"/>
            <a:ext cx="10559453" cy="1029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Запиши </a:t>
            </a:r>
            <a:r>
              <a:rPr lang="uk-UA" sz="3200" b="1" dirty="0">
                <a:solidFill>
                  <a:schemeClr val="bg1"/>
                </a:solidFill>
              </a:rPr>
              <a:t>з небилиці службові слова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разом із іменниками, що з ними зв'язані.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19671" y="1560194"/>
            <a:ext cx="3704770" cy="3908430"/>
            <a:chOff x="350555" y="1850578"/>
            <a:chExt cx="3005041" cy="3371474"/>
          </a:xfrm>
        </p:grpSpPr>
        <p:pic>
          <p:nvPicPr>
            <p:cNvPr id="29" name="Picture 10" descr="Картинки по запросу &quot;клипарт морковь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2058">
              <a:off x="1507984" y="3908453"/>
              <a:ext cx="958127" cy="60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Картинки по запросу &quot;клипарт морковь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08598">
              <a:off x="1286128" y="3962161"/>
              <a:ext cx="958127" cy="60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Картинки по запросу &quot;клипарт куст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55" y="3292468"/>
              <a:ext cx="3005041" cy="192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Картинки по запросу &quot;клипарт мальчик ловит рыбу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90" y="1850578"/>
              <a:ext cx="2090506" cy="33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Картинки по запросу &quot;клипарт грибы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919" y="3066433"/>
              <a:ext cx="524070" cy="64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Картинки по запросу &quot;клипарт рыба ерш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21" y="4325352"/>
              <a:ext cx="791098" cy="39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Картинки по запросу &quot;клипарт рыба ерш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27" y="4680139"/>
              <a:ext cx="791098" cy="39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Картинки по запросу &quot;клипарт яблоки&quot;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74" y="3400801"/>
              <a:ext cx="755036" cy="52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r="21745" b="68289"/>
          <a:stretch/>
        </p:blipFill>
        <p:spPr>
          <a:xfrm>
            <a:off x="4481464" y="1560194"/>
            <a:ext cx="3795125" cy="12031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31243" r="50193" b="51213"/>
          <a:stretch/>
        </p:blipFill>
        <p:spPr>
          <a:xfrm>
            <a:off x="8587807" y="1613462"/>
            <a:ext cx="2156020" cy="12031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2" t="31477" r="12172" b="54848"/>
          <a:stretch/>
        </p:blipFill>
        <p:spPr>
          <a:xfrm>
            <a:off x="4247191" y="2563637"/>
            <a:ext cx="1304858" cy="9378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51126" r="57867" b="35199"/>
          <a:stretch/>
        </p:blipFill>
        <p:spPr>
          <a:xfrm>
            <a:off x="5544000" y="2816237"/>
            <a:ext cx="1836000" cy="9378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7266" r="51511" b="19059"/>
          <a:stretch/>
        </p:blipFill>
        <p:spPr>
          <a:xfrm>
            <a:off x="8119907" y="2788411"/>
            <a:ext cx="2124000" cy="93785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" t="83406" r="33095" b="2919"/>
          <a:stretch/>
        </p:blipFill>
        <p:spPr>
          <a:xfrm>
            <a:off x="4625191" y="3721975"/>
            <a:ext cx="3386293" cy="937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15406" r="48378" b="66816"/>
          <a:stretch/>
        </p:blipFill>
        <p:spPr>
          <a:xfrm>
            <a:off x="7799361" y="3501489"/>
            <a:ext cx="2197768" cy="1219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8" t="51126" r="36530" b="35199"/>
          <a:stretch/>
        </p:blipFill>
        <p:spPr>
          <a:xfrm>
            <a:off x="7163057" y="2788411"/>
            <a:ext cx="828000" cy="9378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9" t="68129" r="28404" b="25047"/>
          <a:stretch/>
        </p:blipFill>
        <p:spPr>
          <a:xfrm>
            <a:off x="4247191" y="3754089"/>
            <a:ext cx="756000" cy="46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24441" y="4720689"/>
            <a:ext cx="7273212" cy="9550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 які питання відповідають </a:t>
            </a:r>
            <a:r>
              <a:rPr lang="uk-UA" sz="2400" b="1" dirty="0" smtClean="0">
                <a:solidFill>
                  <a:srgbClr val="0070C0"/>
                </a:solidFill>
              </a:rPr>
              <a:t>службові слова? Для чого вони служать? Як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пишуться з іменниками?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91958"/>
            <a:ext cx="10276114" cy="703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плутанку, яку розповіла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44286" y="2078869"/>
            <a:ext cx="2161722" cy="21582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6094" y="2102044"/>
            <a:ext cx="46440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За струмком дзюрчить село.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Небо в сонечку зайшло.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Вистрибнув на півня пліт.</a:t>
            </a:r>
          </a:p>
          <a:p>
            <a:r>
              <a:rPr lang="uk-UA" sz="2800" b="1" dirty="0"/>
              <a:t>Кукурікнув сірий кіт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742" y="1334976"/>
            <a:ext cx="6615897" cy="7670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>
                <a:solidFill>
                  <a:srgbClr val="0070C0"/>
                </a:solidFill>
              </a:rPr>
              <a:t>настрій вона в тебе викликала?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Виправ </a:t>
            </a:r>
            <a:r>
              <a:rPr lang="uk-UA" sz="2400" b="1" dirty="0">
                <a:solidFill>
                  <a:srgbClr val="0070C0"/>
                </a:solidFill>
              </a:rPr>
              <a:t>плутанку. Перебудуй виділені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речення. 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0144" y="2102043"/>
            <a:ext cx="40712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295FFF"/>
                </a:solidFill>
              </a:rPr>
              <a:t>Квітка </a:t>
            </a:r>
            <a:r>
              <a:rPr lang="uk-UA" sz="2800" b="1" dirty="0">
                <a:solidFill>
                  <a:srgbClr val="295FFF"/>
                </a:solidFill>
              </a:rPr>
              <a:t>сіла на бджолу.</a:t>
            </a:r>
          </a:p>
          <a:p>
            <a:r>
              <a:rPr lang="uk-UA" sz="2800" b="1" dirty="0"/>
              <a:t>Дуб старий спиляв </a:t>
            </a:r>
            <a:r>
              <a:rPr lang="uk-UA" sz="2800" b="1" dirty="0" smtClean="0"/>
              <a:t>пилу.</a:t>
            </a:r>
          </a:p>
          <a:p>
            <a:r>
              <a:rPr lang="uk-UA" sz="2800" b="1" i="1" dirty="0"/>
              <a:t> </a:t>
            </a:r>
            <a:r>
              <a:rPr lang="uk-UA" sz="2800" b="1" i="1" dirty="0" smtClean="0"/>
              <a:t>           </a:t>
            </a:r>
            <a:r>
              <a:rPr lang="uk-UA" sz="2800" i="1" dirty="0" smtClean="0"/>
              <a:t>Василь </a:t>
            </a:r>
            <a:r>
              <a:rPr lang="uk-UA" sz="2800" i="1" dirty="0" err="1" smtClean="0"/>
              <a:t>Шаройко</a:t>
            </a:r>
            <a:endParaRPr lang="uk-UA" sz="28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079" r="58095" b="81385"/>
          <a:stretch/>
        </p:blipFill>
        <p:spPr>
          <a:xfrm>
            <a:off x="3583274" y="4056365"/>
            <a:ext cx="7442084" cy="205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446315" y="4056365"/>
            <a:ext cx="2993571" cy="16056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два перші перебудовані речення. </a:t>
            </a:r>
            <a:r>
              <a:rPr lang="uk-UA" sz="2400" b="1" dirty="0">
                <a:solidFill>
                  <a:srgbClr val="0070C0"/>
                </a:solidFill>
              </a:rPr>
              <a:t>Підкресли службові слова.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7" t="30773" r="18074" b="56596"/>
          <a:stretch/>
        </p:blipFill>
        <p:spPr>
          <a:xfrm>
            <a:off x="3663281" y="4117026"/>
            <a:ext cx="838204" cy="7639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51314" r="52615" b="39563"/>
          <a:stretch/>
        </p:blipFill>
        <p:spPr>
          <a:xfrm>
            <a:off x="4593953" y="4388316"/>
            <a:ext cx="1663310" cy="551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8" t="79015" r="10383" b="8354"/>
          <a:stretch/>
        </p:blipFill>
        <p:spPr>
          <a:xfrm>
            <a:off x="3664026" y="5028192"/>
            <a:ext cx="838204" cy="7639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84455" r="40651" b="2914"/>
          <a:stretch/>
        </p:blipFill>
        <p:spPr>
          <a:xfrm>
            <a:off x="8829053" y="4441398"/>
            <a:ext cx="2196305" cy="7639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67964" r="41928" b="19405"/>
          <a:stretch/>
        </p:blipFill>
        <p:spPr>
          <a:xfrm>
            <a:off x="6368477" y="4410088"/>
            <a:ext cx="2258327" cy="7639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14874" r="64916" b="71793"/>
          <a:stretch/>
        </p:blipFill>
        <p:spPr>
          <a:xfrm>
            <a:off x="4505096" y="5047001"/>
            <a:ext cx="1177729" cy="8063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7" t="16628" r="20212" b="70039"/>
          <a:stretch/>
        </p:blipFill>
        <p:spPr>
          <a:xfrm>
            <a:off x="5794402" y="5166801"/>
            <a:ext cx="1699654" cy="806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35049" r="49544" b="52330"/>
          <a:stretch/>
        </p:blipFill>
        <p:spPr>
          <a:xfrm>
            <a:off x="7693589" y="5295060"/>
            <a:ext cx="1973059" cy="763276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712269" y="4859188"/>
            <a:ext cx="6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50683" y="5778427"/>
            <a:ext cx="638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643744" y="2106455"/>
            <a:ext cx="2220686" cy="24123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11087" y="1251858"/>
            <a:ext cx="8686800" cy="751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Ґаджик </a:t>
            </a:r>
            <a:r>
              <a:rPr lang="uk-UA" sz="2000" b="1" dirty="0">
                <a:solidFill>
                  <a:srgbClr val="0070C0"/>
                </a:solidFill>
              </a:rPr>
              <a:t>намалював веселу пригоду. Розглянь його малюнок.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</a:t>
            </a:r>
            <a:r>
              <a:rPr lang="uk-UA" sz="2000" b="1" dirty="0">
                <a:solidFill>
                  <a:srgbClr val="0070C0"/>
                </a:solidFill>
              </a:rPr>
              <a:t>, які кошенята за кольором. Напиши, де знаходиться кожен із них.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42" b="5452"/>
          <a:stretch/>
        </p:blipFill>
        <p:spPr>
          <a:xfrm>
            <a:off x="4670967" y="2072100"/>
            <a:ext cx="6290723" cy="27989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3885" y="544286"/>
            <a:ext cx="9818915" cy="7075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2025" y="4906694"/>
            <a:ext cx="96507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Біле кошеня лежить </a:t>
            </a:r>
            <a:r>
              <a:rPr lang="uk-UA" sz="2800" b="1" dirty="0">
                <a:solidFill>
                  <a:srgbClr val="FFFF00"/>
                </a:solidFill>
              </a:rPr>
              <a:t>під</a:t>
            </a:r>
            <a:r>
              <a:rPr lang="uk-UA" sz="2800" b="1" dirty="0">
                <a:solidFill>
                  <a:schemeClr val="bg1"/>
                </a:solidFill>
              </a:rPr>
              <a:t> шляпою. Риже кошеня сидить </a:t>
            </a:r>
            <a:r>
              <a:rPr lang="uk-UA" sz="2800" b="1" dirty="0">
                <a:solidFill>
                  <a:srgbClr val="FFFF00"/>
                </a:solidFill>
              </a:rPr>
              <a:t>на</a:t>
            </a:r>
            <a:r>
              <a:rPr lang="uk-UA" sz="2800" b="1" dirty="0">
                <a:solidFill>
                  <a:schemeClr val="bg1"/>
                </a:solidFill>
              </a:rPr>
              <a:t> столі </a:t>
            </a:r>
            <a:r>
              <a:rPr lang="uk-UA" sz="2800" b="1" dirty="0">
                <a:solidFill>
                  <a:srgbClr val="FFFF00"/>
                </a:solidFill>
              </a:rPr>
              <a:t>біля</a:t>
            </a:r>
            <a:r>
              <a:rPr lang="uk-UA" sz="2800" b="1" dirty="0">
                <a:solidFill>
                  <a:schemeClr val="bg1"/>
                </a:solidFill>
              </a:rPr>
              <a:t> вази </a:t>
            </a:r>
            <a:r>
              <a:rPr lang="uk-UA" sz="2800" b="1" dirty="0">
                <a:solidFill>
                  <a:srgbClr val="FFFF00"/>
                </a:solidFill>
              </a:rPr>
              <a:t>з</a:t>
            </a:r>
            <a:r>
              <a:rPr lang="uk-UA" sz="2800" b="1" dirty="0">
                <a:solidFill>
                  <a:schemeClr val="bg1"/>
                </a:solidFill>
              </a:rPr>
              <a:t> квітами. Сіре кошеня залізло </a:t>
            </a:r>
            <a:r>
              <a:rPr lang="uk-UA" sz="2800" b="1" dirty="0">
                <a:solidFill>
                  <a:srgbClr val="FFFF00"/>
                </a:solidFill>
              </a:rPr>
              <a:t>на</a:t>
            </a:r>
            <a:r>
              <a:rPr lang="uk-UA" sz="2800" b="1" dirty="0">
                <a:solidFill>
                  <a:schemeClr val="bg1"/>
                </a:solidFill>
              </a:rPr>
              <a:t> книжку.</a:t>
            </a:r>
          </a:p>
        </p:txBody>
      </p:sp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2 клас\1 Українська мова\1 Пономарьова\6 Числівник Службові слова\№085 - Перевіряю свої досягнення\2025-02-27_223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16653" r="9298" b="-1164"/>
          <a:stretch/>
        </p:blipFill>
        <p:spPr bwMode="auto">
          <a:xfrm>
            <a:off x="7515373" y="1905969"/>
            <a:ext cx="3796126" cy="18221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1 Українська мова\1 Пономарьова\6 Числівник Службові слова\№085 - Перевіряю свої досягнення\2025-02-27_2238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15615" r="4236" b="3053"/>
          <a:stretch/>
        </p:blipFill>
        <p:spPr bwMode="auto">
          <a:xfrm>
            <a:off x="6729722" y="3779012"/>
            <a:ext cx="4716000" cy="244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5156" y="2261584"/>
            <a:ext cx="5680329" cy="1141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Щебетунчик склав небилицю. Допоможи йому вставити пропущені службові слова. Скористайся довідкою.</a:t>
            </a:r>
          </a:p>
        </p:txBody>
      </p:sp>
      <p:pic>
        <p:nvPicPr>
          <p:cNvPr id="2" name="Picture 2" descr="D:\2 клас\1 Українська мова\1 Пономарьова\6 Числівник Службові слова\№085 - Перевіряю свої досягнення\2025-02-27_2237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4598" r="1214" b="-1863"/>
          <a:stretch/>
        </p:blipFill>
        <p:spPr bwMode="auto">
          <a:xfrm>
            <a:off x="655157" y="1717168"/>
            <a:ext cx="6615425" cy="52503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1 Українська мова\1 Пономарьова\6 Числівник Службові слова\№085 - Перевіряю свої досягнення\2025-02-27_223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 r="4059" b="-503"/>
          <a:stretch/>
        </p:blipFill>
        <p:spPr bwMode="auto">
          <a:xfrm>
            <a:off x="686569" y="3407855"/>
            <a:ext cx="5657991" cy="21003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57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69" y="1025110"/>
            <a:ext cx="6614655" cy="607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Підкресли службові слова в поданому рядку.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81151" y="1013865"/>
            <a:ext cx="4064571" cy="84855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2. Прочитай нісенітницю. Підкресли службові слова.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366393" y="4236945"/>
            <a:ext cx="40197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у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907456" y="3400365"/>
            <a:ext cx="64467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625706" y="3671305"/>
            <a:ext cx="6508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413235" y="3890927"/>
            <a:ext cx="51431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із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5773" y="5351150"/>
            <a:ext cx="5449712" cy="1141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Утвори свою небилицю. Склади й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речення за поданими малюнками. Підкресли службові слова.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6569" y="2155371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883998" y="2155371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06231" y="2155371"/>
            <a:ext cx="1968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15769" y="2155371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654291" y="2155371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286283" y="2296884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845934" y="2623456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845934" y="3243943"/>
            <a:ext cx="462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82574" y="3243943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746284" y="5133084"/>
            <a:ext cx="469943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Юрко поклав яєчню на голову, а шапку в тарілку.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0007199" y="5566593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968206" y="6036906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348997" y="6030013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44" grpId="0"/>
      <p:bldP spid="25" grpId="0"/>
      <p:bldP spid="26" grpId="0"/>
      <p:bldP spid="28" grpId="0"/>
      <p:bldP spid="23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476672"/>
            <a:ext cx="1001086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3788" y="3177887"/>
            <a:ext cx="4366428" cy="7200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4000" dirty="0" smtClean="0">
                <a:solidFill>
                  <a:srgbClr val="0070C0"/>
                </a:solidFill>
                <a:effectLst/>
                <a:latin typeface="+mn-lt"/>
              </a:rPr>
              <a:t>Самооцінювання</a:t>
            </a:r>
            <a:endParaRPr lang="ru-RU" sz="40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0544" y="2369183"/>
            <a:ext cx="50807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Для чого вони служать?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3445" y="1331691"/>
            <a:ext cx="5525955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які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питання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відповідають службові слова?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4" y="1336099"/>
            <a:ext cx="3676650" cy="48672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0544" y="4062875"/>
            <a:ext cx="4823627" cy="966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Обери число, яким оцінюєш свою роботу на уроці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79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993444" y="1306214"/>
            <a:ext cx="3984171" cy="26752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1857" y="461872"/>
            <a:ext cx="9644743" cy="6991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1251857" y="1306214"/>
            <a:ext cx="5214257" cy="28448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уважним бути.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13187" y="4264698"/>
            <a:ext cx="3984171" cy="9738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8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228199"/>
            <a:ext cx="3592285" cy="20206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7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823" y="489857"/>
            <a:ext cx="10033833" cy="662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«Відгадай, хто 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692852-7EEB-49E0-8CA8-70681BB30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b="17447"/>
          <a:stretch/>
        </p:blipFill>
        <p:spPr>
          <a:xfrm>
            <a:off x="4273012" y="2746524"/>
            <a:ext cx="3256877" cy="191396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1047823" y="1275711"/>
            <a:ext cx="4209977" cy="1761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– слово, що означає назву предмета і відповідає на питання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хто? що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uk-UA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7075714" y="1275711"/>
            <a:ext cx="4005942" cy="17613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Я </a:t>
            </a:r>
            <a:r>
              <a:rPr lang="uk-UA" sz="2800" b="1" dirty="0">
                <a:solidFill>
                  <a:srgbClr val="FF0000"/>
                </a:solidFill>
              </a:rPr>
              <a:t>– слово, що </a:t>
            </a:r>
            <a:r>
              <a:rPr lang="uk-UA" sz="2800" b="1" dirty="0" smtClean="0">
                <a:solidFill>
                  <a:srgbClr val="FF0000"/>
                </a:solidFill>
              </a:rPr>
              <a:t>називає ознаку </a:t>
            </a:r>
            <a:r>
              <a:rPr lang="uk-UA" sz="2800" b="1" dirty="0">
                <a:solidFill>
                  <a:srgbClr val="FF000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FF0000"/>
                </a:solidFill>
              </a:rPr>
              <a:t>який? яка? яке? які?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1047823" y="4313981"/>
            <a:ext cx="4035806" cy="14357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– слово, що означає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число і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відповідає на питання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скільки?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E21A16BF-3262-47D1-8A56-477A91967598}"/>
              </a:ext>
            </a:extLst>
          </p:cNvPr>
          <p:cNvSpPr/>
          <p:nvPr/>
        </p:nvSpPr>
        <p:spPr>
          <a:xfrm>
            <a:off x="6553200" y="4329495"/>
            <a:ext cx="4528456" cy="1420272"/>
          </a:xfrm>
          <a:prstGeom prst="roundRect">
            <a:avLst/>
          </a:prstGeom>
          <a:solidFill>
            <a:srgbClr val="E6D5F3"/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 </a:t>
            </a:r>
            <a:r>
              <a:rPr lang="uk-UA" sz="2800" b="1" dirty="0">
                <a:solidFill>
                  <a:srgbClr val="7030A0"/>
                </a:solidFill>
              </a:rPr>
              <a:t>– слово, що </a:t>
            </a:r>
            <a:r>
              <a:rPr lang="uk-UA" sz="2800" b="1" dirty="0" smtClean="0">
                <a:solidFill>
                  <a:srgbClr val="7030A0"/>
                </a:solidFill>
              </a:rPr>
              <a:t>називає дію  </a:t>
            </a:r>
            <a:r>
              <a:rPr lang="uk-UA" sz="2800" b="1" dirty="0">
                <a:solidFill>
                  <a:srgbClr val="7030A0"/>
                </a:solidFill>
              </a:rPr>
              <a:t>предмета і відповідає на питання </a:t>
            </a:r>
            <a:r>
              <a:rPr lang="uk-UA" sz="2800" b="1" dirty="0" smtClean="0">
                <a:solidFill>
                  <a:srgbClr val="7030A0"/>
                </a:solidFill>
              </a:rPr>
              <a:t>що робити?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5968A8-581F-4E3D-B60B-C08237ADF2B5}"/>
              </a:ext>
            </a:extLst>
          </p:cNvPr>
          <p:cNvSpPr txBox="1"/>
          <p:nvPr/>
        </p:nvSpPr>
        <p:spPr>
          <a:xfrm>
            <a:off x="1931874" y="311873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6A8F9D-4D44-4E15-A8CD-F3A9957EFD07}"/>
              </a:ext>
            </a:extLst>
          </p:cNvPr>
          <p:cNvSpPr txBox="1"/>
          <p:nvPr/>
        </p:nvSpPr>
        <p:spPr>
          <a:xfrm>
            <a:off x="1931874" y="5772523"/>
            <a:ext cx="19920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Числівник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18B49F-4DC2-4B76-BDE4-CD04ABED0435}"/>
              </a:ext>
            </a:extLst>
          </p:cNvPr>
          <p:cNvSpPr txBox="1"/>
          <p:nvPr/>
        </p:nvSpPr>
        <p:spPr>
          <a:xfrm>
            <a:off x="7810715" y="5749767"/>
            <a:ext cx="2258571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F5248B-C526-4217-8861-2DA566C2130E}"/>
              </a:ext>
            </a:extLst>
          </p:cNvPr>
          <p:cNvSpPr txBox="1"/>
          <p:nvPr/>
        </p:nvSpPr>
        <p:spPr>
          <a:xfrm>
            <a:off x="8056804" y="3176911"/>
            <a:ext cx="269828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</a:p>
        </p:txBody>
      </p:sp>
    </p:spTree>
    <p:extLst>
      <p:ext uri="{BB962C8B-B14F-4D97-AF65-F5344CB8AC3E}">
        <p14:creationId xmlns:p14="http://schemas.microsoft.com/office/powerpoint/2010/main" val="402211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4128" y="471009"/>
            <a:ext cx="9863615" cy="6393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«До якої цеглинки віднесеш слово?»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924128" y="1435166"/>
            <a:ext cx="2076855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Квітка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4E312F-0A9B-44A2-BE72-8E32C1637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65" y="3712029"/>
            <a:ext cx="3333769" cy="11736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77C06DD-C34D-401B-A416-495DFD51F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712029"/>
            <a:ext cx="3333769" cy="12014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BDB695-108D-4289-8969-62B230C35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65" y="5040923"/>
            <a:ext cx="3333769" cy="11736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054F28-DC65-42A8-93DA-C8DF723CF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27" y="5040923"/>
            <a:ext cx="3333769" cy="1201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5968A8-581F-4E3D-B60B-C08237ADF2B5}"/>
              </a:ext>
            </a:extLst>
          </p:cNvPr>
          <p:cNvSpPr txBox="1"/>
          <p:nvPr/>
        </p:nvSpPr>
        <p:spPr>
          <a:xfrm>
            <a:off x="1752719" y="4093259"/>
            <a:ext cx="264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  <a:endParaRPr lang="uk-U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3F5248B-C526-4217-8861-2DA566C2130E}"/>
              </a:ext>
            </a:extLst>
          </p:cNvPr>
          <p:cNvSpPr txBox="1"/>
          <p:nvPr/>
        </p:nvSpPr>
        <p:spPr>
          <a:xfrm>
            <a:off x="7307942" y="4019932"/>
            <a:ext cx="319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6A8F9D-4D44-4E15-A8CD-F3A9957EFD07}"/>
              </a:ext>
            </a:extLst>
          </p:cNvPr>
          <p:cNvSpPr txBox="1"/>
          <p:nvPr/>
        </p:nvSpPr>
        <p:spPr>
          <a:xfrm>
            <a:off x="1730949" y="5386396"/>
            <a:ext cx="277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18B49F-4DC2-4B76-BDE4-CD04ABED0435}"/>
              </a:ext>
            </a:extLst>
          </p:cNvPr>
          <p:cNvSpPr txBox="1"/>
          <p:nvPr/>
        </p:nvSpPr>
        <p:spPr>
          <a:xfrm>
            <a:off x="7574162" y="537917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Числівник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3360677" y="1446052"/>
            <a:ext cx="2076855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Бігати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924127" y="2458424"/>
            <a:ext cx="2076855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</a:t>
            </a:r>
            <a:r>
              <a:rPr lang="uk-UA" sz="4000" b="1" dirty="0" smtClean="0">
                <a:solidFill>
                  <a:schemeClr val="bg1"/>
                </a:solidFill>
              </a:rPr>
              <a:t>‘ять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3253671" y="2491081"/>
            <a:ext cx="2076855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Пенал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5833585" y="1435165"/>
            <a:ext cx="2178301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Жовтий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5833585" y="2458423"/>
            <a:ext cx="2076855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Один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8402613" y="1435164"/>
            <a:ext cx="2265387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Писати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="" xmlns:a16="http://schemas.microsoft.com/office/drawing/2014/main" id="{D2ED71EB-2DBD-4382-8712-4F6E51CB2CCC}"/>
              </a:ext>
            </a:extLst>
          </p:cNvPr>
          <p:cNvSpPr/>
          <p:nvPr/>
        </p:nvSpPr>
        <p:spPr>
          <a:xfrm>
            <a:off x="8206766" y="2403996"/>
            <a:ext cx="2580977" cy="74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Швидкий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Учні\Знай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52" y="3492734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5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Розвиток пам’яті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3" r="58746" b="73508"/>
          <a:stretch/>
        </p:blipFill>
        <p:spPr>
          <a:xfrm>
            <a:off x="1113357" y="2343409"/>
            <a:ext cx="7053943" cy="244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7053943" cy="8100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речення. Про кого воно? Що зробив грак? Як ти розумієш це речення?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3459831" y="2239641"/>
            <a:ext cx="2866724" cy="101513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13357" y="4881683"/>
            <a:ext cx="7053943" cy="10945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речення з пам’яті. Підкресли іменники однією рискою, дієслова – двома рисками.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Яке слово в реченні не підкреслене?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EB88F10A-7BD0-43FB-8F17-1CB650ABC82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0985" y="3206618"/>
            <a:ext cx="5425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3200" b="1" dirty="0">
                <a:solidFill>
                  <a:srgbClr val="002060"/>
                </a:solidFill>
              </a:rPr>
              <a:t>Грак на крилах приніс весну.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" name="Picture 2" descr="https://lh3.googleusercontent.com/proxy/kCVEGOQ-hEtSOUHuUJeAEv4wFNE0Gq8PY_G22nb0G6lKAVJBE90NQpZJRpb7IQvjEZrlwFTc83c9TONlHw2G2L1EXYWZINhgcj8K">
            <a:extLst>
              <a:ext uri="{FF2B5EF4-FFF2-40B4-BE49-F238E27FC236}">
                <a16:creationId xmlns:a16="http://schemas.microsoft.com/office/drawing/2014/main" xmlns="" id="{1496413E-8D84-4FE9-933C-575BD5E0F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4954" r="770" b="7996"/>
          <a:stretch/>
        </p:blipFill>
        <p:spPr bwMode="auto">
          <a:xfrm>
            <a:off x="8294914" y="2307409"/>
            <a:ext cx="2838857" cy="248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xmlns="" id="{B65EBEFB-9AAF-4945-8FA3-A23D867F92E3}"/>
              </a:ext>
            </a:extLst>
          </p:cNvPr>
          <p:cNvSpPr/>
          <p:nvPr/>
        </p:nvSpPr>
        <p:spPr>
          <a:xfrm>
            <a:off x="8943135" y="4881683"/>
            <a:ext cx="965521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Грак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17172" y="3722916"/>
            <a:ext cx="805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775857" y="3722916"/>
            <a:ext cx="1219200" cy="10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87651" y="3722916"/>
            <a:ext cx="1115720" cy="21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87651" y="3791393"/>
            <a:ext cx="1115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4816" y="3722916"/>
            <a:ext cx="1091739" cy="21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6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42857" y="1557873"/>
            <a:ext cx="5464629" cy="39159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Сьогодні на уроці української мови ми </a:t>
            </a:r>
            <a:r>
              <a:rPr lang="uk-UA" sz="3200" b="1" dirty="0">
                <a:solidFill>
                  <a:srgbClr val="0070C0"/>
                </a:solidFill>
              </a:rPr>
              <a:t>вивчатимемо «маленькі» слова. </a:t>
            </a:r>
            <a:r>
              <a:rPr lang="uk-UA" sz="3200" b="1" dirty="0" smtClean="0">
                <a:solidFill>
                  <a:srgbClr val="0070C0"/>
                </a:solidFill>
              </a:rPr>
              <a:t>Ти дізнаєшся, </a:t>
            </a:r>
            <a:r>
              <a:rPr lang="uk-UA" sz="3200" b="1" dirty="0">
                <a:solidFill>
                  <a:srgbClr val="0070C0"/>
                </a:solidFill>
              </a:rPr>
              <a:t>як вони називаються, для чого потрібні, як пишуться з іншими словами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62344" y="1557873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5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614272"/>
            <a:ext cx="10384972" cy="672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речення. Постав питання до кожного слова.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8072" y="1446484"/>
            <a:ext cx="57802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Друзі прийшли в парк.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8072" y="2093112"/>
            <a:ext cx="5780300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(Хто?) Друзі;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друзі (що зробили</a:t>
            </a:r>
            <a:r>
              <a:rPr lang="uk-UA" sz="3200" b="1" dirty="0" smtClean="0">
                <a:solidFill>
                  <a:srgbClr val="0070C0"/>
                </a:solidFill>
              </a:rPr>
              <a:t>?)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прийшли</a:t>
            </a:r>
            <a:r>
              <a:rPr lang="uk-UA" sz="3200" b="1" dirty="0">
                <a:solidFill>
                  <a:srgbClr val="0070C0"/>
                </a:solidFill>
              </a:rPr>
              <a:t>;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прийшли (куди?) в парк. 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артинки по запросу &quot;клипарт дети гуляют в парк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2127"/>
          <a:stretch/>
        </p:blipFill>
        <p:spPr bwMode="auto">
          <a:xfrm>
            <a:off x="925662" y="1370091"/>
            <a:ext cx="3537481" cy="25848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749" y="4009695"/>
            <a:ext cx="787862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Назви слово, до якого не можна поставити запитання.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Які слова воно зв'язує?</a:t>
            </a:r>
          </a:p>
          <a:p>
            <a:pPr marL="358775" indent="-358775">
              <a:buAutoNum type="arabicPeriod"/>
            </a:pPr>
            <a:r>
              <a:rPr lang="uk-UA" sz="2400" b="1" dirty="0" err="1">
                <a:solidFill>
                  <a:schemeClr val="bg1"/>
                </a:solidFill>
              </a:rPr>
              <a:t>Перевір</a:t>
            </a:r>
            <a:r>
              <a:rPr lang="uk-UA" sz="2400" b="1" dirty="0">
                <a:solidFill>
                  <a:schemeClr val="bg1"/>
                </a:solidFill>
              </a:rPr>
              <a:t>, чи буде речення зрозумілим без цього слова.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Поміркуй, для чого служить це слово – для назви предмета чи зв'язку слів у реченні.  </a:t>
            </a:r>
          </a:p>
        </p:txBody>
      </p:sp>
      <p:sp>
        <p:nvSpPr>
          <p:cNvPr id="2" name="Овал 1"/>
          <p:cNvSpPr/>
          <p:nvPr/>
        </p:nvSpPr>
        <p:spPr>
          <a:xfrm>
            <a:off x="8273143" y="3162723"/>
            <a:ext cx="326572" cy="396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41229" y="1580166"/>
            <a:ext cx="326572" cy="396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4539" y="518413"/>
            <a:ext cx="10122418" cy="755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Ґаджик </a:t>
            </a:r>
            <a:r>
              <a:rPr lang="uk-UA" sz="3200" b="1" dirty="0">
                <a:solidFill>
                  <a:schemeClr val="bg1"/>
                </a:solidFill>
              </a:rPr>
              <a:t>дізнався, що такі слова називають службовими.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6372" y="1938038"/>
            <a:ext cx="82243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Пам'ятка</a:t>
            </a:r>
          </a:p>
          <a:p>
            <a:pPr algn="ctr"/>
            <a:r>
              <a:rPr lang="uk-UA" sz="3200" b="1" dirty="0"/>
              <a:t>Службові слова не відповідають на питання.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Вони </a:t>
            </a:r>
            <a:r>
              <a:rPr lang="uk-UA" sz="3200" b="1" dirty="0"/>
              <a:t>служать для </a:t>
            </a:r>
            <a:r>
              <a:rPr lang="uk-UA" sz="3200" b="1" dirty="0" smtClean="0"/>
              <a:t>зв’язку слів у </a:t>
            </a:r>
            <a:r>
              <a:rPr lang="uk-UA" sz="3200" b="1" dirty="0"/>
              <a:t>реченні.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056" y="1490486"/>
            <a:ext cx="1229515" cy="18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36371" y="1309226"/>
            <a:ext cx="8305800" cy="5365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думаєш чому? Прочитай правило про службові слова.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8458" y="3585974"/>
            <a:ext cx="2492828" cy="18894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400" b="1" dirty="0" smtClean="0">
                <a:solidFill>
                  <a:srgbClr val="0070C0"/>
                </a:solidFill>
              </a:rPr>
              <a:t> з поданого ряду службові слова.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 одним із них склади речення.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9887" y="3553413"/>
            <a:ext cx="78703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Сон, до, під, за, дим, біля, над, у, з, на, кіт.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5" r="58746" b="80284"/>
          <a:stretch/>
        </p:blipFill>
        <p:spPr>
          <a:xfrm>
            <a:off x="3439887" y="4205081"/>
            <a:ext cx="6525977" cy="17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2" t="31299" r="10222" b="55543"/>
          <a:stretch/>
        </p:blipFill>
        <p:spPr>
          <a:xfrm>
            <a:off x="3710663" y="4103600"/>
            <a:ext cx="1056280" cy="7766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51650" r="41482" b="35192"/>
          <a:stretch/>
        </p:blipFill>
        <p:spPr>
          <a:xfrm>
            <a:off x="5805923" y="4352493"/>
            <a:ext cx="1056280" cy="7766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51650" r="70262" b="35192"/>
          <a:stretch/>
        </p:blipFill>
        <p:spPr>
          <a:xfrm>
            <a:off x="4749643" y="4352493"/>
            <a:ext cx="1056280" cy="7766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81299" r="23371" b="5543"/>
          <a:stretch/>
        </p:blipFill>
        <p:spPr>
          <a:xfrm>
            <a:off x="5592249" y="4983309"/>
            <a:ext cx="1056280" cy="7766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84808" r="52647" b="2034"/>
          <a:stretch/>
        </p:blipFill>
        <p:spPr>
          <a:xfrm>
            <a:off x="4458379" y="5192404"/>
            <a:ext cx="1056280" cy="7766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83229" r="74480" b="3613"/>
          <a:stretch/>
        </p:blipFill>
        <p:spPr>
          <a:xfrm>
            <a:off x="3498042" y="5087081"/>
            <a:ext cx="1056280" cy="7766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9" t="67089" r="28085" b="19753"/>
          <a:stretch/>
        </p:blipFill>
        <p:spPr>
          <a:xfrm>
            <a:off x="8528213" y="4297529"/>
            <a:ext cx="1056280" cy="7766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63931" r="60512" b="22911"/>
          <a:stretch/>
        </p:blipFill>
        <p:spPr>
          <a:xfrm>
            <a:off x="7048467" y="4109795"/>
            <a:ext cx="1338969" cy="7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Картинки по запросу &quot;клипарт кус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3690599"/>
            <a:ext cx="3653115" cy="21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656" t="13726" r="71900" b="34618"/>
          <a:stretch/>
        </p:blipFill>
        <p:spPr>
          <a:xfrm>
            <a:off x="1196516" y="1630943"/>
            <a:ext cx="1539380" cy="22142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2821" y="423161"/>
            <a:ext cx="10381108" cy="1145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Друзі </a:t>
            </a:r>
            <a:r>
              <a:rPr lang="uk-UA" sz="3200" b="1" dirty="0">
                <a:solidFill>
                  <a:schemeClr val="bg1"/>
                </a:solidFill>
              </a:rPr>
              <a:t>вирішили здивувати одне одного небилицями та веселими </a:t>
            </a:r>
            <a:r>
              <a:rPr lang="uk-UA" sz="3200" b="1" dirty="0" smtClean="0">
                <a:solidFill>
                  <a:schemeClr val="bg1"/>
                </a:solidFill>
              </a:rPr>
              <a:t>пригодами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26489" y="2620273"/>
            <a:ext cx="4441855" cy="3225116"/>
            <a:chOff x="4283468" y="2063720"/>
            <a:chExt cx="5394988" cy="411237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/>
            <a:srcRect r="47981"/>
            <a:stretch/>
          </p:blipFill>
          <p:spPr>
            <a:xfrm>
              <a:off x="4283468" y="2063720"/>
              <a:ext cx="5394988" cy="1967224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l="52295"/>
            <a:stretch/>
          </p:blipFill>
          <p:spPr>
            <a:xfrm>
              <a:off x="4283469" y="4030944"/>
              <a:ext cx="5394987" cy="2145146"/>
            </a:xfrm>
            <a:prstGeom prst="rect">
              <a:avLst/>
            </a:prstGeom>
          </p:spPr>
        </p:pic>
      </p:grpSp>
      <p:pic>
        <p:nvPicPr>
          <p:cNvPr id="2058" name="Picture 10" descr="Картинки по запросу &quot;клипарт морковь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2058">
            <a:off x="8103772" y="3666157"/>
            <a:ext cx="958127" cy="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Картинки по запросу &quot;клипарт морковь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8598">
            <a:off x="7877689" y="3758460"/>
            <a:ext cx="958127" cy="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клипарт мальчик ловит рыбу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80" y="1641943"/>
            <a:ext cx="2090506" cy="33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клипарт грибы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00" y="3004017"/>
            <a:ext cx="524070" cy="6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Картинки по запросу &quot;клипарт рыба ерш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81" y="5188990"/>
            <a:ext cx="791098" cy="3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клипарт рыба ерш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43" y="4878992"/>
            <a:ext cx="791098" cy="3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липарт яблоки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83" y="4797668"/>
            <a:ext cx="755036" cy="5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4611" y="1667669"/>
            <a:ext cx="6377528" cy="8795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небилицю яку розповіла Родзинка. Поясни, які слова вона переплутала.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4287" y="3845206"/>
            <a:ext cx="2731830" cy="20731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 в </a:t>
            </a:r>
            <a:r>
              <a:rPr lang="uk-UA" sz="2400" b="1" dirty="0">
                <a:solidFill>
                  <a:srgbClr val="0070C0"/>
                </a:solidFill>
              </a:rPr>
              <a:t>небилиці службові слова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разом із іменниками, що з ними зв'язані.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68486" y="3004017"/>
            <a:ext cx="696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668486" y="3378407"/>
            <a:ext cx="1513114" cy="6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84815" y="3690599"/>
            <a:ext cx="1627414" cy="11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668486" y="4589204"/>
            <a:ext cx="1643743" cy="6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16829" y="5388009"/>
            <a:ext cx="1164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898572" y="5727328"/>
            <a:ext cx="1513114" cy="6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526490" y="5845389"/>
            <a:ext cx="7935396" cy="4472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Зверни увагу, як </a:t>
            </a:r>
            <a:r>
              <a:rPr lang="uk-UA" sz="2400" b="1" dirty="0" smtClean="0">
                <a:solidFill>
                  <a:srgbClr val="0070C0"/>
                </a:solidFill>
              </a:rPr>
              <a:t>службові </a:t>
            </a:r>
            <a:r>
              <a:rPr lang="uk-UA" sz="2400" b="1" dirty="0">
                <a:solidFill>
                  <a:srgbClr val="0070C0"/>
                </a:solidFill>
              </a:rPr>
              <a:t>слова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пишуться з іменниками.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21317SlideId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19404</TotalTime>
  <Words>685</Words>
  <Application>Microsoft Office PowerPoint</Application>
  <PresentationFormat>Произвольный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1276</cp:revision>
  <dcterms:created xsi:type="dcterms:W3CDTF">2018-01-05T16:38:53Z</dcterms:created>
  <dcterms:modified xsi:type="dcterms:W3CDTF">2025-03-02T09:49:03Z</dcterms:modified>
</cp:coreProperties>
</file>