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1246" r:id="rId3"/>
    <p:sldId id="970" r:id="rId4"/>
    <p:sldId id="1205" r:id="rId5"/>
    <p:sldId id="1248" r:id="rId6"/>
    <p:sldId id="1226" r:id="rId7"/>
    <p:sldId id="1249" r:id="rId8"/>
    <p:sldId id="1250" r:id="rId9"/>
    <p:sldId id="1230" r:id="rId10"/>
    <p:sldId id="1251" r:id="rId11"/>
    <p:sldId id="1227" r:id="rId12"/>
    <p:sldId id="1237" r:id="rId13"/>
    <p:sldId id="1240" r:id="rId14"/>
    <p:sldId id="1177" r:id="rId15"/>
    <p:sldId id="1225" r:id="rId16"/>
    <p:sldId id="124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2F3242"/>
    <a:srgbClr val="712225"/>
    <a:srgbClr val="F2AEC6"/>
    <a:srgbClr val="3C4272"/>
    <a:srgbClr val="A6D724"/>
    <a:srgbClr val="D5F360"/>
    <a:srgbClr val="F0CC6C"/>
    <a:srgbClr val="3A6B40"/>
    <a:srgbClr val="539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2" autoAdjust="0"/>
    <p:restoredTop sz="94269" autoAdjust="0"/>
  </p:normalViewPr>
  <p:slideViewPr>
    <p:cSldViewPr snapToGrid="0">
      <p:cViewPr varScale="1">
        <p:scale>
          <a:sx n="83" d="100"/>
          <a:sy n="83" d="100"/>
        </p:scale>
        <p:origin x="-5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6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00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00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00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16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630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0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51" y="4116678"/>
            <a:ext cx="9315449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Дмитро Красицький. </a:t>
            </a:r>
          </a:p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Тарас Шевченко</a:t>
            </a:r>
            <a:endParaRPr lang="uk-UA" sz="333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Результат пошуку зображень за запитом Тарас Шевченко">
            <a:extLst>
              <a:ext uri="{FF2B5EF4-FFF2-40B4-BE49-F238E27FC236}">
                <a16:creationId xmlns:a16="http://schemas.microsoft.com/office/drawing/2014/main" xmlns="" id="{99382790-0203-4237-A3A5-E8442D6B7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31" y="820017"/>
            <a:ext cx="2699351" cy="342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9073" y="1032171"/>
            <a:ext cx="3275127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  <a:endParaRPr lang="en-US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Шевченкове слово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8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3888" y="560433"/>
            <a:ext cx="10041781" cy="8111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значення слів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0387D9F0-32FF-4A24-BD29-F4FF35B0B91F}"/>
              </a:ext>
            </a:extLst>
          </p:cNvPr>
          <p:cNvSpPr/>
          <p:nvPr/>
        </p:nvSpPr>
        <p:spPr>
          <a:xfrm>
            <a:off x="853835" y="3957161"/>
            <a:ext cx="306665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Xура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/>
              <a:t>— великий </a:t>
            </a:r>
            <a:r>
              <a:rPr lang="ru-RU" sz="2800" b="1" dirty="0" err="1"/>
              <a:t>віз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сани для </a:t>
            </a:r>
            <a:r>
              <a:rPr lang="ru-RU" sz="2800" b="1" dirty="0" err="1"/>
              <a:t>перевезення</a:t>
            </a:r>
            <a:r>
              <a:rPr lang="ru-RU" sz="2800" b="1" dirty="0"/>
              <a:t> </a:t>
            </a:r>
            <a:r>
              <a:rPr lang="ru-RU" sz="2800" b="1" dirty="0" err="1"/>
              <a:t>вантажів</a:t>
            </a:r>
            <a:r>
              <a:rPr lang="ru-RU" sz="2800" b="1" dirty="0"/>
              <a:t>.</a:t>
            </a:r>
            <a:endParaRPr lang="uk-UA" sz="2800" b="1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0387D9F0-32FF-4A24-BD29-F4FF35B0B91F}"/>
              </a:ext>
            </a:extLst>
          </p:cNvPr>
          <p:cNvSpPr/>
          <p:nvPr/>
        </p:nvSpPr>
        <p:spPr>
          <a:xfrm>
            <a:off x="7635541" y="4012095"/>
            <a:ext cx="364586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Кріпаки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/>
              <a:t>— </a:t>
            </a:r>
            <a:r>
              <a:rPr lang="ru-RU" sz="2800" b="1" dirty="0" err="1" smtClean="0"/>
              <a:t>залежні</a:t>
            </a:r>
            <a:r>
              <a:rPr lang="ru-RU" sz="2800" b="1" dirty="0" smtClean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поміщика</a:t>
            </a:r>
            <a:r>
              <a:rPr lang="ru-RU" sz="2800" b="1" dirty="0"/>
              <a:t> й </a:t>
            </a:r>
            <a:r>
              <a:rPr lang="ru-RU" sz="2800" b="1" dirty="0" err="1" smtClean="0"/>
              <a:t>прикріплені</a:t>
            </a:r>
            <a:r>
              <a:rPr lang="ru-RU" sz="2800" b="1" dirty="0" smtClean="0"/>
              <a:t> </a:t>
            </a:r>
            <a:r>
              <a:rPr lang="ru-RU" sz="2800" b="1" dirty="0"/>
              <a:t>до земельного </a:t>
            </a:r>
            <a:r>
              <a:rPr lang="ru-RU" sz="2800" b="1" dirty="0" err="1"/>
              <a:t>наділу</a:t>
            </a:r>
            <a:r>
              <a:rPr lang="ru-RU" sz="2800" b="1" dirty="0"/>
              <a:t> </a:t>
            </a:r>
            <a:r>
              <a:rPr lang="ru-RU" sz="2800" b="1" dirty="0" err="1" smtClean="0"/>
              <a:t>селяни</a:t>
            </a:r>
            <a:r>
              <a:rPr lang="ru-RU" sz="2800" b="1" dirty="0" smtClean="0"/>
              <a:t>.</a:t>
            </a:r>
            <a:endParaRPr lang="uk-UA" sz="2800" b="1" dirty="0"/>
          </a:p>
        </p:txBody>
      </p:sp>
      <p:pic>
        <p:nvPicPr>
          <p:cNvPr id="27" name="Picture 5" descr="http://upload.wikimedia.org/wikipedia/commons/8/8a/BoerenWagen_PM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55" y="1510220"/>
            <a:ext cx="3157134" cy="236747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кільки коштував кріпосної - Цікаві істор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682" y="1510220"/>
            <a:ext cx="3645868" cy="243532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://www.litopys.com.ua/upload/medialibrary/1ae/1ae537fc7f06dd6249cf500ffa2fb9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36" y="4012096"/>
            <a:ext cx="3492491" cy="211169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"/>
          <p:cNvSpPr>
            <a:spLocks noChangeArrowheads="1"/>
          </p:cNvSpPr>
          <p:nvPr/>
        </p:nvSpPr>
        <p:spPr bwMode="auto">
          <a:xfrm>
            <a:off x="4037636" y="1819942"/>
            <a:ext cx="3291840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FFFF00"/>
                </a:solidFill>
                <a:latin typeface="+mn-lt"/>
              </a:rPr>
              <a:t>Панщина</a:t>
            </a:r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 — робота, яку </a:t>
            </a:r>
            <a:r>
              <a:rPr lang="ru-RU" altLang="ru-RU" sz="2800" b="1" dirty="0" err="1">
                <a:solidFill>
                  <a:schemeClr val="bg1"/>
                </a:solidFill>
                <a:latin typeface="+mn-lt"/>
              </a:rPr>
              <a:t>кріпаки</a:t>
            </a:r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+mn-lt"/>
              </a:rPr>
              <a:t>виконували</a:t>
            </a:r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 для пана</a:t>
            </a:r>
            <a:endParaRPr lang="ru-RU" altLang="ru-RU" sz="1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27292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4326" y="494528"/>
            <a:ext cx="10068494" cy="634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Дмитро Красицький «Тарас Шевченко» </a:t>
            </a:r>
          </a:p>
        </p:txBody>
      </p:sp>
      <p:pic>
        <p:nvPicPr>
          <p:cNvPr id="2050" name="Picture 2" descr="Результат пошуку зображень за запитом Тарас Шевченко й мати">
            <a:extLst>
              <a:ext uri="{FF2B5EF4-FFF2-40B4-BE49-F238E27FC236}">
                <a16:creationId xmlns:a16="http://schemas.microsoft.com/office/drawing/2014/main" xmlns="" id="{6E6B8C3F-795F-4C07-A67A-053446E6C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2158" r="6455" b="5188"/>
          <a:stretch/>
        </p:blipFill>
        <p:spPr bwMode="auto">
          <a:xfrm>
            <a:off x="780303" y="1274519"/>
            <a:ext cx="2854437" cy="260840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7">
            <a:extLst>
              <a:ext uri="{FF2B5EF4-FFF2-40B4-BE49-F238E27FC236}">
                <a16:creationId xmlns:a16="http://schemas.microsoft.com/office/drawing/2014/main" xmlns="" id="{9B14F92A-D0AA-4237-BEA8-4B265D63B694}"/>
              </a:ext>
            </a:extLst>
          </p:cNvPr>
          <p:cNvSpPr/>
          <p:nvPr/>
        </p:nvSpPr>
        <p:spPr>
          <a:xfrm>
            <a:off x="4537710" y="1274519"/>
            <a:ext cx="6949440" cy="440120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	Дорог</a:t>
            </a:r>
            <a:r>
              <a:rPr lang="uk-UA" sz="2800" b="1" dirty="0" smtClean="0">
                <a:solidFill>
                  <a:srgbClr val="0070C0"/>
                </a:solidFill>
              </a:rPr>
              <a:t>і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, найрідн</a:t>
            </a:r>
            <a:r>
              <a:rPr lang="uk-UA" sz="2800" b="1" dirty="0">
                <a:solidFill>
                  <a:srgbClr val="0070C0"/>
                </a:solidFill>
              </a:rPr>
              <a:t>і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ші для дітей мати й батько. Вони ночей недосип</a:t>
            </a:r>
            <a:r>
              <a:rPr lang="uk-UA" sz="2800" b="1" dirty="0">
                <a:solidFill>
                  <a:srgbClr val="0070C0"/>
                </a:solidFill>
              </a:rPr>
              <a:t>а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ють, милують, рост</a:t>
            </a:r>
            <a:r>
              <a:rPr lang="uk-UA" sz="2800" b="1" dirty="0">
                <a:solidFill>
                  <a:srgbClr val="0070C0"/>
                </a:solidFill>
              </a:rPr>
              <a:t>я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ть, плек</a:t>
            </a:r>
            <a:r>
              <a:rPr lang="uk-UA" sz="2800" b="1" dirty="0">
                <a:solidFill>
                  <a:srgbClr val="0070C0"/>
                </a:solidFill>
              </a:rPr>
              <a:t>а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ють дітей. І Тарас любив свою ніжну, ласкаву трудівницю-маму. Вона часто хворіла і, коли йому було дев’ять років, тяжко занедужала й померла.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Гірко плакав Тарас за ненькою, але що можуть допомогти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сльози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 Другого дня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викопали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у вишняку яму і там, як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заповідала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мати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поховали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Результат пошуку зображень за запитом Тарас Шевченко й мати">
            <a:extLst>
              <a:ext uri="{FF2B5EF4-FFF2-40B4-BE49-F238E27FC236}">
                <a16:creationId xmlns:a16="http://schemas.microsoft.com/office/drawing/2014/main" xmlns="" id="{09AE9619-B092-439B-A62C-659153923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817" b="8179"/>
          <a:stretch/>
        </p:blipFill>
        <p:spPr bwMode="auto">
          <a:xfrm>
            <a:off x="1155766" y="3994638"/>
            <a:ext cx="3164239" cy="225109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7">
            <a:extLst>
              <a:ext uri="{FF2B5EF4-FFF2-40B4-BE49-F238E27FC236}">
                <a16:creationId xmlns:a16="http://schemas.microsoft.com/office/drawing/2014/main" xmlns="" id="{10110839-0B23-4088-BF25-8D996F984ECA}"/>
              </a:ext>
            </a:extLst>
          </p:cNvPr>
          <p:cNvSpPr/>
          <p:nvPr/>
        </p:nvSpPr>
        <p:spPr>
          <a:xfrm>
            <a:off x="4537711" y="5734952"/>
            <a:ext cx="6949440" cy="51077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 що ми дізналися з цього абзацу?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869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: округлені кути 7">
            <a:extLst>
              <a:ext uri="{FF2B5EF4-FFF2-40B4-BE49-F238E27FC236}">
                <a16:creationId xmlns:a16="http://schemas.microsoft.com/office/drawing/2014/main" xmlns="" id="{9B14F92A-D0AA-4237-BEA8-4B265D63B694}"/>
              </a:ext>
            </a:extLst>
          </p:cNvPr>
          <p:cNvSpPr/>
          <p:nvPr/>
        </p:nvSpPr>
        <p:spPr>
          <a:xfrm>
            <a:off x="3737610" y="1235200"/>
            <a:ext cx="7635240" cy="267765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Тяжке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життя настало для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сир</a:t>
            </a:r>
            <a:r>
              <a:rPr lang="ru-RU" sz="2800" b="1" dirty="0" err="1">
                <a:solidFill>
                  <a:srgbClr val="0070C0"/>
                </a:solidFill>
              </a:rPr>
              <a:t>і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ru-RU" sz="2800" b="1" dirty="0" err="1">
                <a:solidFill>
                  <a:srgbClr val="0070C0"/>
                </a:solidFill>
              </a:rPr>
              <a:t>і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кому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було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пригол</a:t>
            </a:r>
            <a:r>
              <a:rPr lang="ru-RU" sz="2800" b="1" dirty="0" err="1">
                <a:solidFill>
                  <a:srgbClr val="0070C0"/>
                </a:solidFill>
              </a:rPr>
              <a:t>у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бити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їсти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зварити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сорочку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2800" b="1" dirty="0" err="1">
                <a:solidFill>
                  <a:srgbClr val="0070C0"/>
                </a:solidFill>
              </a:rPr>
              <a:t>и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прати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за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господ</a:t>
            </a:r>
            <a:r>
              <a:rPr lang="ru-RU" sz="2800" b="1" dirty="0" err="1">
                <a:solidFill>
                  <a:srgbClr val="0070C0"/>
                </a:solidFill>
              </a:rPr>
              <a:t>а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рством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догл</a:t>
            </a:r>
            <a:r>
              <a:rPr lang="ru-RU" sz="2800" b="1" dirty="0" err="1">
                <a:solidFill>
                  <a:srgbClr val="0070C0"/>
                </a:solidFill>
              </a:rPr>
              <a:t>я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нути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Батько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щодня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2800" b="1" dirty="0" err="1">
                <a:solidFill>
                  <a:srgbClr val="0070C0"/>
                </a:solidFill>
              </a:rPr>
              <a:t>а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нщині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змарнів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… Тяжко-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важко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жилося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с</a:t>
            </a:r>
            <a:r>
              <a:rPr lang="ru-RU" sz="2800" b="1" dirty="0">
                <a:solidFill>
                  <a:srgbClr val="0070C0"/>
                </a:solidFill>
              </a:rPr>
              <a:t>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ротам. Так Шевченко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пізніше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й писав: «Тяжко-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важко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в світі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жити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сирот</a:t>
            </a:r>
            <a:r>
              <a:rPr lang="ru-RU" sz="2800" b="1" dirty="0" err="1">
                <a:solidFill>
                  <a:srgbClr val="0070C0"/>
                </a:solidFill>
              </a:rPr>
              <a:t>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без роду…». 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4" name="Picture 4" descr="Результат пошуку зображень за запитом Тарас Шевченко сирота">
            <a:extLst>
              <a:ext uri="{FF2B5EF4-FFF2-40B4-BE49-F238E27FC236}">
                <a16:creationId xmlns:a16="http://schemas.microsoft.com/office/drawing/2014/main" xmlns="" id="{AA055CD0-B930-433E-AA2F-11419A799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r="13497" b="6870"/>
          <a:stretch/>
        </p:blipFill>
        <p:spPr bwMode="auto">
          <a:xfrm>
            <a:off x="961456" y="1248185"/>
            <a:ext cx="2661375" cy="264608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64326" y="494528"/>
            <a:ext cx="10068494" cy="634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Дмитро Красицький «Тарас Шевченко» </a:t>
            </a:r>
          </a:p>
        </p:txBody>
      </p:sp>
      <p:pic>
        <p:nvPicPr>
          <p:cNvPr id="8" name="Picture 2" descr="Результат пошуку зображень за запитом Тарас Шевченко зима">
            <a:extLst>
              <a:ext uri="{FF2B5EF4-FFF2-40B4-BE49-F238E27FC236}">
                <a16:creationId xmlns:a16="http://schemas.microsoft.com/office/drawing/2014/main" xmlns="" id="{D00D3809-D753-4ABB-9E9D-911661CEC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7325" r="3396" b="10353"/>
          <a:stretch/>
        </p:blipFill>
        <p:spPr bwMode="auto">
          <a:xfrm>
            <a:off x="1874649" y="3912856"/>
            <a:ext cx="3783200" cy="247522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7">
            <a:extLst>
              <a:ext uri="{FF2B5EF4-FFF2-40B4-BE49-F238E27FC236}">
                <a16:creationId xmlns:a16="http://schemas.microsoft.com/office/drawing/2014/main" xmlns="" id="{10110839-0B23-4088-BF25-8D996F984ECA}"/>
              </a:ext>
            </a:extLst>
          </p:cNvPr>
          <p:cNvSpPr/>
          <p:nvPr/>
        </p:nvSpPr>
        <p:spPr>
          <a:xfrm>
            <a:off x="5977890" y="4249052"/>
            <a:ext cx="5303520" cy="51077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 що ми дізналися з цього абзацу?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115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: округлені кути 7">
            <a:extLst>
              <a:ext uri="{FF2B5EF4-FFF2-40B4-BE49-F238E27FC236}">
                <a16:creationId xmlns:a16="http://schemas.microsoft.com/office/drawing/2014/main" xmlns="" id="{9B14F92A-D0AA-4237-BEA8-4B265D63B694}"/>
              </a:ext>
            </a:extLst>
          </p:cNvPr>
          <p:cNvSpPr/>
          <p:nvPr/>
        </p:nvSpPr>
        <p:spPr>
          <a:xfrm>
            <a:off x="4411980" y="1269418"/>
            <a:ext cx="7132320" cy="526297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Батько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часто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вирушав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2800" b="1" dirty="0" err="1">
                <a:solidFill>
                  <a:srgbClr val="0070C0"/>
                </a:solidFill>
              </a:rPr>
              <a:t>а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нською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ru-RU" sz="2800" b="1" dirty="0" err="1">
                <a:solidFill>
                  <a:srgbClr val="0070C0"/>
                </a:solidFill>
              </a:rPr>
              <a:t>у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рою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далеку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дор</a:t>
            </a:r>
            <a:r>
              <a:rPr lang="ru-RU" sz="2800" b="1" dirty="0">
                <a:solidFill>
                  <a:srgbClr val="0070C0"/>
                </a:solidFill>
              </a:rPr>
              <a:t>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гу і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застудився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Зима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була дуже л</a:t>
            </a:r>
            <a:r>
              <a:rPr lang="ru-RU" sz="2800" b="1" dirty="0">
                <a:solidFill>
                  <a:srgbClr val="0070C0"/>
                </a:solidFill>
              </a:rPr>
              <a:t>ю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та, а одеж</a:t>
            </a:r>
            <a:r>
              <a:rPr lang="ru-RU" sz="2800" b="1" dirty="0">
                <a:solidFill>
                  <a:srgbClr val="0070C0"/>
                </a:solidFill>
              </a:rPr>
              <a:t>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на яка там 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кріпака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— благ</a:t>
            </a:r>
            <a:r>
              <a:rPr lang="uk-UA" sz="2800" b="1" dirty="0">
                <a:solidFill>
                  <a:srgbClr val="0070C0"/>
                </a:solidFill>
              </a:rPr>
              <a:t>е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нька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: свита з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дірками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що аж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вітер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поза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сп</a:t>
            </a:r>
            <a:r>
              <a:rPr lang="uk-UA" sz="2800" b="1" dirty="0">
                <a:solidFill>
                  <a:srgbClr val="0070C0"/>
                </a:solidFill>
              </a:rPr>
              <a:t>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ною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гуляє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Привезл</a:t>
            </a:r>
            <a:r>
              <a:rPr lang="ru-RU" sz="2800" b="1" dirty="0" smtClean="0">
                <a:solidFill>
                  <a:srgbClr val="0070C0"/>
                </a:solidFill>
              </a:rPr>
              <a:t>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зд</a:t>
            </a:r>
            <a:r>
              <a:rPr lang="ru-RU" sz="2800" b="1" dirty="0" err="1">
                <a:solidFill>
                  <a:srgbClr val="0070C0"/>
                </a:solidFill>
              </a:rPr>
              <a:t>а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леку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зовсім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хворого.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Недовго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лежав Григорій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Іванович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Перед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смертю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батько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ласк</a:t>
            </a:r>
            <a:r>
              <a:rPr lang="ru-RU" sz="2800" b="1" dirty="0" err="1">
                <a:solidFill>
                  <a:srgbClr val="0070C0"/>
                </a:solidFill>
              </a:rPr>
              <a:t>а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подивився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 Тараса і сказав, що з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господарства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2800" b="1" dirty="0" err="1">
                <a:solidFill>
                  <a:srgbClr val="0070C0"/>
                </a:solidFill>
              </a:rPr>
              <a:t>и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нові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ніч</a:t>
            </a:r>
            <a:r>
              <a:rPr lang="ru-RU" sz="2800" b="1" dirty="0" err="1">
                <a:solidFill>
                  <a:srgbClr val="0070C0"/>
                </a:solidFill>
              </a:rPr>
              <a:t>о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не треба: з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нього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вийде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неаб</a:t>
            </a:r>
            <a:r>
              <a:rPr lang="ru-RU" sz="2800" b="1" dirty="0">
                <a:solidFill>
                  <a:srgbClr val="0070C0"/>
                </a:solidFill>
              </a:rPr>
              <a:t>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що. Не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помилився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батько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з Тараса Шевченка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вийшов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великий художник і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народний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поет…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4326" y="494528"/>
            <a:ext cx="10068494" cy="634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Дмитро Красицький «Тарас Шевченко»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7">
            <a:extLst>
              <a:ext uri="{FF2B5EF4-FFF2-40B4-BE49-F238E27FC236}">
                <a16:creationId xmlns:a16="http://schemas.microsoft.com/office/drawing/2014/main" xmlns="" id="{10110839-0B23-4088-BF25-8D996F984ECA}"/>
              </a:ext>
            </a:extLst>
          </p:cNvPr>
          <p:cNvSpPr/>
          <p:nvPr/>
        </p:nvSpPr>
        <p:spPr>
          <a:xfrm>
            <a:off x="1054101" y="3331134"/>
            <a:ext cx="2810510" cy="132802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 що ми дізналися з цього абзацу?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Хто такі чумаки? - Dovidka.biz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89" y="1269418"/>
            <a:ext cx="3642914" cy="187383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4855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6725" y="517715"/>
            <a:ext cx="10310345" cy="6486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Дай відповідь на </a:t>
            </a:r>
            <a:r>
              <a:rPr lang="uk-UA" sz="4000" b="1" dirty="0" smtClean="0">
                <a:solidFill>
                  <a:schemeClr val="bg1"/>
                </a:solidFill>
              </a:rPr>
              <a:t>питання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63D7983-1BF6-4071-9A4F-1AF61320F5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9" t="10496" r="9767" b="17500"/>
          <a:stretch/>
        </p:blipFill>
        <p:spPr>
          <a:xfrm>
            <a:off x="792000" y="1836000"/>
            <a:ext cx="3204000" cy="3204000"/>
          </a:xfrm>
          <a:prstGeom prst="ellipse">
            <a:avLst/>
          </a:prstGeom>
        </p:spPr>
      </p:pic>
      <p:sp>
        <p:nvSpPr>
          <p:cNvPr id="15" name="Прямокутник: округлені кути 7">
            <a:extLst>
              <a:ext uri="{FF2B5EF4-FFF2-40B4-BE49-F238E27FC236}">
                <a16:creationId xmlns:a16="http://schemas.microsoft.com/office/drawing/2014/main" xmlns="" id="{176D7BA9-2C06-4804-83EA-7BE3AA28A0F3}"/>
              </a:ext>
            </a:extLst>
          </p:cNvPr>
          <p:cNvSpPr/>
          <p:nvPr/>
        </p:nvSpPr>
        <p:spPr>
          <a:xfrm>
            <a:off x="4612172" y="1308196"/>
            <a:ext cx="6490964" cy="1055608"/>
          </a:xfrm>
          <a:prstGeom prst="wedgeRoundRectCallout">
            <a:avLst>
              <a:gd name="adj1" fmla="val -56170"/>
              <a:gd name="adj2" fmla="val 3121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Що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дізнався</a:t>
            </a:r>
            <a:r>
              <a:rPr lang="ru-RU" sz="2800" b="1" dirty="0">
                <a:solidFill>
                  <a:schemeClr val="bg1"/>
                </a:solidFill>
              </a:rPr>
              <a:t>/</a:t>
            </a:r>
            <a:r>
              <a:rPr lang="ru-RU" sz="2800" b="1" dirty="0" err="1">
                <a:solidFill>
                  <a:schemeClr val="bg1"/>
                </a:solidFill>
              </a:rPr>
              <a:t>дізналася</a:t>
            </a:r>
            <a:r>
              <a:rPr lang="ru-RU" sz="2800" b="1" dirty="0">
                <a:solidFill>
                  <a:schemeClr val="bg1"/>
                </a:solidFill>
              </a:rPr>
              <a:t> про </a:t>
            </a:r>
            <a:r>
              <a:rPr lang="ru-RU" sz="2800" b="1" dirty="0" err="1">
                <a:solidFill>
                  <a:schemeClr val="bg1"/>
                </a:solidFill>
              </a:rPr>
              <a:t>батьків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поета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  <a:r>
              <a:rPr lang="ru-RU" sz="2800" b="1" dirty="0" err="1">
                <a:solidFill>
                  <a:schemeClr val="bg1"/>
                </a:solidFill>
              </a:rPr>
              <a:t>Розкажи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7">
            <a:extLst>
              <a:ext uri="{FF2B5EF4-FFF2-40B4-BE49-F238E27FC236}">
                <a16:creationId xmlns:a16="http://schemas.microsoft.com/office/drawing/2014/main" xmlns="" id="{C149A122-7109-404D-83AF-88C5A7F40449}"/>
              </a:ext>
            </a:extLst>
          </p:cNvPr>
          <p:cNvSpPr/>
          <p:nvPr/>
        </p:nvSpPr>
        <p:spPr>
          <a:xfrm>
            <a:off x="4571174" y="2476200"/>
            <a:ext cx="6531962" cy="1055608"/>
          </a:xfrm>
          <a:prstGeom prst="wedgeRoundRectCallout">
            <a:avLst>
              <a:gd name="adj1" fmla="val -54862"/>
              <a:gd name="adj2" fmla="val -908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Що</a:t>
            </a:r>
            <a:r>
              <a:rPr lang="ru-RU" sz="2800" b="1" dirty="0">
                <a:solidFill>
                  <a:schemeClr val="bg1"/>
                </a:solidFill>
              </a:rPr>
              <a:t> перед </a:t>
            </a:r>
            <a:r>
              <a:rPr lang="ru-RU" sz="2800" b="1" dirty="0" err="1">
                <a:solidFill>
                  <a:schemeClr val="bg1"/>
                </a:solidFill>
              </a:rPr>
              <a:t>смертю</a:t>
            </a:r>
            <a:r>
              <a:rPr lang="ru-RU" sz="2800" b="1" dirty="0">
                <a:solidFill>
                  <a:schemeClr val="bg1"/>
                </a:solidFill>
              </a:rPr>
              <a:t> сказав </a:t>
            </a:r>
            <a:r>
              <a:rPr lang="ru-RU" sz="2800" b="1" dirty="0" err="1">
                <a:solidFill>
                  <a:schemeClr val="bg1"/>
                </a:solidFill>
              </a:rPr>
              <a:t>батько</a:t>
            </a:r>
            <a:r>
              <a:rPr lang="ru-RU" sz="2800" b="1" dirty="0">
                <a:solidFill>
                  <a:schemeClr val="bg1"/>
                </a:solidFill>
              </a:rPr>
              <a:t> про Тараса? Прочитай.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6B6BB214-E83E-46D9-A7CC-46469A1F5CBB}"/>
              </a:ext>
            </a:extLst>
          </p:cNvPr>
          <p:cNvSpPr/>
          <p:nvPr/>
        </p:nvSpPr>
        <p:spPr>
          <a:xfrm>
            <a:off x="4612172" y="3644204"/>
            <a:ext cx="6531962" cy="1532334"/>
          </a:xfrm>
          <a:prstGeom prst="wedgeRoundRectCallout">
            <a:avLst>
              <a:gd name="adj1" fmla="val -55166"/>
              <a:gd name="adj2" fmla="val -34099"/>
              <a:gd name="adj3" fmla="val 16667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Тяжко-</a:t>
            </a:r>
            <a:r>
              <a:rPr lang="ru-RU" sz="2800" b="1" i="1" dirty="0" err="1">
                <a:solidFill>
                  <a:srgbClr val="FFFF00"/>
                </a:solidFill>
              </a:rPr>
              <a:t>важко</a:t>
            </a:r>
            <a:r>
              <a:rPr lang="ru-RU" sz="2800" b="1" i="1" dirty="0">
                <a:solidFill>
                  <a:srgbClr val="FFFF00"/>
                </a:solidFill>
              </a:rPr>
              <a:t> в </a:t>
            </a:r>
            <a:r>
              <a:rPr lang="ru-RU" sz="2800" b="1" i="1" dirty="0" err="1">
                <a:solidFill>
                  <a:srgbClr val="FFFF00"/>
                </a:solidFill>
              </a:rPr>
              <a:t>світі</a:t>
            </a:r>
            <a:r>
              <a:rPr lang="ru-RU" sz="2800" b="1" i="1" dirty="0">
                <a:solidFill>
                  <a:srgbClr val="FFFF00"/>
                </a:solidFill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</a:rPr>
              <a:t>жити</a:t>
            </a:r>
            <a:r>
              <a:rPr lang="ru-RU" sz="2800" b="1" i="1" dirty="0">
                <a:solidFill>
                  <a:srgbClr val="FFFF00"/>
                </a:solidFill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</a:rPr>
              <a:t>сироті</a:t>
            </a:r>
            <a:r>
              <a:rPr lang="ru-RU" sz="2800" b="1" i="1" dirty="0">
                <a:solidFill>
                  <a:srgbClr val="FFFF00"/>
                </a:solidFill>
              </a:rPr>
              <a:t> без роду </a:t>
            </a:r>
            <a:r>
              <a:rPr lang="ru-RU" sz="2800" b="1" dirty="0">
                <a:solidFill>
                  <a:schemeClr val="bg1"/>
                </a:solidFill>
              </a:rPr>
              <a:t>— як </a:t>
            </a:r>
            <a:r>
              <a:rPr lang="ru-RU" sz="2800" b="1" dirty="0" err="1">
                <a:solidFill>
                  <a:schemeClr val="bg1"/>
                </a:solidFill>
              </a:rPr>
              <a:t>ця</a:t>
            </a:r>
            <a:r>
              <a:rPr lang="ru-RU" sz="2800" b="1" dirty="0">
                <a:solidFill>
                  <a:schemeClr val="bg1"/>
                </a:solidFill>
              </a:rPr>
              <a:t> думка </a:t>
            </a:r>
            <a:r>
              <a:rPr lang="ru-RU" sz="2800" b="1" dirty="0" err="1">
                <a:solidFill>
                  <a:schemeClr val="bg1"/>
                </a:solidFill>
              </a:rPr>
              <a:t>розкривається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тексті</a:t>
            </a:r>
            <a:r>
              <a:rPr lang="ru-RU" sz="2800" b="1" dirty="0">
                <a:solidFill>
                  <a:schemeClr val="bg1"/>
                </a:solidFill>
              </a:rPr>
              <a:t>? Прочитай.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7">
            <a:extLst>
              <a:ext uri="{FF2B5EF4-FFF2-40B4-BE49-F238E27FC236}">
                <a16:creationId xmlns:a16="http://schemas.microsoft.com/office/drawing/2014/main" xmlns="" id="{67C5E944-FAFD-4BB1-9B4E-60AFD3629D90}"/>
              </a:ext>
            </a:extLst>
          </p:cNvPr>
          <p:cNvSpPr/>
          <p:nvPr/>
        </p:nvSpPr>
        <p:spPr>
          <a:xfrm>
            <a:off x="4612172" y="5317034"/>
            <a:ext cx="6490964" cy="578882"/>
          </a:xfrm>
          <a:prstGeom prst="wedgeRoundRectCallout">
            <a:avLst>
              <a:gd name="adj1" fmla="val -57037"/>
              <a:gd name="adj2" fmla="val -4560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Які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запитання</a:t>
            </a:r>
            <a:r>
              <a:rPr lang="ru-RU" sz="2800" b="1" dirty="0">
                <a:solidFill>
                  <a:schemeClr val="bg1"/>
                </a:solidFill>
              </a:rPr>
              <a:t> в тебе </a:t>
            </a:r>
            <a:r>
              <a:rPr lang="ru-RU" sz="2800" b="1" dirty="0" err="1">
                <a:solidFill>
                  <a:schemeClr val="bg1"/>
                </a:solidFill>
              </a:rPr>
              <a:t>виникли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929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6746" y="494528"/>
            <a:ext cx="9891774" cy="6941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Складання</a:t>
            </a:r>
            <a:r>
              <a:rPr lang="ru-RU" sz="4000" b="1" dirty="0" smtClean="0">
                <a:solidFill>
                  <a:schemeClr val="bg1"/>
                </a:solidFill>
              </a:rPr>
              <a:t> плану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9C084B2-221A-4C67-99E4-A56A16A2B9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0"/>
          <a:stretch/>
        </p:blipFill>
        <p:spPr>
          <a:xfrm>
            <a:off x="7543801" y="2342404"/>
            <a:ext cx="3541184" cy="283748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кутник: округлені кути 7">
            <a:extLst>
              <a:ext uri="{FF2B5EF4-FFF2-40B4-BE49-F238E27FC236}">
                <a16:creationId xmlns:a16="http://schemas.microsoft.com/office/drawing/2014/main" xmlns="" id="{681630AE-6BBE-457A-A379-8D73C5A442A2}"/>
              </a:ext>
            </a:extLst>
          </p:cNvPr>
          <p:cNvSpPr/>
          <p:nvPr/>
        </p:nvSpPr>
        <p:spPr>
          <a:xfrm>
            <a:off x="1126746" y="1299384"/>
            <a:ext cx="9891774" cy="91940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Скільки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тексті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абзаців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Добери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заголовки до кожного.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Це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буде план тексту.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Підготуй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за ним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переказ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прочитаного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681630AE-6BBE-457A-A379-8D73C5A442A2}"/>
              </a:ext>
            </a:extLst>
          </p:cNvPr>
          <p:cNvSpPr/>
          <p:nvPr/>
        </p:nvSpPr>
        <p:spPr>
          <a:xfrm>
            <a:off x="1126746" y="2342404"/>
            <a:ext cx="6131305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План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7">
            <a:extLst>
              <a:ext uri="{FF2B5EF4-FFF2-40B4-BE49-F238E27FC236}">
                <a16:creationId xmlns:a16="http://schemas.microsoft.com/office/drawing/2014/main" xmlns="" id="{64487D4B-FC3C-4552-8E1A-F2831FBE1812}"/>
              </a:ext>
            </a:extLst>
          </p:cNvPr>
          <p:cNvSpPr/>
          <p:nvPr/>
        </p:nvSpPr>
        <p:spPr>
          <a:xfrm>
            <a:off x="1121003" y="3016534"/>
            <a:ext cx="6137048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1. Мама занедужала і померла.</a:t>
            </a:r>
          </a:p>
        </p:txBody>
      </p:sp>
      <p:sp>
        <p:nvSpPr>
          <p:cNvPr id="11" name="Прямокутник: округлені кути 7">
            <a:extLst>
              <a:ext uri="{FF2B5EF4-FFF2-40B4-BE49-F238E27FC236}">
                <a16:creationId xmlns:a16="http://schemas.microsoft.com/office/drawing/2014/main" xmlns="" id="{64487D4B-FC3C-4552-8E1A-F2831FBE1812}"/>
              </a:ext>
            </a:extLst>
          </p:cNvPr>
          <p:cNvSpPr/>
          <p:nvPr/>
        </p:nvSpPr>
        <p:spPr>
          <a:xfrm>
            <a:off x="1121003" y="3734861"/>
            <a:ext cx="6137048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2. Тяжко-важко </a:t>
            </a:r>
            <a:r>
              <a:rPr lang="uk-UA" sz="3200" b="1" dirty="0">
                <a:solidFill>
                  <a:schemeClr val="bg1"/>
                </a:solidFill>
              </a:rPr>
              <a:t>жилося сиротам.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7">
            <a:extLst>
              <a:ext uri="{FF2B5EF4-FFF2-40B4-BE49-F238E27FC236}">
                <a16:creationId xmlns:a16="http://schemas.microsoft.com/office/drawing/2014/main" xmlns="" id="{64487D4B-FC3C-4552-8E1A-F2831FBE1812}"/>
              </a:ext>
            </a:extLst>
          </p:cNvPr>
          <p:cNvSpPr/>
          <p:nvPr/>
        </p:nvSpPr>
        <p:spPr>
          <a:xfrm>
            <a:off x="1121003" y="4430498"/>
            <a:ext cx="6137048" cy="11918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3. </a:t>
            </a:r>
            <a:r>
              <a:rPr lang="uk-UA" sz="3200" b="1" dirty="0">
                <a:solidFill>
                  <a:schemeClr val="bg1"/>
                </a:solidFill>
              </a:rPr>
              <a:t>Що перед смертю сказав батько про Тараса?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635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445065" y="471733"/>
            <a:ext cx="9048763" cy="713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Picture 4" descr="Презентація &quot;Про рівень ролі домашніх завдань у формуванні в учнів інтересу  до навчанн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" t="3485" r="1607" b="2166"/>
          <a:stretch/>
        </p:blipFill>
        <p:spPr bwMode="auto">
          <a:xfrm>
            <a:off x="5864988" y="1371960"/>
            <a:ext cx="5565623" cy="426303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: округлені кути 7">
            <a:extLst>
              <a:ext uri="{FF2B5EF4-FFF2-40B4-BE49-F238E27FC236}">
                <a16:creationId xmlns:a16="http://schemas.microsoft.com/office/drawing/2014/main" xmlns="" id="{64487D4B-FC3C-4552-8E1A-F2831FBE1812}"/>
              </a:ext>
            </a:extLst>
          </p:cNvPr>
          <p:cNvSpPr/>
          <p:nvPr/>
        </p:nvSpPr>
        <p:spPr>
          <a:xfrm>
            <a:off x="834390" y="1371960"/>
            <a:ext cx="4903470" cy="337113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Вдома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перекажи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текст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Дмитра Красицького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«Тарас Шевченко»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 планом.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План</a:t>
            </a:r>
          </a:p>
          <a:p>
            <a:pPr marL="263525" indent="-263525">
              <a:buAutoNum type="arabicPeriod"/>
            </a:pP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Мама занедужала і померла.</a:t>
            </a:r>
          </a:p>
          <a:p>
            <a:pPr marL="263525" indent="-263525">
              <a:buAutoNum type="arabicPeriod"/>
            </a:pP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Тяжко-важко жилося сиротам.</a:t>
            </a:r>
          </a:p>
          <a:p>
            <a:pPr marL="263525" indent="-263525">
              <a:buAutoNum type="arabicPeriod"/>
            </a:pP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Що перед смертю сказав батько про Тараса?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409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7425" y="523177"/>
            <a:ext cx="996583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1126273" y="509347"/>
            <a:ext cx="997699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err="1" smtClean="0">
                <a:solidFill>
                  <a:schemeClr val="bg1"/>
                </a:solidFill>
              </a:rPr>
              <a:t>Колір</a:t>
            </a:r>
            <a:r>
              <a:rPr lang="ru-RU" sz="4000" b="1" dirty="0" smtClean="0">
                <a:solidFill>
                  <a:schemeClr val="bg1"/>
                </a:solidFill>
              </a:rPr>
              <a:t> настрою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26273" y="4955376"/>
            <a:ext cx="9227870" cy="91940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Починаємо роботу виміром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настрою. Вибери кружечок того кольору,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який передає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твій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настрій на початку уроку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1395424" y="1484785"/>
            <a:ext cx="1779603" cy="1702954"/>
          </a:xfrm>
          <a:prstGeom prst="smileyFace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3804869" y="1484784"/>
            <a:ext cx="1827030" cy="1613315"/>
          </a:xfrm>
          <a:prstGeom prst="smileyFac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9021338" y="1484785"/>
            <a:ext cx="1761892" cy="1613314"/>
          </a:xfrm>
          <a:prstGeom prst="smileyFac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6324046" y="1484785"/>
            <a:ext cx="1774531" cy="1613314"/>
          </a:xfrm>
          <a:prstGeom prst="smileyFac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71948" y="3730219"/>
            <a:ext cx="2088363" cy="919401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Спокій, рівновага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93508" y="3759164"/>
            <a:ext cx="2017551" cy="51077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задоволення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4768" y="3740565"/>
            <a:ext cx="2438217" cy="919401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Завзяття, бажання діяти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70790" y="3759164"/>
            <a:ext cx="2228869" cy="919401"/>
          </a:xfrm>
          <a:prstGeom prst="roundRect">
            <a:avLst/>
          </a:prstGeom>
          <a:solidFill>
            <a:srgbClr val="FF4343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Тривога, хвилювання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2054448" y="1365726"/>
            <a:ext cx="5327871" cy="349262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Всі почули ви дзвінок –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Він покликав на урок.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Кожен з вас приготувався,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На перерві постарався.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Тож і ми часу не гаймо,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А урок наш починаймо!</a:t>
            </a:r>
          </a:p>
        </p:txBody>
      </p:sp>
      <p:pic>
        <p:nvPicPr>
          <p:cNvPr id="20" name="Picture 2" descr="Результат пошуку зображень за запитом анимация звонок">
            <a:extLst>
              <a:ext uri="{FF2B5EF4-FFF2-40B4-BE49-F238E27FC236}">
                <a16:creationId xmlns:a16="http://schemas.microsoft.com/office/drawing/2014/main" xmlns="" id="{7A2F0431-B0C7-4C6D-BA16-1D3EC217D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30" y="1439242"/>
            <a:ext cx="2973229" cy="343064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6833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5" grpId="0" animBg="1"/>
      <p:bldP spid="13" grpId="0" animBg="1"/>
      <p:bldP spid="15" grpId="0" animBg="1"/>
      <p:bldP spid="16" grpId="0" animBg="1"/>
      <p:bldP spid="12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8D680240-E512-40DB-986F-C31A2046D1DC}"/>
              </a:ext>
            </a:extLst>
          </p:cNvPr>
          <p:cNvSpPr/>
          <p:nvPr/>
        </p:nvSpPr>
        <p:spPr>
          <a:xfrm>
            <a:off x="1135613" y="494528"/>
            <a:ext cx="9780037" cy="7513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Прочитай скоромовку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21D1848A-2991-4EFE-90F4-610D3A1160E8}"/>
              </a:ext>
            </a:extLst>
          </p:cNvPr>
          <p:cNvSpPr/>
          <p:nvPr/>
        </p:nvSpPr>
        <p:spPr>
          <a:xfrm>
            <a:off x="1021312" y="1510050"/>
            <a:ext cx="5745247" cy="25538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 лісі л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са лось зустрів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Лис до л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ся засвистів.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Лось злякався і од лиса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Дременув скоріш до л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су.</a:t>
            </a:r>
          </a:p>
        </p:txBody>
      </p:sp>
      <p:pic>
        <p:nvPicPr>
          <p:cNvPr id="1026" name="Picture 2" descr="Лиса и Лось...(Басня) | Анжелика Ясногородская | Дзе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t="16996" r="5975" b="-161"/>
          <a:stretch/>
        </p:blipFill>
        <p:spPr bwMode="auto">
          <a:xfrm>
            <a:off x="7235191" y="1510051"/>
            <a:ext cx="3680460" cy="261623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D888C40D-FD34-4564-9E62-0116B8C1DD37}"/>
              </a:ext>
            </a:extLst>
          </p:cNvPr>
          <p:cNvSpPr/>
          <p:nvPr/>
        </p:nvSpPr>
        <p:spPr>
          <a:xfrm>
            <a:off x="1087884" y="4292715"/>
            <a:ext cx="8513316" cy="101080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скоромовку, наче переляканий лось.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 швидко, мов біжиш до лісу.</a:t>
            </a:r>
          </a:p>
        </p:txBody>
      </p:sp>
    </p:spTree>
    <p:extLst>
      <p:ext uri="{BB962C8B-B14F-4D97-AF65-F5344CB8AC3E}">
        <p14:creationId xmlns:p14="http://schemas.microsoft.com/office/powerpoint/2010/main" val="212749138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3886" y="608829"/>
            <a:ext cx="9868914" cy="728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«Точно і швидко»</a:t>
            </a:r>
          </a:p>
        </p:txBody>
      </p:sp>
      <p:sp>
        <p:nvSpPr>
          <p:cNvPr id="6" name="Прямокутник: округлені кути 7">
            <a:extLst>
              <a:ext uri="{FF2B5EF4-FFF2-40B4-BE49-F238E27FC236}">
                <a16:creationId xmlns:a16="http://schemas.microsoft.com/office/drawing/2014/main" xmlns="" id="{10110839-0B23-4088-BF25-8D996F984ECA}"/>
              </a:ext>
            </a:extLst>
          </p:cNvPr>
          <p:cNvSpPr/>
          <p:nvPr/>
        </p:nvSpPr>
        <p:spPr>
          <a:xfrm>
            <a:off x="1103883" y="1444808"/>
            <a:ext cx="9777475" cy="51077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Швидко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додай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слово, яке пояснює, чим або з ким виконуємо дії:</a:t>
            </a:r>
          </a:p>
        </p:txBody>
      </p:sp>
      <p:sp>
        <p:nvSpPr>
          <p:cNvPr id="7" name="Прямокутник: округлені кути 7">
            <a:extLst>
              <a:ext uri="{FF2B5EF4-FFF2-40B4-BE49-F238E27FC236}">
                <a16:creationId xmlns:a16="http://schemas.microsoft.com/office/drawing/2014/main" xmlns="" id="{63136410-378A-4680-81B5-87CC61A56D7C}"/>
              </a:ext>
            </a:extLst>
          </p:cNvPr>
          <p:cNvSpPr/>
          <p:nvPr/>
        </p:nvSpPr>
        <p:spPr>
          <a:xfrm>
            <a:off x="1188836" y="2057879"/>
            <a:ext cx="3017404" cy="7150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Малюю </a:t>
            </a:r>
            <a:r>
              <a:rPr lang="uk-UA" sz="3600" b="1" dirty="0" smtClean="0">
                <a:solidFill>
                  <a:schemeClr val="bg1"/>
                </a:solidFill>
              </a:rPr>
              <a:t>– …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63136410-378A-4680-81B5-87CC61A56D7C}"/>
              </a:ext>
            </a:extLst>
          </p:cNvPr>
          <p:cNvSpPr/>
          <p:nvPr/>
        </p:nvSpPr>
        <p:spPr>
          <a:xfrm>
            <a:off x="1188836" y="2993472"/>
            <a:ext cx="3017404" cy="7150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Зачитався</a:t>
            </a:r>
            <a:r>
              <a:rPr lang="uk-UA" sz="3600" b="1" dirty="0" smtClean="0">
                <a:solidFill>
                  <a:schemeClr val="bg1"/>
                </a:solidFill>
              </a:rPr>
              <a:t> – …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7">
            <a:extLst>
              <a:ext uri="{FF2B5EF4-FFF2-40B4-BE49-F238E27FC236}">
                <a16:creationId xmlns:a16="http://schemas.microsoft.com/office/drawing/2014/main" xmlns="" id="{63136410-378A-4680-81B5-87CC61A56D7C}"/>
              </a:ext>
            </a:extLst>
          </p:cNvPr>
          <p:cNvSpPr/>
          <p:nvPr/>
        </p:nvSpPr>
        <p:spPr>
          <a:xfrm>
            <a:off x="1164071" y="3870012"/>
            <a:ext cx="3017404" cy="7150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Граюся – …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7">
            <a:extLst>
              <a:ext uri="{FF2B5EF4-FFF2-40B4-BE49-F238E27FC236}">
                <a16:creationId xmlns:a16="http://schemas.microsoft.com/office/drawing/2014/main" xmlns="" id="{63136410-378A-4680-81B5-87CC61A56D7C}"/>
              </a:ext>
            </a:extLst>
          </p:cNvPr>
          <p:cNvSpPr/>
          <p:nvPr/>
        </p:nvSpPr>
        <p:spPr>
          <a:xfrm>
            <a:off x="1164070" y="4805605"/>
            <a:ext cx="3017405" cy="7150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Ліплю – …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7">
            <a:extLst>
              <a:ext uri="{FF2B5EF4-FFF2-40B4-BE49-F238E27FC236}">
                <a16:creationId xmlns:a16="http://schemas.microsoft.com/office/drawing/2014/main" xmlns="" id="{63136410-378A-4680-81B5-87CC61A56D7C}"/>
              </a:ext>
            </a:extLst>
          </p:cNvPr>
          <p:cNvSpPr/>
          <p:nvPr/>
        </p:nvSpPr>
        <p:spPr>
          <a:xfrm>
            <a:off x="4518776" y="2057879"/>
            <a:ext cx="3482224" cy="7150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Гуляю з – …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7">
            <a:extLst>
              <a:ext uri="{FF2B5EF4-FFF2-40B4-BE49-F238E27FC236}">
                <a16:creationId xmlns:a16="http://schemas.microsoft.com/office/drawing/2014/main" xmlns="" id="{63136410-378A-4680-81B5-87CC61A56D7C}"/>
              </a:ext>
            </a:extLst>
          </p:cNvPr>
          <p:cNvSpPr/>
          <p:nvPr/>
        </p:nvSpPr>
        <p:spPr>
          <a:xfrm>
            <a:off x="4518776" y="2993472"/>
            <a:ext cx="3779404" cy="7150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Відпочиваю з – …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7">
            <a:extLst>
              <a:ext uri="{FF2B5EF4-FFF2-40B4-BE49-F238E27FC236}">
                <a16:creationId xmlns:a16="http://schemas.microsoft.com/office/drawing/2014/main" xmlns="" id="{63136410-378A-4680-81B5-87CC61A56D7C}"/>
              </a:ext>
            </a:extLst>
          </p:cNvPr>
          <p:cNvSpPr/>
          <p:nvPr/>
        </p:nvSpPr>
        <p:spPr>
          <a:xfrm>
            <a:off x="4494010" y="3870012"/>
            <a:ext cx="3650961" cy="7150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Забавляюся – …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7">
            <a:extLst>
              <a:ext uri="{FF2B5EF4-FFF2-40B4-BE49-F238E27FC236}">
                <a16:creationId xmlns:a16="http://schemas.microsoft.com/office/drawing/2014/main" xmlns="" id="{63136410-378A-4680-81B5-87CC61A56D7C}"/>
              </a:ext>
            </a:extLst>
          </p:cNvPr>
          <p:cNvSpPr/>
          <p:nvPr/>
        </p:nvSpPr>
        <p:spPr>
          <a:xfrm>
            <a:off x="4494011" y="4805605"/>
            <a:ext cx="3371734" cy="7150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Працюю – …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Людина\Діти читаю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79" y="3826847"/>
            <a:ext cx="3472591" cy="267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3813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3" y="1581605"/>
            <a:ext cx="3966436" cy="396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11214" y="1581605"/>
            <a:ext cx="5692139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ознайомимося з </a:t>
            </a:r>
            <a:r>
              <a:rPr lang="uk-UA" sz="2800" b="1" dirty="0" smtClean="0"/>
              <a:t>новим розділом підручника </a:t>
            </a:r>
          </a:p>
          <a:p>
            <a:pPr algn="ctr"/>
            <a:r>
              <a:rPr lang="uk-UA" sz="2800" b="1" dirty="0" smtClean="0"/>
              <a:t>«</a:t>
            </a:r>
            <a:r>
              <a:rPr lang="uk-UA" sz="2800" b="1" dirty="0" smtClean="0">
                <a:solidFill>
                  <a:schemeClr val="bg1"/>
                </a:solidFill>
              </a:rPr>
              <a:t>Шевченкове слово</a:t>
            </a:r>
            <a:r>
              <a:rPr lang="uk-UA" sz="2800" b="1" dirty="0" smtClean="0"/>
              <a:t>»</a:t>
            </a:r>
            <a:r>
              <a:rPr lang="uk-UA" sz="2800" b="1" i="1" dirty="0" smtClean="0"/>
              <a:t>. </a:t>
            </a:r>
          </a:p>
          <a:p>
            <a:pPr algn="ctr"/>
            <a:r>
              <a:rPr lang="uk-UA" sz="2800" b="1" dirty="0" smtClean="0"/>
              <a:t>Читатимемо текст </a:t>
            </a:r>
            <a:r>
              <a:rPr lang="uk-UA" sz="2800" b="1" dirty="0" smtClean="0">
                <a:solidFill>
                  <a:schemeClr val="bg1"/>
                </a:solidFill>
              </a:rPr>
              <a:t>Дмитра Красицького </a:t>
            </a:r>
            <a:r>
              <a:rPr lang="uk-UA" sz="2800" b="1" dirty="0">
                <a:solidFill>
                  <a:schemeClr val="bg1"/>
                </a:solidFill>
              </a:rPr>
              <a:t>«Тарас Шевченко</a:t>
            </a:r>
            <a:r>
              <a:rPr lang="uk-UA" sz="2800" b="1" dirty="0" smtClean="0">
                <a:solidFill>
                  <a:schemeClr val="bg1"/>
                </a:solidFill>
              </a:rPr>
              <a:t>».</a:t>
            </a:r>
            <a:endParaRPr lang="uk-UA" sz="194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/>
              <a:t>Дізнаємось про </a:t>
            </a:r>
            <a:r>
              <a:rPr lang="uk-UA" sz="2800" b="1" dirty="0"/>
              <a:t>великого народного поета, художника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Т</a:t>
            </a:r>
            <a:r>
              <a:rPr lang="uk-UA" sz="2800" b="1" dirty="0"/>
              <a:t>. Г. </a:t>
            </a:r>
            <a:r>
              <a:rPr lang="uk-UA" sz="2800" b="1" dirty="0" smtClean="0"/>
              <a:t>Шевченка, </a:t>
            </a:r>
          </a:p>
          <a:p>
            <a:pPr algn="ctr"/>
            <a:r>
              <a:rPr lang="uk-UA" sz="2800" b="1" dirty="0" smtClean="0"/>
              <a:t>його раннє дитинство.</a:t>
            </a:r>
          </a:p>
        </p:txBody>
      </p:sp>
    </p:spTree>
    <p:extLst>
      <p:ext uri="{BB962C8B-B14F-4D97-AF65-F5344CB8AC3E}">
        <p14:creationId xmlns:p14="http://schemas.microsoft.com/office/powerpoint/2010/main" val="33356887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: округлені кути 7">
            <a:extLst>
              <a:ext uri="{FF2B5EF4-FFF2-40B4-BE49-F238E27FC236}">
                <a16:creationId xmlns:a16="http://schemas.microsoft.com/office/drawing/2014/main" xmlns="" id="{74F2E097-8EA6-463F-ADE9-8EFB33D04C6D}"/>
              </a:ext>
            </a:extLst>
          </p:cNvPr>
          <p:cNvSpPr/>
          <p:nvPr/>
        </p:nvSpPr>
        <p:spPr>
          <a:xfrm>
            <a:off x="4640580" y="1532157"/>
            <a:ext cx="6560820" cy="310854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Кожен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українець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із дитинства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знає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про Тараса Шевченка. 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багатьох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родинах є книга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віршів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поета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— «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Кобзар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». Так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називалась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перша книжка.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Згодом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і самого Тараса Шевченка стали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називати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Кобзарем українського народу, бо він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найбільше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за все любив Україну.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4100" y="494529"/>
            <a:ext cx="10147300" cy="826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Тарас Шевченко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Результат пошуку зображень за запитом Тарас Шевченко зима">
            <a:extLst>
              <a:ext uri="{FF2B5EF4-FFF2-40B4-BE49-F238E27FC236}">
                <a16:creationId xmlns:a16="http://schemas.microsoft.com/office/drawing/2014/main" xmlns="" id="{7116DB84-79FB-44D7-A827-AB17377C4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532157"/>
            <a:ext cx="2806397" cy="395267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070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: округлені кути 7">
            <a:extLst>
              <a:ext uri="{FF2B5EF4-FFF2-40B4-BE49-F238E27FC236}">
                <a16:creationId xmlns:a16="http://schemas.microsoft.com/office/drawing/2014/main" xmlns="" id="{74F2E097-8EA6-463F-ADE9-8EFB33D04C6D}"/>
              </a:ext>
            </a:extLst>
          </p:cNvPr>
          <p:cNvSpPr/>
          <p:nvPr/>
        </p:nvSpPr>
        <p:spPr>
          <a:xfrm>
            <a:off x="859790" y="1614371"/>
            <a:ext cx="3575050" cy="267765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Тарас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Григорович Шевченко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народився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9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березня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1814 року 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 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селі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Моринці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Черкащині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родині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кріпаків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static.iloveukraine.com.ua/p/0/18/18107/a6bad20b9b4556210bcb7e391d0f2206_600x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70" y="1433292"/>
            <a:ext cx="6412230" cy="480917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54100" y="494529"/>
            <a:ext cx="10147300" cy="826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Тарас Шевченко</a:t>
            </a:r>
          </a:p>
        </p:txBody>
      </p:sp>
    </p:spTree>
    <p:extLst>
      <p:ext uri="{BB962C8B-B14F-4D97-AF65-F5344CB8AC3E}">
        <p14:creationId xmlns:p14="http://schemas.microsoft.com/office/powerpoint/2010/main" val="11002922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: округлені кути 7">
            <a:extLst>
              <a:ext uri="{FF2B5EF4-FFF2-40B4-BE49-F238E27FC236}">
                <a16:creationId xmlns:a16="http://schemas.microsoft.com/office/drawing/2014/main" xmlns="" id="{74F2E097-8EA6-463F-ADE9-8EFB33D04C6D}"/>
              </a:ext>
            </a:extLst>
          </p:cNvPr>
          <p:cNvSpPr/>
          <p:nvPr/>
        </p:nvSpPr>
        <p:spPr>
          <a:xfrm>
            <a:off x="4929551" y="1463575"/>
            <a:ext cx="6137910" cy="35394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Ще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з дитинства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майбутній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поет дуже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захоплювався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малюванням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часом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став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видатним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художником. </a:t>
            </a:r>
            <a:r>
              <a:rPr lang="ru-RU" sz="2800" i="1" dirty="0" err="1">
                <a:solidFill>
                  <a:schemeClr val="accent2">
                    <a:lumMod val="75000"/>
                  </a:schemeClr>
                </a:solidFill>
              </a:rPr>
              <a:t>Розгляньте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 портрет, на </a:t>
            </a:r>
            <a:r>
              <a:rPr lang="ru-RU" sz="2800" i="1" dirty="0" err="1">
                <a:solidFill>
                  <a:schemeClr val="accent2">
                    <a:lumMod val="75000"/>
                  </a:schemeClr>
                </a:solidFill>
              </a:rPr>
              <a:t>якому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2">
                    <a:lumMod val="75000"/>
                  </a:schemeClr>
                </a:solidFill>
              </a:rPr>
              <a:t>намалював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 себе молодим, </a:t>
            </a:r>
            <a:r>
              <a:rPr lang="ru-RU" sz="2800" i="1" dirty="0" err="1">
                <a:solidFill>
                  <a:schemeClr val="accent2">
                    <a:lumMod val="75000"/>
                  </a:schemeClr>
                </a:solidFill>
              </a:rPr>
              <a:t>замріяним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Помер поет 10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березня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1861 року в Санкт-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Петербурзі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Похований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Каневі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Чернечій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горі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над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Дніпром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кутник: округлені кути 7">
            <a:extLst>
              <a:ext uri="{FF2B5EF4-FFF2-40B4-BE49-F238E27FC236}">
                <a16:creationId xmlns:a16="http://schemas.microsoft.com/office/drawing/2014/main" xmlns="" id="{54A35991-55CD-4BF7-AAA8-8E6A46E63E8B}"/>
              </a:ext>
            </a:extLst>
          </p:cNvPr>
          <p:cNvSpPr/>
          <p:nvPr/>
        </p:nvSpPr>
        <p:spPr>
          <a:xfrm>
            <a:off x="3992291" y="5073212"/>
            <a:ext cx="4420189" cy="105560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Автопортрет написаний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 </a:t>
            </a:r>
            <a:r>
              <a:rPr lang="uk-UA" sz="2800" b="1" dirty="0">
                <a:solidFill>
                  <a:schemeClr val="bg1"/>
                </a:solidFill>
              </a:rPr>
              <a:t>1840 році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Результат пошуку зображень за запитом Тарас Шевченко">
            <a:extLst>
              <a:ext uri="{FF2B5EF4-FFF2-40B4-BE49-F238E27FC236}">
                <a16:creationId xmlns:a16="http://schemas.microsoft.com/office/drawing/2014/main" xmlns="" id="{6FFCD386-020D-4F0A-BBE5-5EAA3C0DC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" y="1337845"/>
            <a:ext cx="3804920" cy="482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54100" y="494529"/>
            <a:ext cx="10147300" cy="826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Тарас Шевченко</a:t>
            </a:r>
          </a:p>
        </p:txBody>
      </p:sp>
    </p:spTree>
    <p:extLst>
      <p:ext uri="{BB962C8B-B14F-4D97-AF65-F5344CB8AC3E}">
        <p14:creationId xmlns:p14="http://schemas.microsoft.com/office/powerpoint/2010/main" val="199945773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positime.ru/uploads/2010/11/museum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751" y="3938309"/>
            <a:ext cx="3041918" cy="228143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33888" y="560433"/>
            <a:ext cx="10041781" cy="8111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правильно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1459DF86-FF25-4986-98D3-9BEB268A1912}"/>
              </a:ext>
            </a:extLst>
          </p:cNvPr>
          <p:cNvSpPr/>
          <p:nvPr/>
        </p:nvSpPr>
        <p:spPr>
          <a:xfrm>
            <a:off x="4465930" y="1661824"/>
            <a:ext cx="29655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Найрідніші</a:t>
            </a:r>
          </a:p>
        </p:txBody>
      </p:sp>
      <p:sp>
        <p:nvSpPr>
          <p:cNvPr id="8" name="Прямокутник 1">
            <a:extLst>
              <a:ext uri="{FF2B5EF4-FFF2-40B4-BE49-F238E27FC236}">
                <a16:creationId xmlns:a16="http://schemas.microsoft.com/office/drawing/2014/main" xmlns="" id="{1459DF86-FF25-4986-98D3-9BEB268A1912}"/>
              </a:ext>
            </a:extLst>
          </p:cNvPr>
          <p:cNvSpPr/>
          <p:nvPr/>
        </p:nvSpPr>
        <p:spPr>
          <a:xfrm>
            <a:off x="4465931" y="2527649"/>
            <a:ext cx="30403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недосипають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Рівнобедрений трикутник 6">
            <a:extLst>
              <a:ext uri="{FF2B5EF4-FFF2-40B4-BE49-F238E27FC236}">
                <a16:creationId xmlns:a16="http://schemas.microsoft.com/office/drawing/2014/main" xmlns="" id="{9F94A152-712A-482B-8C53-D611DFEC58CA}"/>
              </a:ext>
            </a:extLst>
          </p:cNvPr>
          <p:cNvSpPr/>
          <p:nvPr/>
        </p:nvSpPr>
        <p:spPr>
          <a:xfrm rot="12878976">
            <a:off x="6468506" y="1464619"/>
            <a:ext cx="90487" cy="204787"/>
          </a:xfrm>
          <a:prstGeom prst="triangle">
            <a:avLst/>
          </a:prstGeom>
          <a:solidFill>
            <a:srgbClr val="2F324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Рівнобедрений трикутник 6">
            <a:extLst>
              <a:ext uri="{FF2B5EF4-FFF2-40B4-BE49-F238E27FC236}">
                <a16:creationId xmlns:a16="http://schemas.microsoft.com/office/drawing/2014/main" xmlns="" id="{9F94A152-712A-482B-8C53-D611DFEC58CA}"/>
              </a:ext>
            </a:extLst>
          </p:cNvPr>
          <p:cNvSpPr/>
          <p:nvPr/>
        </p:nvSpPr>
        <p:spPr>
          <a:xfrm rot="12878976">
            <a:off x="6446123" y="2379739"/>
            <a:ext cx="90487" cy="204787"/>
          </a:xfrm>
          <a:prstGeom prst="triangle">
            <a:avLst/>
          </a:prstGeom>
          <a:solidFill>
            <a:srgbClr val="2F324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xmlns="" id="{1459DF86-FF25-4986-98D3-9BEB268A1912}"/>
              </a:ext>
            </a:extLst>
          </p:cNvPr>
          <p:cNvSpPr/>
          <p:nvPr/>
        </p:nvSpPr>
        <p:spPr>
          <a:xfrm>
            <a:off x="4465931" y="3345657"/>
            <a:ext cx="30403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господарством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 1">
            <a:extLst>
              <a:ext uri="{FF2B5EF4-FFF2-40B4-BE49-F238E27FC236}">
                <a16:creationId xmlns:a16="http://schemas.microsoft.com/office/drawing/2014/main" xmlns="" id="{1459DF86-FF25-4986-98D3-9BEB268A1912}"/>
              </a:ext>
            </a:extLst>
          </p:cNvPr>
          <p:cNvSpPr/>
          <p:nvPr/>
        </p:nvSpPr>
        <p:spPr>
          <a:xfrm>
            <a:off x="7823965" y="1635755"/>
            <a:ext cx="208158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здалеку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1">
            <a:extLst>
              <a:ext uri="{FF2B5EF4-FFF2-40B4-BE49-F238E27FC236}">
                <a16:creationId xmlns:a16="http://schemas.microsoft.com/office/drawing/2014/main" xmlns="" id="{1459DF86-FF25-4986-98D3-9BEB268A1912}"/>
              </a:ext>
            </a:extLst>
          </p:cNvPr>
          <p:cNvSpPr/>
          <p:nvPr/>
        </p:nvSpPr>
        <p:spPr>
          <a:xfrm>
            <a:off x="7914829" y="3291469"/>
            <a:ext cx="200536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плекають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 1">
            <a:extLst>
              <a:ext uri="{FF2B5EF4-FFF2-40B4-BE49-F238E27FC236}">
                <a16:creationId xmlns:a16="http://schemas.microsoft.com/office/drawing/2014/main" xmlns="" id="{1459DF86-FF25-4986-98D3-9BEB268A1912}"/>
              </a:ext>
            </a:extLst>
          </p:cNvPr>
          <p:cNvSpPr/>
          <p:nvPr/>
        </p:nvSpPr>
        <p:spPr>
          <a:xfrm>
            <a:off x="7823966" y="2479138"/>
            <a:ext cx="208158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неабищо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Рівнобедрений трикутник 6">
            <a:extLst>
              <a:ext uri="{FF2B5EF4-FFF2-40B4-BE49-F238E27FC236}">
                <a16:creationId xmlns:a16="http://schemas.microsoft.com/office/drawing/2014/main" xmlns="" id="{9F94A152-712A-482B-8C53-D611DFEC58CA}"/>
              </a:ext>
            </a:extLst>
          </p:cNvPr>
          <p:cNvSpPr/>
          <p:nvPr/>
        </p:nvSpPr>
        <p:spPr>
          <a:xfrm rot="12878976">
            <a:off x="9067244" y="3189075"/>
            <a:ext cx="90487" cy="204787"/>
          </a:xfrm>
          <a:prstGeom prst="triangle">
            <a:avLst/>
          </a:prstGeom>
          <a:solidFill>
            <a:srgbClr val="2F324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Рівнобедрений трикутник 6">
            <a:extLst>
              <a:ext uri="{FF2B5EF4-FFF2-40B4-BE49-F238E27FC236}">
                <a16:creationId xmlns:a16="http://schemas.microsoft.com/office/drawing/2014/main" xmlns="" id="{9F94A152-712A-482B-8C53-D611DFEC58CA}"/>
              </a:ext>
            </a:extLst>
          </p:cNvPr>
          <p:cNvSpPr/>
          <p:nvPr/>
        </p:nvSpPr>
        <p:spPr>
          <a:xfrm rot="12878976">
            <a:off x="6043352" y="3227335"/>
            <a:ext cx="90487" cy="204787"/>
          </a:xfrm>
          <a:prstGeom prst="triangle">
            <a:avLst/>
          </a:prstGeom>
          <a:solidFill>
            <a:srgbClr val="2F324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Рівнобедрений трикутник 6">
            <a:extLst>
              <a:ext uri="{FF2B5EF4-FFF2-40B4-BE49-F238E27FC236}">
                <a16:creationId xmlns:a16="http://schemas.microsoft.com/office/drawing/2014/main" xmlns="" id="{9F94A152-712A-482B-8C53-D611DFEC58CA}"/>
              </a:ext>
            </a:extLst>
          </p:cNvPr>
          <p:cNvSpPr/>
          <p:nvPr/>
        </p:nvSpPr>
        <p:spPr>
          <a:xfrm rot="12878976">
            <a:off x="8724079" y="1533361"/>
            <a:ext cx="90487" cy="204787"/>
          </a:xfrm>
          <a:prstGeom prst="triangle">
            <a:avLst/>
          </a:prstGeom>
          <a:solidFill>
            <a:srgbClr val="2F324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Рівнобедрений трикутник 6">
            <a:extLst>
              <a:ext uri="{FF2B5EF4-FFF2-40B4-BE49-F238E27FC236}">
                <a16:creationId xmlns:a16="http://schemas.microsoft.com/office/drawing/2014/main" xmlns="" id="{9F94A152-712A-482B-8C53-D611DFEC58CA}"/>
              </a:ext>
            </a:extLst>
          </p:cNvPr>
          <p:cNvSpPr/>
          <p:nvPr/>
        </p:nvSpPr>
        <p:spPr>
          <a:xfrm rot="12878976">
            <a:off x="9067245" y="2325557"/>
            <a:ext cx="90487" cy="204787"/>
          </a:xfrm>
          <a:prstGeom prst="triangle">
            <a:avLst/>
          </a:prstGeom>
          <a:solidFill>
            <a:srgbClr val="2F324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Сім_я\Батьки з дитиною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2" y="1457055"/>
            <a:ext cx="3011862" cy="28177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387D9F0-32FF-4A24-BD29-F4FF35B0B91F}"/>
              </a:ext>
            </a:extLst>
          </p:cNvPr>
          <p:cNvSpPr/>
          <p:nvPr/>
        </p:nvSpPr>
        <p:spPr>
          <a:xfrm>
            <a:off x="948691" y="4415363"/>
            <a:ext cx="311727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Плекають</a:t>
            </a:r>
            <a:r>
              <a:rPr lang="uk-UA" sz="2800" b="1" dirty="0"/>
              <a:t> — дуже </a:t>
            </a:r>
            <a:r>
              <a:rPr lang="uk-UA" sz="2800" b="1" dirty="0" smtClean="0"/>
              <a:t>турбуються </a:t>
            </a:r>
            <a:endParaRPr lang="uk-UA" sz="2800" b="1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387D9F0-32FF-4A24-BD29-F4FF35B0B91F}"/>
              </a:ext>
            </a:extLst>
          </p:cNvPr>
          <p:cNvSpPr/>
          <p:nvPr/>
        </p:nvSpPr>
        <p:spPr>
          <a:xfrm>
            <a:off x="4176882" y="3938309"/>
            <a:ext cx="301306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Благенька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/>
              <a:t>— стара, </a:t>
            </a:r>
            <a:r>
              <a:rPr lang="uk-UA" sz="2800" b="1" dirty="0" smtClean="0"/>
              <a:t>зношена</a:t>
            </a:r>
            <a:endParaRPr lang="uk-UA" sz="2800" b="1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0387D9F0-32FF-4A24-BD29-F4FF35B0B91F}"/>
              </a:ext>
            </a:extLst>
          </p:cNvPr>
          <p:cNvSpPr/>
          <p:nvPr/>
        </p:nvSpPr>
        <p:spPr>
          <a:xfrm>
            <a:off x="4155037" y="4895980"/>
            <a:ext cx="303491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Неабищо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/>
              <a:t>— щось </a:t>
            </a:r>
            <a:r>
              <a:rPr lang="uk-UA" sz="2800" b="1" dirty="0" smtClean="0"/>
              <a:t>незвичайне</a:t>
            </a:r>
            <a:endParaRPr lang="uk-UA" sz="2800" b="1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387D9F0-32FF-4A24-BD29-F4FF35B0B91F}"/>
              </a:ext>
            </a:extLst>
          </p:cNvPr>
          <p:cNvSpPr/>
          <p:nvPr/>
        </p:nvSpPr>
        <p:spPr>
          <a:xfrm>
            <a:off x="4176882" y="5855037"/>
            <a:ext cx="416701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Вишняк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/>
              <a:t>— вишневий </a:t>
            </a:r>
            <a:r>
              <a:rPr lang="uk-UA" sz="2800" b="1" dirty="0" smtClean="0"/>
              <a:t>сад 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78337564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2983</TotalTime>
  <Words>641</Words>
  <Application>Microsoft Office PowerPoint</Application>
  <PresentationFormat>Произвольный</PresentationFormat>
  <Paragraphs>119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1419</cp:revision>
  <dcterms:created xsi:type="dcterms:W3CDTF">2018-01-05T16:38:53Z</dcterms:created>
  <dcterms:modified xsi:type="dcterms:W3CDTF">2025-03-11T17:43:59Z</dcterms:modified>
</cp:coreProperties>
</file>