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1124" r:id="rId3"/>
    <p:sldId id="1121" r:id="rId4"/>
    <p:sldId id="1122" r:id="rId5"/>
    <p:sldId id="1127" r:id="rId6"/>
    <p:sldId id="1126" r:id="rId7"/>
    <p:sldId id="607" r:id="rId8"/>
    <p:sldId id="615" r:id="rId9"/>
    <p:sldId id="578" r:id="rId10"/>
    <p:sldId id="619" r:id="rId11"/>
    <p:sldId id="606" r:id="rId12"/>
    <p:sldId id="1128" r:id="rId13"/>
    <p:sldId id="112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295FFF"/>
    <a:srgbClr val="1694E9"/>
    <a:srgbClr val="FF66FF"/>
    <a:srgbClr val="FFFF00"/>
    <a:srgbClr val="00B050"/>
    <a:srgbClr val="FF7C80"/>
    <a:srgbClr val="709E32"/>
    <a:srgbClr val="E3FE4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8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08.03.2025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08.03.2025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08.03.2025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08.03.2025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5.wdp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3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microsoft.com/office/2007/relationships/hdphoto" Target="../media/hdphoto3.wdp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1600" y="4108515"/>
            <a:ext cx="9427029" cy="160043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0070C0"/>
                </a:solidFill>
              </a:rPr>
              <a:t>Пишу службові слова окремо </a:t>
            </a:r>
            <a:endParaRPr lang="uk-UA" sz="44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4400" b="1" dirty="0" smtClean="0">
                <a:solidFill>
                  <a:srgbClr val="0070C0"/>
                </a:solidFill>
              </a:rPr>
              <a:t>від </a:t>
            </a:r>
            <a:r>
              <a:rPr lang="uk-UA" sz="4400" b="1" dirty="0">
                <a:solidFill>
                  <a:srgbClr val="0070C0"/>
                </a:solidFill>
              </a:rPr>
              <a:t>інших</a:t>
            </a:r>
          </a:p>
        </p:txBody>
      </p:sp>
      <p:pic>
        <p:nvPicPr>
          <p:cNvPr id="1026" name="Picture 2" descr="Картинки по запросу &quot;клипарт дети пишут слова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8527" r="2569" b="7474"/>
          <a:stretch/>
        </p:blipFill>
        <p:spPr bwMode="auto">
          <a:xfrm>
            <a:off x="1438818" y="1175657"/>
            <a:ext cx="2603590" cy="231237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41497" y="1175657"/>
            <a:ext cx="3137388" cy="214526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</a:t>
            </a:r>
            <a:r>
              <a:rPr lang="uk-UA" sz="2400" b="1" i="1" dirty="0" smtClean="0">
                <a:solidFill>
                  <a:srgbClr val="0070C0"/>
                </a:solidFill>
              </a:rPr>
              <a:t>клас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Числівники. Службові слова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8</a:t>
            </a:r>
            <a:r>
              <a:rPr lang="en-US" sz="2400" b="1" dirty="0" smtClean="0">
                <a:solidFill>
                  <a:srgbClr val="0070C0"/>
                </a:solidFill>
              </a:rPr>
              <a:t>6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Картинки по запросу &quot;клипарт заец под кустом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5" t="3390" r="27917" b="29740"/>
          <a:stretch/>
        </p:blipFill>
        <p:spPr bwMode="auto">
          <a:xfrm>
            <a:off x="8717398" y="1562669"/>
            <a:ext cx="2484000" cy="1800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68829" y="558325"/>
            <a:ext cx="10232569" cy="8527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Спиши </a:t>
            </a:r>
            <a:r>
              <a:rPr lang="uk-UA" sz="4000" b="1" dirty="0">
                <a:solidFill>
                  <a:schemeClr val="bg1"/>
                </a:solidFill>
              </a:rPr>
              <a:t>загадку </a:t>
            </a:r>
            <a:r>
              <a:rPr lang="uk-UA" sz="4000" b="1" dirty="0" err="1" smtClean="0">
                <a:solidFill>
                  <a:schemeClr val="bg1"/>
                </a:solidFill>
              </a:rPr>
              <a:t>Читалочки</a:t>
            </a:r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/>
          <a:srcRect l="3517" r="9924"/>
          <a:stretch/>
        </p:blipFill>
        <p:spPr>
          <a:xfrm flipH="1">
            <a:off x="544286" y="1528658"/>
            <a:ext cx="2318657" cy="231488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71801" y="2249448"/>
            <a:ext cx="4927559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err="1"/>
              <a:t>Живевлісіпідкущем</a:t>
            </a:r>
            <a:r>
              <a:rPr lang="uk-UA" sz="3200" b="1" dirty="0"/>
              <a:t>.</a:t>
            </a:r>
          </a:p>
          <a:p>
            <a:r>
              <a:rPr lang="uk-UA" sz="3200" b="1" dirty="0" err="1"/>
              <a:t>Ховаєтьсявідвовкаілисиці</a:t>
            </a:r>
            <a:r>
              <a:rPr lang="uk-UA" sz="3200" b="1" dirty="0"/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06386" y="1528658"/>
            <a:ext cx="6906987" cy="5577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Слова </a:t>
            </a:r>
            <a:r>
              <a:rPr lang="uk-UA" sz="2400" b="1" dirty="0">
                <a:solidFill>
                  <a:srgbClr val="0070C0"/>
                </a:solidFill>
              </a:rPr>
              <a:t>в реченнях пиши окремо одне від </a:t>
            </a:r>
            <a:r>
              <a:rPr lang="uk-UA" sz="2400" b="1" dirty="0" smtClean="0">
                <a:solidFill>
                  <a:srgbClr val="0070C0"/>
                </a:solidFill>
              </a:rPr>
              <a:t>одного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10</a:t>
            </a:r>
            <a:r>
              <a:rPr lang="uk-UA" sz="3200" b="1" dirty="0" smtClean="0">
                <a:solidFill>
                  <a:schemeClr val="bg1"/>
                </a:solidFill>
              </a:rPr>
              <a:t>7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016829" y="2374398"/>
            <a:ext cx="0" cy="41365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223658" y="2374399"/>
            <a:ext cx="0" cy="41365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800600" y="2333537"/>
            <a:ext cx="0" cy="41365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323115" y="2353941"/>
            <a:ext cx="0" cy="41365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800600" y="2913009"/>
            <a:ext cx="0" cy="41365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304953" y="2805039"/>
            <a:ext cx="0" cy="41365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317324" y="2837697"/>
            <a:ext cx="0" cy="41365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447952" y="2837697"/>
            <a:ext cx="0" cy="41365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" t="1076" r="49794" b="81260"/>
          <a:stretch/>
        </p:blipFill>
        <p:spPr>
          <a:xfrm>
            <a:off x="1912622" y="3572176"/>
            <a:ext cx="8208000" cy="1872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8" t="14167" r="21745" b="68289"/>
          <a:stretch/>
        </p:blipFill>
        <p:spPr>
          <a:xfrm>
            <a:off x="5985003" y="3500569"/>
            <a:ext cx="880746" cy="108945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t="31243" r="53120" b="51213"/>
          <a:stretch/>
        </p:blipFill>
        <p:spPr>
          <a:xfrm>
            <a:off x="6971823" y="3590866"/>
            <a:ext cx="1823737" cy="108945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34" r="53564" b="39934"/>
          <a:stretch/>
        </p:blipFill>
        <p:spPr>
          <a:xfrm>
            <a:off x="1815302" y="3526547"/>
            <a:ext cx="2039170" cy="84034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4" t="46534" r="30921" b="39934"/>
          <a:stretch/>
        </p:blipFill>
        <p:spPr>
          <a:xfrm>
            <a:off x="4043141" y="3535668"/>
            <a:ext cx="675607" cy="84034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9" t="65240" r="67436" b="21228"/>
          <a:stretch/>
        </p:blipFill>
        <p:spPr>
          <a:xfrm>
            <a:off x="4777614" y="3684906"/>
            <a:ext cx="1037037" cy="84034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" t="14808" r="27315" b="71062"/>
          <a:stretch/>
        </p:blipFill>
        <p:spPr>
          <a:xfrm>
            <a:off x="1943916" y="4389279"/>
            <a:ext cx="2978268" cy="87741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t="32122" r="71012" b="51913"/>
          <a:stretch/>
        </p:blipFill>
        <p:spPr>
          <a:xfrm>
            <a:off x="5061551" y="4459168"/>
            <a:ext cx="923452" cy="99136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9" t="30530" r="29944" b="53505"/>
          <a:stretch/>
        </p:blipFill>
        <p:spPr>
          <a:xfrm>
            <a:off x="6085113" y="4366888"/>
            <a:ext cx="1503452" cy="99136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0" t="32719" r="12866" b="51316"/>
          <a:stretch/>
        </p:blipFill>
        <p:spPr>
          <a:xfrm>
            <a:off x="7690749" y="4488293"/>
            <a:ext cx="498604" cy="99136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51786" r="47589" b="39260"/>
          <a:stretch/>
        </p:blipFill>
        <p:spPr>
          <a:xfrm>
            <a:off x="8294343" y="4681759"/>
            <a:ext cx="1902558" cy="55610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0" t="15097" r="40493" b="68763"/>
          <a:stretch/>
        </p:blipFill>
        <p:spPr>
          <a:xfrm>
            <a:off x="8865520" y="3362669"/>
            <a:ext cx="295706" cy="1319090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1347514" y="5479662"/>
            <a:ext cx="9475197" cy="57279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Підкресли службові </a:t>
            </a:r>
            <a:r>
              <a:rPr lang="uk-UA" sz="2400" b="1" dirty="0">
                <a:solidFill>
                  <a:srgbClr val="0070C0"/>
                </a:solidFill>
              </a:rPr>
              <a:t>слова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uk-UA" sz="2400" b="1" dirty="0">
                <a:solidFill>
                  <a:srgbClr val="0070C0"/>
                </a:solidFill>
              </a:rPr>
              <a:t>разом із іменниками, що з ними зв'язані.</a:t>
            </a: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4016829" y="4312413"/>
            <a:ext cx="1543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5998462" y="4268917"/>
            <a:ext cx="2797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7734497" y="5104486"/>
            <a:ext cx="2224901" cy="87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V="1">
            <a:off x="5061551" y="5113201"/>
            <a:ext cx="2335460" cy="87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91080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802" t="4220" r="4673" b="3952"/>
          <a:stretch/>
        </p:blipFill>
        <p:spPr>
          <a:xfrm flipH="1">
            <a:off x="1153885" y="2373342"/>
            <a:ext cx="2233018" cy="24257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53885" y="1319932"/>
            <a:ext cx="9818915" cy="78101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Пригадай</a:t>
            </a:r>
            <a:r>
              <a:rPr lang="uk-UA" sz="2400" b="1" dirty="0">
                <a:solidFill>
                  <a:srgbClr val="0070C0"/>
                </a:solidFill>
              </a:rPr>
              <a:t>, про яких тварин були загадки друзів. Склади розповідь </a:t>
            </a:r>
            <a:endParaRPr lang="uk-UA" sz="24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(</a:t>
            </a:r>
            <a:r>
              <a:rPr lang="uk-UA" sz="2400" b="1" dirty="0">
                <a:solidFill>
                  <a:srgbClr val="0070C0"/>
                </a:solidFill>
              </a:rPr>
              <a:t>3-4 речення) про одну з них і запиши. Підкресли службові слова.</a:t>
            </a:r>
          </a:p>
        </p:txBody>
      </p:sp>
      <p:pic>
        <p:nvPicPr>
          <p:cNvPr id="10242" name="Picture 2" descr="Картинки по запросу &quot;клипарт лес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10"/>
          <a:stretch/>
        </p:blipFill>
        <p:spPr bwMode="auto">
          <a:xfrm>
            <a:off x="3499995" y="2246951"/>
            <a:ext cx="7626382" cy="382021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Картинки по запросу &quot;клипарт белочка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62137" y="3789793"/>
            <a:ext cx="1323522" cy="106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Картинки по запросу &quot;клипарт ежик на прозрачном фоне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007" y="4743684"/>
            <a:ext cx="1284710" cy="132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Картинки по запросу &quot;клипарт зайчик на прозрачном фоне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635" y="4743684"/>
            <a:ext cx="1318334" cy="113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Картинки по запросу &quot;клипарт лисичка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219" y="3898091"/>
            <a:ext cx="1440301" cy="199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10</a:t>
            </a:r>
            <a:r>
              <a:rPr lang="uk-UA" sz="3200" b="1" dirty="0" smtClean="0">
                <a:solidFill>
                  <a:schemeClr val="bg1"/>
                </a:solidFill>
              </a:rPr>
              <a:t>7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53885" y="544286"/>
            <a:ext cx="9818915" cy="7075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Додаткове завдання</a:t>
            </a:r>
            <a:endParaRPr lang="uk-UA" sz="4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0592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2 клас\1 Українська мова\1 Пономарьова\6 Числівник Службові слова\№086 - Пишу службові слова окремо від інших\2025-03-07_2237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27773" r="24701" b="2766"/>
          <a:stretch/>
        </p:blipFill>
        <p:spPr bwMode="auto">
          <a:xfrm>
            <a:off x="734141" y="4342592"/>
            <a:ext cx="5182605" cy="169431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2 клас\1 Українська мова\1 Пономарьова\6 Числівник Службові слова\№086 - Пишу службові слова окремо від інших\2025-03-07_2229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5022" r="13073" b="-156"/>
          <a:stretch/>
        </p:blipFill>
        <p:spPr bwMode="auto">
          <a:xfrm>
            <a:off x="6335485" y="1890536"/>
            <a:ext cx="5292000" cy="1465839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2 клас\1 Українська мова\1 Пономарьова\6 Числівник Службові слова\№086 - Пишу службові слова окремо від інших\2025-03-07_22223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26892" r="48031" b="5326"/>
          <a:stretch/>
        </p:blipFill>
        <p:spPr bwMode="auto">
          <a:xfrm>
            <a:off x="655155" y="1743775"/>
            <a:ext cx="3363379" cy="165659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85800" y="3505711"/>
            <a:ext cx="5680329" cy="7506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3. Прочитай загадку. Встав пропущені службові слова. Можеш скористатися довідкою.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4" y="6036906"/>
            <a:ext cx="858342" cy="8210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400" b="1" dirty="0" err="1" smtClean="0">
                <a:solidFill>
                  <a:schemeClr val="bg1"/>
                </a:solidFill>
              </a:rPr>
              <a:t>Ст</a:t>
            </a:r>
            <a:r>
              <a:rPr lang="uk-UA" sz="2400" b="1" dirty="0" smtClean="0">
                <a:solidFill>
                  <a:schemeClr val="bg1"/>
                </a:solidFill>
              </a:rPr>
              <a:t> 58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5800" y="370038"/>
            <a:ext cx="10759922" cy="6166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6570" y="1025110"/>
            <a:ext cx="5273744" cy="6077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1. Прочитай вірш. Знайди і виправ помилки. Підкресли службові слова.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651171" y="1013865"/>
            <a:ext cx="4794551" cy="848559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2. Доповни речення за поданими питаннями. Підкресли службові слова.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5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8760237" y="2446131"/>
            <a:ext cx="1593684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на столі.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6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9268092" y="2846860"/>
            <a:ext cx="1672051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з півночі.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8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1670390" y="4245428"/>
            <a:ext cx="51431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в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496514" y="3505711"/>
            <a:ext cx="5130971" cy="6732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4. Покажи стрілочками, які службові слова можуть уживатися з поданим словом.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2957338" y="1862424"/>
            <a:ext cx="0" cy="423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2625706" y="2155371"/>
            <a:ext cx="32544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2338531" y="2234612"/>
            <a:ext cx="0" cy="3374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1849443" y="2528526"/>
            <a:ext cx="48908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1246647" y="2982685"/>
            <a:ext cx="0" cy="4176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734142" y="3287485"/>
            <a:ext cx="51250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8988113" y="2285999"/>
            <a:ext cx="244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9891596" y="2623455"/>
            <a:ext cx="462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8865841" y="2982685"/>
            <a:ext cx="3668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9275189" y="3287485"/>
            <a:ext cx="244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532" y="1709617"/>
            <a:ext cx="2316951" cy="1690748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4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8951905" y="1812601"/>
            <a:ext cx="1879382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у ворота.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9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9891596" y="2141731"/>
            <a:ext cx="1879382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до школи.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2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3196519" y="4245428"/>
            <a:ext cx="804484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під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3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2312676" y="4644223"/>
            <a:ext cx="804484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від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5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4149471" y="4581914"/>
            <a:ext cx="316693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і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50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2709332" y="5026026"/>
            <a:ext cx="863852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між</a:t>
            </a:r>
            <a:endParaRPr lang="uk-UA" sz="2800" b="1" dirty="0">
              <a:solidFill>
                <a:srgbClr val="0070C0"/>
              </a:solidFill>
            </a:endParaRPr>
          </a:p>
        </p:txBody>
      </p:sp>
      <p:pic>
        <p:nvPicPr>
          <p:cNvPr id="3078" name="Picture 6" descr="D:\2 клас\1 Українська мова\1 Пономарьова\6 Числівник Службові слова\№086 - Пишу службові слова окремо від інших\2025-03-07_22462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22254" r="3680" b="1131"/>
          <a:stretch/>
        </p:blipFill>
        <p:spPr bwMode="auto">
          <a:xfrm>
            <a:off x="5982241" y="4256313"/>
            <a:ext cx="5604455" cy="197031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>
            <a:off x="6901543" y="4468758"/>
            <a:ext cx="1349828" cy="734433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6901543" y="4988374"/>
            <a:ext cx="1349828" cy="25309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6901543" y="5254893"/>
            <a:ext cx="1349828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V="1">
            <a:off x="6901543" y="5254893"/>
            <a:ext cx="1349828" cy="78436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816334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 animBg="1"/>
      <p:bldP spid="25" grpId="0"/>
      <p:bldP spid="26" grpId="0"/>
      <p:bldP spid="28" grpId="0"/>
      <p:bldP spid="23" grpId="0" animBg="1"/>
      <p:bldP spid="44" grpId="0"/>
      <p:bldP spid="39" grpId="0"/>
      <p:bldP spid="42" grpId="0"/>
      <p:bldP spid="43" grpId="0"/>
      <p:bldP spid="45" grpId="0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3446" y="476672"/>
            <a:ext cx="10010868" cy="72008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Підсумок уроку. Рефлексія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71962" y="1352582"/>
            <a:ext cx="9032553" cy="5720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79705" indent="45085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rgbClr val="0070C0"/>
                </a:solidFill>
              </a:rPr>
              <a:t>Чи</a:t>
            </a:r>
            <a:r>
              <a:rPr lang="ru-RU" sz="2400" b="1" dirty="0" smtClean="0">
                <a:solidFill>
                  <a:srgbClr val="0070C0"/>
                </a:solidFill>
              </a:rPr>
              <a:t> справдилися твої очікування </a:t>
            </a:r>
            <a:r>
              <a:rPr lang="ru-RU" sz="2400" b="1" dirty="0" err="1" smtClean="0">
                <a:solidFill>
                  <a:srgbClr val="0070C0"/>
                </a:solidFill>
              </a:rPr>
              <a:t>від</a:t>
            </a:r>
            <a:r>
              <a:rPr lang="ru-RU" sz="2400" b="1" dirty="0" smtClean="0">
                <a:solidFill>
                  <a:srgbClr val="0070C0"/>
                </a:solidFill>
              </a:rPr>
              <a:t> уроку?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1" name="Picture 4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433" y="2018066"/>
            <a:ext cx="1906043" cy="282798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8538433" y="5073989"/>
            <a:ext cx="2005634" cy="1198626"/>
          </a:xfrm>
          <a:prstGeom prst="roundRect">
            <a:avLst/>
          </a:prstGeom>
          <a:solidFill>
            <a:srgbClr val="00B0F0"/>
          </a:solidFill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</a:rPr>
              <a:t>Мені все під силу!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570515" y="5049755"/>
            <a:ext cx="2177142" cy="1198626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</a:rPr>
              <a:t>Позитивні емоції!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292412" y="5049755"/>
            <a:ext cx="1940918" cy="11986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</a:rPr>
              <a:t>Цікаві знання!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952943" y="5049755"/>
            <a:ext cx="2005634" cy="1198626"/>
          </a:xfrm>
          <a:prstGeom prst="roundRect">
            <a:avLst/>
          </a:prstGeom>
          <a:solidFill>
            <a:srgbClr val="FF66FF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</a:rPr>
              <a:t>Почуття успіху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" name="Picture 5" descr="D:\Картинки до тестів\Емоції Олівці\Олівець з посмішкою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84" y="2007355"/>
            <a:ext cx="1968130" cy="2816645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1" name="Picture 2" descr="D:\Картинки до тестів\Емоції Олівці\images (7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3" b="11487"/>
          <a:stretch/>
        </p:blipFill>
        <p:spPr bwMode="auto">
          <a:xfrm>
            <a:off x="6039749" y="2018066"/>
            <a:ext cx="1918827" cy="280593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D:\Картинки до тестів\Емоції Олівці\images (6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5" r="11174"/>
          <a:stretch/>
        </p:blipFill>
        <p:spPr bwMode="auto">
          <a:xfrm>
            <a:off x="3570515" y="2042615"/>
            <a:ext cx="2082424" cy="281748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">
            <a:extLst>
              <a:ext uri="{FF2B5EF4-FFF2-40B4-BE49-F238E27FC236}"/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56742" y="1323075"/>
            <a:ext cx="7998143" cy="20744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З </a:t>
            </a:r>
            <a:r>
              <a:rPr lang="uk-UA" sz="2800" b="1" dirty="0">
                <a:solidFill>
                  <a:schemeClr val="bg1"/>
                </a:solidFill>
                <a:latin typeface="+mn-lt"/>
              </a:rPr>
              <a:t>якими словами </a:t>
            </a:r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працювали </a:t>
            </a:r>
            <a:r>
              <a:rPr lang="uk-UA" sz="2800" b="1" dirty="0">
                <a:solidFill>
                  <a:schemeClr val="bg1"/>
                </a:solidFill>
                <a:latin typeface="+mn-lt"/>
              </a:rPr>
              <a:t>на уроці? </a:t>
            </a:r>
            <a:endParaRPr lang="uk-UA" sz="2800" b="1" dirty="0" smtClean="0">
              <a:solidFill>
                <a:schemeClr val="bg1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latin typeface="+mn-lt"/>
              </a:rPr>
              <a:t>На яке питання вони відповідають? 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latin typeface="+mn-lt"/>
              </a:rPr>
              <a:t>Для чого служать? 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Назви </a:t>
            </a:r>
            <a:r>
              <a:rPr lang="uk-UA" sz="2800" b="1" dirty="0">
                <a:solidFill>
                  <a:schemeClr val="bg1"/>
                </a:solidFill>
                <a:latin typeface="+mn-lt"/>
              </a:rPr>
              <a:t>службові слова, які </a:t>
            </a:r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запам'ятав/ла.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48423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6" grpId="0" animBg="1"/>
      <p:bldP spid="18" grpId="0" animBg="1"/>
      <p:bldP spid="19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152361" y="1879212"/>
            <a:ext cx="5389150" cy="2826306"/>
          </a:xfrm>
          <a:prstGeom prst="round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Ми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сюди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прийшли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учитись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Не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лінитись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, а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трудитись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П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рацюємо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старанно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Завдання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виконуємо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ми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бездоганно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!</a:t>
            </a:r>
            <a:endParaRPr kumimoji="0" lang="ru-RU" sz="3200" b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10" name="Picture 2" descr="D:\Картинки до тестів\Людина\Учні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49" y="1879212"/>
            <a:ext cx="3116973" cy="2809523"/>
          </a:xfrm>
          <a:prstGeom prst="round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0671" y="508129"/>
            <a:ext cx="9816028" cy="71474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98360" y="1252204"/>
            <a:ext cx="9149387" cy="51077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Розглянь </a:t>
            </a:r>
            <a:r>
              <a:rPr lang="uk-UA" sz="2400" b="1" dirty="0" smtClean="0">
                <a:solidFill>
                  <a:srgbClr val="0070C0"/>
                </a:solidFill>
              </a:rPr>
              <a:t>олівці та їх пропозиції. </a:t>
            </a:r>
            <a:r>
              <a:rPr lang="uk-UA" sz="2400" b="1" dirty="0" smtClean="0">
                <a:solidFill>
                  <a:srgbClr val="0070C0"/>
                </a:solidFill>
              </a:rPr>
              <a:t>Які </a:t>
            </a:r>
            <a:r>
              <a:rPr lang="uk-UA" sz="2400" b="1" dirty="0" smtClean="0">
                <a:solidFill>
                  <a:srgbClr val="0070C0"/>
                </a:solidFill>
              </a:rPr>
              <a:t>твої очікування від уроку?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6" name="Горизонтальный свиток 15"/>
          <p:cNvSpPr/>
          <p:nvPr/>
        </p:nvSpPr>
        <p:spPr>
          <a:xfrm>
            <a:off x="3537858" y="4538958"/>
            <a:ext cx="2569150" cy="1267837"/>
          </a:xfrm>
          <a:prstGeom prst="horizontalScroll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Задоволення від роботи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8" name="Горизонтальный свиток 17"/>
          <p:cNvSpPr/>
          <p:nvPr/>
        </p:nvSpPr>
        <p:spPr>
          <a:xfrm>
            <a:off x="8655873" y="4498106"/>
            <a:ext cx="2512869" cy="1267837"/>
          </a:xfrm>
          <a:prstGeom prst="horizontalScroll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Цікаве спілкування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Горизонтальный свиток 18"/>
          <p:cNvSpPr/>
          <p:nvPr/>
        </p:nvSpPr>
        <p:spPr>
          <a:xfrm>
            <a:off x="6542314" y="4498106"/>
            <a:ext cx="1704405" cy="1267837"/>
          </a:xfrm>
          <a:prstGeom prst="horizontalScroll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Нові знання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Горизонтальный свиток 16"/>
          <p:cNvSpPr/>
          <p:nvPr/>
        </p:nvSpPr>
        <p:spPr>
          <a:xfrm>
            <a:off x="965369" y="4461445"/>
            <a:ext cx="2132966" cy="1267837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Почуття успіху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Картинки до тестів\Емоції Олівці\images (7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3" b="11487"/>
          <a:stretch/>
        </p:blipFill>
        <p:spPr bwMode="auto">
          <a:xfrm>
            <a:off x="6442895" y="1826787"/>
            <a:ext cx="1740246" cy="254479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Картинки до тестів\Емоції Олівці\images (6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5" r="11174"/>
          <a:stretch/>
        </p:blipFill>
        <p:spPr bwMode="auto">
          <a:xfrm>
            <a:off x="9011189" y="1879212"/>
            <a:ext cx="1825485" cy="246985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236" y="1879212"/>
            <a:ext cx="1715171" cy="254479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Картинки до тестів\Емоції Олівці\Олівець з посмішкою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628" y="1804270"/>
            <a:ext cx="1778173" cy="254479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02522402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6" grpId="0" animBg="1"/>
      <p:bldP spid="18" grpId="0" animBg="1"/>
      <p:bldP spid="19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1486" y="494526"/>
            <a:ext cx="10210800" cy="7573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«Вирости речення»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80EFB48-44C9-490E-8250-4DC195143F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4" t="14505" r="14715" b="22553"/>
          <a:stretch/>
        </p:blipFill>
        <p:spPr>
          <a:xfrm>
            <a:off x="1001486" y="2007189"/>
            <a:ext cx="3809204" cy="377070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2" name="Прямокутник: округлені кути 11">
            <a:extLst>
              <a:ext uri="{FF2B5EF4-FFF2-40B4-BE49-F238E27FC236}">
                <a16:creationId xmlns:a16="http://schemas.microsoft.com/office/drawing/2014/main" xmlns="" id="{FD1954ED-7E26-4A6B-BC89-9CD4C05D7F37}"/>
              </a:ext>
            </a:extLst>
          </p:cNvPr>
          <p:cNvSpPr/>
          <p:nvPr/>
        </p:nvSpPr>
        <p:spPr>
          <a:xfrm>
            <a:off x="5093119" y="2007189"/>
            <a:ext cx="5988540" cy="666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На небі </a:t>
            </a:r>
            <a:r>
              <a:rPr lang="uk-UA" sz="3600" b="1" dirty="0" smtClean="0">
                <a:solidFill>
                  <a:schemeClr val="bg1"/>
                </a:solidFill>
              </a:rPr>
              <a:t>… сонце.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3" name="Прямокутник: округлені кути 11">
            <a:extLst>
              <a:ext uri="{FF2B5EF4-FFF2-40B4-BE49-F238E27FC236}">
                <a16:creationId xmlns:a16="http://schemas.microsoft.com/office/drawing/2014/main" xmlns="" id="{BCB9FD5D-D4A6-49C5-B631-681ABFC0C0B3}"/>
              </a:ext>
            </a:extLst>
          </p:cNvPr>
          <p:cNvSpPr/>
          <p:nvPr/>
        </p:nvSpPr>
        <p:spPr>
          <a:xfrm>
            <a:off x="5136661" y="2720213"/>
            <a:ext cx="5988540" cy="666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На </a:t>
            </a:r>
            <a:r>
              <a:rPr lang="uk-UA" sz="3600" b="1" dirty="0" smtClean="0">
                <a:solidFill>
                  <a:schemeClr val="bg1"/>
                </a:solidFill>
              </a:rPr>
              <a:t>… небі </a:t>
            </a:r>
            <a:r>
              <a:rPr lang="uk-UA" sz="3600" b="1" dirty="0">
                <a:solidFill>
                  <a:schemeClr val="bg1"/>
                </a:solidFill>
              </a:rPr>
              <a:t>світить </a:t>
            </a:r>
            <a:r>
              <a:rPr lang="uk-UA" sz="3600" b="1" dirty="0" smtClean="0">
                <a:solidFill>
                  <a:schemeClr val="bg1"/>
                </a:solidFill>
              </a:rPr>
              <a:t>сонце.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4" name="Прямокутник: округлені кути 11">
            <a:extLst>
              <a:ext uri="{FF2B5EF4-FFF2-40B4-BE49-F238E27FC236}">
                <a16:creationId xmlns:a16="http://schemas.microsoft.com/office/drawing/2014/main" xmlns="" id="{AD14B83E-F905-4062-A348-619A50E2E196}"/>
              </a:ext>
            </a:extLst>
          </p:cNvPr>
          <p:cNvSpPr/>
          <p:nvPr/>
        </p:nvSpPr>
        <p:spPr>
          <a:xfrm>
            <a:off x="5180204" y="3434992"/>
            <a:ext cx="5988540" cy="114429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На блакитному небі світить </a:t>
            </a:r>
            <a:r>
              <a:rPr lang="uk-UA" sz="3600" b="1" dirty="0" smtClean="0">
                <a:solidFill>
                  <a:schemeClr val="bg1"/>
                </a:solidFill>
              </a:rPr>
              <a:t>… сонце.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5" name="Прямокутник: округлені кути 11">
            <a:extLst>
              <a:ext uri="{FF2B5EF4-FFF2-40B4-BE49-F238E27FC236}">
                <a16:creationId xmlns:a16="http://schemas.microsoft.com/office/drawing/2014/main" xmlns="" id="{B83C7D32-8798-4783-86C8-57FD40E4462F}"/>
              </a:ext>
            </a:extLst>
          </p:cNvPr>
          <p:cNvSpPr/>
          <p:nvPr/>
        </p:nvSpPr>
        <p:spPr>
          <a:xfrm>
            <a:off x="5180204" y="4633591"/>
            <a:ext cx="5988540" cy="114429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На блакитному небі світить яскраве сонце.</a:t>
            </a: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1262744" y="1334453"/>
            <a:ext cx="9350828" cy="55311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uk-UA" sz="2400" dirty="0" smtClean="0">
                <a:solidFill>
                  <a:srgbClr val="0070C0"/>
                </a:solidFill>
                <a:effectLst/>
              </a:rPr>
              <a:t>Прочитай речення. </a:t>
            </a:r>
            <a:r>
              <a:rPr lang="uk-UA" sz="2400" dirty="0" smtClean="0">
                <a:solidFill>
                  <a:srgbClr val="0070C0"/>
                </a:solidFill>
                <a:effectLst/>
              </a:rPr>
              <a:t>Встав у речення відповідні за змістом слова.</a:t>
            </a:r>
            <a:endParaRPr lang="uk-UA" sz="2400" dirty="0" smtClean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4295548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6053" y="424543"/>
            <a:ext cx="9968518" cy="6187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Вправа «Встанови відповідність за допомогою </a:t>
            </a:r>
            <a:r>
              <a:rPr lang="en-US" sz="3200" b="1" dirty="0">
                <a:solidFill>
                  <a:schemeClr val="bg1"/>
                </a:solidFill>
              </a:rPr>
              <a:t>LEGO</a:t>
            </a:r>
            <a:r>
              <a:rPr lang="uk-UA" sz="32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8" name="Прямокутник: округлені кути 11">
            <a:extLst>
              <a:ext uri="{FF2B5EF4-FFF2-40B4-BE49-F238E27FC236}">
                <a16:creationId xmlns:a16="http://schemas.microsoft.com/office/drawing/2014/main" xmlns="" id="{2A4654B1-1C04-4D27-9935-B01157E22F98}"/>
              </a:ext>
            </a:extLst>
          </p:cNvPr>
          <p:cNvSpPr/>
          <p:nvPr/>
        </p:nvSpPr>
        <p:spPr>
          <a:xfrm>
            <a:off x="2998656" y="1257565"/>
            <a:ext cx="2915761" cy="23161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5400" b="1" dirty="0" err="1">
                <a:solidFill>
                  <a:schemeClr val="accent6">
                    <a:lumMod val="50000"/>
                  </a:schemeClr>
                </a:solidFill>
              </a:rPr>
              <a:t>книжці</a:t>
            </a:r>
            <a:endParaRPr lang="ru-RU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Прямокутник: округлені кути 11">
            <a:extLst>
              <a:ext uri="{FF2B5EF4-FFF2-40B4-BE49-F238E27FC236}">
                <a16:creationId xmlns:a16="http://schemas.microsoft.com/office/drawing/2014/main" xmlns="" id="{1392C9A3-78D3-4F96-8EEA-15DF6E859A8A}"/>
              </a:ext>
            </a:extLst>
          </p:cNvPr>
          <p:cNvSpPr/>
          <p:nvPr/>
        </p:nvSpPr>
        <p:spPr>
          <a:xfrm>
            <a:off x="6031169" y="1257565"/>
            <a:ext cx="2915761" cy="23161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6000" b="1" dirty="0">
                <a:solidFill>
                  <a:schemeClr val="accent6">
                    <a:lumMod val="50000"/>
                  </a:schemeClr>
                </a:solidFill>
              </a:rPr>
              <a:t>л</a:t>
            </a:r>
            <a:r>
              <a:rPr lang="uk-UA" sz="6000" b="1" dirty="0" err="1">
                <a:solidFill>
                  <a:schemeClr val="accent6">
                    <a:lumMod val="50000"/>
                  </a:schemeClr>
                </a:solidFill>
              </a:rPr>
              <a:t>ісу</a:t>
            </a:r>
            <a:endParaRPr lang="ru-RU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Прямокутник: округлені кути 11">
            <a:extLst>
              <a:ext uri="{FF2B5EF4-FFF2-40B4-BE49-F238E27FC236}">
                <a16:creationId xmlns:a16="http://schemas.microsoft.com/office/drawing/2014/main" xmlns="" id="{51FFC915-A969-4181-BA89-7D2EE2E625D0}"/>
              </a:ext>
            </a:extLst>
          </p:cNvPr>
          <p:cNvSpPr/>
          <p:nvPr/>
        </p:nvSpPr>
        <p:spPr>
          <a:xfrm>
            <a:off x="9063682" y="1257565"/>
            <a:ext cx="2915761" cy="23161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6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uk-UA" sz="6000" b="1" dirty="0">
                <a:solidFill>
                  <a:schemeClr val="accent6">
                    <a:lumMod val="50000"/>
                  </a:schemeClr>
                </a:solidFill>
              </a:rPr>
              <a:t>сонцем</a:t>
            </a:r>
            <a:endParaRPr lang="ru-RU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Прямокутник: округлені кути 11">
            <a:extLst>
              <a:ext uri="{FF2B5EF4-FFF2-40B4-BE49-F238E27FC236}">
                <a16:creationId xmlns:a16="http://schemas.microsoft.com/office/drawing/2014/main" xmlns="" id="{6D89DB36-EF4C-4AE7-B24C-8B4F6A36CFDE}"/>
              </a:ext>
            </a:extLst>
          </p:cNvPr>
          <p:cNvSpPr/>
          <p:nvPr/>
        </p:nvSpPr>
        <p:spPr>
          <a:xfrm>
            <a:off x="2998656" y="4024205"/>
            <a:ext cx="2915761" cy="23161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6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uk-UA" sz="5400" b="1" dirty="0">
                <a:solidFill>
                  <a:schemeClr val="accent6">
                    <a:lumMod val="50000"/>
                  </a:schemeClr>
                </a:solidFill>
              </a:rPr>
              <a:t>паркан</a:t>
            </a:r>
            <a:endParaRPr lang="ru-RU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Прямокутник: округлені кути 11">
            <a:extLst>
              <a:ext uri="{FF2B5EF4-FFF2-40B4-BE49-F238E27FC236}">
                <a16:creationId xmlns:a16="http://schemas.microsoft.com/office/drawing/2014/main" xmlns="" id="{537C7528-9C2A-4DAB-BF46-83A3E821EC80}"/>
              </a:ext>
            </a:extLst>
          </p:cNvPr>
          <p:cNvSpPr/>
          <p:nvPr/>
        </p:nvSpPr>
        <p:spPr>
          <a:xfrm>
            <a:off x="6031169" y="4024205"/>
            <a:ext cx="2915761" cy="23161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4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uk-UA" sz="4800" b="1" dirty="0">
                <a:solidFill>
                  <a:schemeClr val="accent6">
                    <a:lumMod val="50000"/>
                  </a:schemeClr>
                </a:solidFill>
              </a:rPr>
              <a:t>деревом</a:t>
            </a:r>
            <a:endParaRPr lang="ru-RU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Прямокутник: округлені кути 11">
            <a:extLst>
              <a:ext uri="{FF2B5EF4-FFF2-40B4-BE49-F238E27FC236}">
                <a16:creationId xmlns:a16="http://schemas.microsoft.com/office/drawing/2014/main" xmlns="" id="{B1F5C8DD-58EE-475C-9381-045E21648C27}"/>
              </a:ext>
            </a:extLst>
          </p:cNvPr>
          <p:cNvSpPr/>
          <p:nvPr/>
        </p:nvSpPr>
        <p:spPr>
          <a:xfrm>
            <a:off x="9063682" y="4024205"/>
            <a:ext cx="2915761" cy="23161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6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uk-UA" sz="6000" b="1" dirty="0">
                <a:solidFill>
                  <a:schemeClr val="accent6">
                    <a:lumMod val="50000"/>
                  </a:schemeClr>
                </a:solidFill>
              </a:rPr>
              <a:t>кишені</a:t>
            </a:r>
            <a:endParaRPr lang="ru-RU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8AE52318-3CCA-4FAE-9567-E39E8A972196}"/>
              </a:ext>
            </a:extLst>
          </p:cNvPr>
          <p:cNvGrpSpPr/>
          <p:nvPr/>
        </p:nvGrpSpPr>
        <p:grpSpPr>
          <a:xfrm>
            <a:off x="244443" y="1257565"/>
            <a:ext cx="2529245" cy="927480"/>
            <a:chOff x="244443" y="1257565"/>
            <a:chExt cx="2529245" cy="92748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577C06DD-C34D-401B-A416-495DFD51F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3" y="1257565"/>
              <a:ext cx="2529245" cy="927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6639E26-62E9-45B3-BFED-D6C9D16CD517}"/>
                </a:ext>
              </a:extLst>
            </p:cNvPr>
            <p:cNvSpPr txBox="1"/>
            <p:nvPr/>
          </p:nvSpPr>
          <p:spPr>
            <a:xfrm>
              <a:off x="749030" y="1546698"/>
              <a:ext cx="1507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Біля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0F718AA2-C5E5-4356-A1B6-49ADD873E8D5}"/>
              </a:ext>
            </a:extLst>
          </p:cNvPr>
          <p:cNvGrpSpPr/>
          <p:nvPr/>
        </p:nvGrpSpPr>
        <p:grpSpPr>
          <a:xfrm>
            <a:off x="244442" y="2185045"/>
            <a:ext cx="2529245" cy="927480"/>
            <a:chOff x="244442" y="2185045"/>
            <a:chExt cx="2529245" cy="927480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75054F28-DC65-42A8-93DA-C8DF723CF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" y="2185045"/>
              <a:ext cx="2529245" cy="92748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50895034-954F-4D5B-8E65-9C8524C49DD4}"/>
                </a:ext>
              </a:extLst>
            </p:cNvPr>
            <p:cNvSpPr txBox="1"/>
            <p:nvPr/>
          </p:nvSpPr>
          <p:spPr>
            <a:xfrm>
              <a:off x="678600" y="2415647"/>
              <a:ext cx="1507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076BFE26-F095-4F8C-B111-2BEC2E17F966}"/>
              </a:ext>
            </a:extLst>
          </p:cNvPr>
          <p:cNvGrpSpPr/>
          <p:nvPr/>
        </p:nvGrpSpPr>
        <p:grpSpPr>
          <a:xfrm>
            <a:off x="244441" y="3096725"/>
            <a:ext cx="2529245" cy="927480"/>
            <a:chOff x="244441" y="3096725"/>
            <a:chExt cx="2529245" cy="92748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B44E312F-0A9B-44A2-BE72-8E32C1637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1" y="3096725"/>
              <a:ext cx="2529245" cy="92748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01C4FCA-49D9-48A3-B911-FD6E9DF30B44}"/>
                </a:ext>
              </a:extLst>
            </p:cNvPr>
            <p:cNvSpPr txBox="1"/>
            <p:nvPr/>
          </p:nvSpPr>
          <p:spPr>
            <a:xfrm>
              <a:off x="678600" y="3322875"/>
              <a:ext cx="1507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AD88A76D-7C59-4323-A834-5D7CF99FBB07}"/>
              </a:ext>
            </a:extLst>
          </p:cNvPr>
          <p:cNvGrpSpPr/>
          <p:nvPr/>
        </p:nvGrpSpPr>
        <p:grpSpPr>
          <a:xfrm>
            <a:off x="237346" y="4003953"/>
            <a:ext cx="2529245" cy="927480"/>
            <a:chOff x="237346" y="4003953"/>
            <a:chExt cx="2529245" cy="927480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5CBDB695-108D-4289-8969-62B230C35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46" y="4003953"/>
              <a:ext cx="2529245" cy="927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B8929575-9BD4-415B-991D-77F1BB784F2C}"/>
                </a:ext>
              </a:extLst>
            </p:cNvPr>
            <p:cNvSpPr txBox="1"/>
            <p:nvPr/>
          </p:nvSpPr>
          <p:spPr>
            <a:xfrm>
              <a:off x="748073" y="4265081"/>
              <a:ext cx="1507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Через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17BDBC71-8193-4E24-B156-0D6FC19AB41A}"/>
              </a:ext>
            </a:extLst>
          </p:cNvPr>
          <p:cNvGrpSpPr/>
          <p:nvPr/>
        </p:nvGrpSpPr>
        <p:grpSpPr>
          <a:xfrm>
            <a:off x="238157" y="4931433"/>
            <a:ext cx="2541811" cy="932088"/>
            <a:chOff x="238157" y="4931433"/>
            <a:chExt cx="2541811" cy="932088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61B5F80D-7B0C-4C5A-A5CF-25459E079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157" y="4931433"/>
              <a:ext cx="2541811" cy="93208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4B1357B-43E7-42DF-86E9-9FD3C9AD0AA2}"/>
                </a:ext>
              </a:extLst>
            </p:cNvPr>
            <p:cNvSpPr txBox="1"/>
            <p:nvPr/>
          </p:nvSpPr>
          <p:spPr>
            <a:xfrm>
              <a:off x="748072" y="5192561"/>
              <a:ext cx="1507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Під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xmlns="" id="{6A39C72F-DEF9-4EE2-9D88-8D3C7D35172D}"/>
              </a:ext>
            </a:extLst>
          </p:cNvPr>
          <p:cNvGrpSpPr/>
          <p:nvPr/>
        </p:nvGrpSpPr>
        <p:grpSpPr>
          <a:xfrm>
            <a:off x="237345" y="5863521"/>
            <a:ext cx="2529245" cy="927480"/>
            <a:chOff x="237345" y="5863521"/>
            <a:chExt cx="2529245" cy="92748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3E306C3B-490B-4A5F-9F84-1A52B10E1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45" y="5863521"/>
              <a:ext cx="2529245" cy="92748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192B4EEE-37D6-4994-A1A0-ECCC5795B077}"/>
                </a:ext>
              </a:extLst>
            </p:cNvPr>
            <p:cNvSpPr txBox="1"/>
            <p:nvPr/>
          </p:nvSpPr>
          <p:spPr>
            <a:xfrm>
              <a:off x="748071" y="6124649"/>
              <a:ext cx="1507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030892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49466 0.03703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27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0.74036 0.2949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18" y="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48984 0.1805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92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0.24778 0.05509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0.7444 -0.48773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14" y="-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0.23919 -0.61181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3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75900" y="512633"/>
            <a:ext cx="10531474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Словникова робота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8950" r="58746" b="72144"/>
          <a:stretch/>
        </p:blipFill>
        <p:spPr>
          <a:xfrm>
            <a:off x="775899" y="2319719"/>
            <a:ext cx="7505023" cy="1908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1" name="Заголовок 2"/>
          <p:cNvSpPr txBox="1">
            <a:spLocks/>
          </p:cNvSpPr>
          <p:nvPr/>
        </p:nvSpPr>
        <p:spPr>
          <a:xfrm>
            <a:off x="775900" y="1334398"/>
            <a:ext cx="7505023" cy="88628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uk-UA" sz="2400" dirty="0" smtClean="0">
                <a:solidFill>
                  <a:srgbClr val="0070C0"/>
                </a:solidFill>
                <a:effectLst/>
              </a:rPr>
              <a:t>Прочитай речення. Чи погоджуєшся ти з ним? </a:t>
            </a:r>
            <a:r>
              <a:rPr lang="uk-UA" sz="2400" dirty="0" smtClean="0">
                <a:solidFill>
                  <a:srgbClr val="0070C0"/>
                </a:solidFill>
                <a:effectLst/>
              </a:rPr>
              <a:t>До </a:t>
            </a:r>
            <a:r>
              <a:rPr lang="uk-UA" sz="2400" dirty="0" smtClean="0">
                <a:solidFill>
                  <a:srgbClr val="0070C0"/>
                </a:solidFill>
                <a:effectLst/>
              </a:rPr>
              <a:t>яких груп тварин </a:t>
            </a:r>
            <a:r>
              <a:rPr lang="uk-UA" sz="2400" dirty="0" smtClean="0">
                <a:solidFill>
                  <a:srgbClr val="0070C0"/>
                </a:solidFill>
                <a:effectLst/>
              </a:rPr>
              <a:t>відносяться ці об’єкти природи?</a:t>
            </a:r>
            <a:endParaRPr lang="uk-UA" sz="2400" dirty="0" smtClean="0">
              <a:solidFill>
                <a:srgbClr val="0070C0"/>
              </a:solidFill>
              <a:effectLst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722C13B-1F1D-4DDF-8822-0B6E90851E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8072" b="23525"/>
          <a:stretch/>
        </p:blipFill>
        <p:spPr>
          <a:xfrm>
            <a:off x="3129932" y="2341921"/>
            <a:ext cx="2866724" cy="1008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739396" y="4309623"/>
            <a:ext cx="6151261" cy="16013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Запиши речення</a:t>
            </a:r>
            <a:r>
              <a:rPr lang="uk-UA" sz="2400" b="1" dirty="0">
                <a:solidFill>
                  <a:srgbClr val="0070C0"/>
                </a:solidFill>
              </a:rPr>
              <a:t>. Поділи </a:t>
            </a:r>
            <a:r>
              <a:rPr lang="uk-UA" sz="2400" b="1" dirty="0" smtClean="0">
                <a:solidFill>
                  <a:srgbClr val="0070C0"/>
                </a:solidFill>
              </a:rPr>
              <a:t>назви тварин </a:t>
            </a:r>
            <a:r>
              <a:rPr lang="uk-UA" sz="2400" b="1" dirty="0">
                <a:solidFill>
                  <a:srgbClr val="0070C0"/>
                </a:solidFill>
              </a:rPr>
              <a:t>на </a:t>
            </a:r>
            <a:r>
              <a:rPr lang="uk-UA" sz="2400" b="1" dirty="0" smtClean="0">
                <a:solidFill>
                  <a:srgbClr val="0070C0"/>
                </a:solidFill>
              </a:rPr>
              <a:t>склади вертикальними </a:t>
            </a:r>
            <a:r>
              <a:rPr lang="uk-UA" sz="2400" b="1" dirty="0" smtClean="0">
                <a:solidFill>
                  <a:srgbClr val="0070C0"/>
                </a:solidFill>
              </a:rPr>
              <a:t>рисками. </a:t>
            </a:r>
            <a:r>
              <a:rPr lang="uk-UA" sz="2400" b="1" dirty="0">
                <a:solidFill>
                  <a:srgbClr val="0070C0"/>
                </a:solidFill>
              </a:rPr>
              <a:t>Постав наголос. </a:t>
            </a:r>
            <a:r>
              <a:rPr lang="uk-UA" sz="2400" b="1" dirty="0" smtClean="0">
                <a:solidFill>
                  <a:srgbClr val="0070C0"/>
                </a:solidFill>
              </a:rPr>
              <a:t>Підкресли ненаголошені голосні. Запам’ятай написання цих слів. 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="" xmlns:a16="http://schemas.microsoft.com/office/drawing/2014/main" id="{EB88F10A-7BD0-43FB-8F17-1CB650ABC82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04713" y="3267782"/>
            <a:ext cx="73307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uk-UA" sz="3200" b="1" dirty="0" smtClean="0">
                <a:solidFill>
                  <a:srgbClr val="002060"/>
                </a:solidFill>
              </a:rPr>
              <a:t>Ведмідь, заєць, жайворонок – тварини.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Картинки до тестів\Тварини\Жайворонок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1" r="1020"/>
          <a:stretch/>
        </p:blipFill>
        <p:spPr bwMode="auto">
          <a:xfrm>
            <a:off x="8527564" y="1334399"/>
            <a:ext cx="2124000" cy="160242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Тварини\Заєць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" r="13936" b="9026"/>
          <a:stretch/>
        </p:blipFill>
        <p:spPr bwMode="auto">
          <a:xfrm>
            <a:off x="9677505" y="3042065"/>
            <a:ext cx="1629869" cy="180702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Бурий ведмідь опис для дітей (твір) - Dovidka.biz.u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12666" r="26798" b="3309"/>
          <a:stretch/>
        </p:blipFill>
        <p:spPr bwMode="auto">
          <a:xfrm flipH="1">
            <a:off x="6976888" y="4309622"/>
            <a:ext cx="2612676" cy="189497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556657" y="3360807"/>
            <a:ext cx="0" cy="5352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939143" y="3360807"/>
            <a:ext cx="0" cy="5352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459207" y="3360807"/>
            <a:ext cx="0" cy="5352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868929" y="3360807"/>
            <a:ext cx="0" cy="5352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326129" y="3331661"/>
            <a:ext cx="0" cy="5352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Диагональная полоса 5"/>
          <p:cNvSpPr/>
          <p:nvPr/>
        </p:nvSpPr>
        <p:spPr>
          <a:xfrm>
            <a:off x="1948544" y="3156857"/>
            <a:ext cx="163286" cy="160406"/>
          </a:xfrm>
          <a:prstGeom prst="diagStrip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020830" y="3773478"/>
            <a:ext cx="3422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Диагональная полоса 28"/>
          <p:cNvSpPr/>
          <p:nvPr/>
        </p:nvSpPr>
        <p:spPr>
          <a:xfrm>
            <a:off x="2857500" y="3254018"/>
            <a:ext cx="163286" cy="160406"/>
          </a:xfrm>
          <a:prstGeom prst="diagStrip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2958820" y="3758727"/>
            <a:ext cx="171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Диагональная полоса 32"/>
          <p:cNvSpPr/>
          <p:nvPr/>
        </p:nvSpPr>
        <p:spPr>
          <a:xfrm>
            <a:off x="4163786" y="3225365"/>
            <a:ext cx="163286" cy="160406"/>
          </a:xfrm>
          <a:prstGeom prst="diagStrip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4641903" y="3758727"/>
            <a:ext cx="171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5155017" y="3758727"/>
            <a:ext cx="171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5579559" y="3776634"/>
            <a:ext cx="171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517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" grpId="0" animBg="1"/>
      <p:bldP spid="29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62344" y="599721"/>
            <a:ext cx="9745142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344887" y="1449013"/>
            <a:ext cx="5562600" cy="337113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Сьогодні на уроці української мови ми </a:t>
            </a:r>
            <a:r>
              <a:rPr lang="uk-UA" sz="3200" b="1" dirty="0">
                <a:solidFill>
                  <a:srgbClr val="0070C0"/>
                </a:solidFill>
              </a:rPr>
              <a:t>будемо вчитися вживати службові слова у своєму </a:t>
            </a:r>
            <a:r>
              <a:rPr lang="uk-UA" sz="3200" b="1" dirty="0" smtClean="0">
                <a:solidFill>
                  <a:srgbClr val="0070C0"/>
                </a:solidFill>
              </a:rPr>
              <a:t>мовленні та записувати їх окремо від інших слів.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2098"/>
          <a:stretch/>
        </p:blipFill>
        <p:spPr bwMode="auto">
          <a:xfrm>
            <a:off x="1238543" y="1442013"/>
            <a:ext cx="3747113" cy="356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1872" y="5185776"/>
            <a:ext cx="4163784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Розкажи, що ти знаєш про службове слово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50973" y="5185777"/>
            <a:ext cx="5856513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71463" indent="-271463">
              <a:buFont typeface="Wingdings" panose="05000000000000000000" pitchFamily="2" charset="2"/>
              <a:buChar char="§"/>
            </a:pPr>
            <a:r>
              <a:rPr lang="uk-UA" sz="2800" b="1" dirty="0" smtClean="0">
                <a:solidFill>
                  <a:srgbClr val="FFFF00"/>
                </a:solidFill>
              </a:rPr>
              <a:t>не</a:t>
            </a:r>
            <a:r>
              <a:rPr lang="uk-UA" sz="2800" b="1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uk-UA" sz="2800" b="1" dirty="0" smtClean="0">
                <a:solidFill>
                  <a:srgbClr val="FFFF00"/>
                </a:solidFill>
              </a:rPr>
              <a:t>відповідає</a:t>
            </a:r>
            <a:r>
              <a:rPr lang="uk-UA" sz="2800" b="1" dirty="0" smtClean="0">
                <a:solidFill>
                  <a:schemeClr val="bg1"/>
                </a:solidFill>
              </a:rPr>
              <a:t> на питання.</a:t>
            </a:r>
          </a:p>
          <a:p>
            <a:pPr marL="271463" indent="-271463">
              <a:buFont typeface="Wingdings" panose="05000000000000000000" pitchFamily="2" charset="2"/>
              <a:buChar char="§"/>
            </a:pPr>
            <a:r>
              <a:rPr lang="uk-UA" sz="2800" b="1" dirty="0" smtClean="0">
                <a:solidFill>
                  <a:schemeClr val="bg1"/>
                </a:solidFill>
              </a:rPr>
              <a:t>служить</a:t>
            </a:r>
            <a:r>
              <a:rPr lang="uk-UA" sz="2800" b="1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uk-UA" sz="2800" b="1" dirty="0" smtClean="0">
                <a:solidFill>
                  <a:srgbClr val="FFFF00"/>
                </a:solidFill>
              </a:rPr>
              <a:t>для зв'язку слів у реченні</a:t>
            </a:r>
            <a:endParaRPr lang="uk-UA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0492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7656" t="13726" r="71900" b="34618"/>
          <a:stretch/>
        </p:blipFill>
        <p:spPr>
          <a:xfrm>
            <a:off x="945507" y="1802944"/>
            <a:ext cx="1658800" cy="238603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47534" y="423161"/>
            <a:ext cx="10400431" cy="690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Родзинка </a:t>
            </a:r>
            <a:r>
              <a:rPr lang="uk-UA" sz="4000" b="1" dirty="0">
                <a:solidFill>
                  <a:schemeClr val="bg1"/>
                </a:solidFill>
              </a:rPr>
              <a:t>загадала друзям </a:t>
            </a:r>
            <a:r>
              <a:rPr lang="uk-UA" sz="4000" b="1" dirty="0" smtClean="0">
                <a:solidFill>
                  <a:schemeClr val="bg1"/>
                </a:solidFill>
              </a:rPr>
              <a:t>загадку</a:t>
            </a:r>
            <a:endParaRPr lang="uk-UA" sz="4000" b="1" i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68392" y="1151251"/>
            <a:ext cx="3465160" cy="310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/>
              <a:t>В кожушку рудому</a:t>
            </a:r>
          </a:p>
          <a:p>
            <a:r>
              <a:rPr lang="uk-UA" sz="2800" b="1" dirty="0"/>
              <a:t>вирушає з дому</a:t>
            </a:r>
          </a:p>
          <a:p>
            <a:r>
              <a:rPr lang="uk-UA" sz="2800" b="1" dirty="0"/>
              <a:t>припасти в комору</a:t>
            </a:r>
          </a:p>
          <a:p>
            <a:r>
              <a:rPr lang="uk-UA" sz="2800" b="1" dirty="0"/>
              <a:t>на зимову пору:</a:t>
            </a:r>
          </a:p>
          <a:p>
            <a:r>
              <a:rPr lang="uk-UA" sz="2800" b="1" dirty="0"/>
              <a:t>шишки та горішки,</a:t>
            </a:r>
          </a:p>
          <a:p>
            <a:r>
              <a:rPr lang="uk-UA" sz="2800" b="1" dirty="0"/>
              <a:t>і грибочків трішки</a:t>
            </a:r>
            <a:r>
              <a:rPr lang="uk-UA" sz="2800" b="1" dirty="0" smtClean="0"/>
              <a:t>.</a:t>
            </a:r>
          </a:p>
          <a:p>
            <a:r>
              <a:rPr lang="uk-UA" sz="2800" b="1" dirty="0"/>
              <a:t> </a:t>
            </a:r>
            <a:r>
              <a:rPr lang="uk-UA" sz="2800" b="1" dirty="0" smtClean="0"/>
              <a:t>           </a:t>
            </a:r>
            <a:r>
              <a:rPr lang="uk-UA" sz="2800" i="1" dirty="0" smtClean="0"/>
              <a:t>Леся </a:t>
            </a:r>
            <a:r>
              <a:rPr lang="uk-UA" sz="2800" i="1" dirty="0"/>
              <a:t>Вознюк </a:t>
            </a:r>
          </a:p>
        </p:txBody>
      </p:sp>
      <p:pic>
        <p:nvPicPr>
          <p:cNvPr id="1028" name="Picture 4" descr="Картинки по запросу &quot;клипарт белочка с орешками и грибам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240" y="1188407"/>
            <a:ext cx="2450726" cy="303423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&quot;клипарт грибы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461" y="2705523"/>
            <a:ext cx="1483460" cy="148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47535" y="1168527"/>
            <a:ext cx="3248766" cy="58422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Допоможи </a:t>
            </a:r>
            <a:r>
              <a:rPr lang="uk-UA" sz="2400" b="1" dirty="0">
                <a:solidFill>
                  <a:srgbClr val="0070C0"/>
                </a:solidFill>
              </a:rPr>
              <a:t>її </a:t>
            </a:r>
            <a:r>
              <a:rPr lang="uk-UA" sz="2400" b="1" dirty="0" smtClean="0">
                <a:solidFill>
                  <a:srgbClr val="0070C0"/>
                </a:solidFill>
              </a:rPr>
              <a:t>відгадати</a:t>
            </a:r>
            <a:endParaRPr lang="uk-UA" sz="2400" b="1" i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5508" y="4274159"/>
            <a:ext cx="5858063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Проведи дослідження!</a:t>
            </a:r>
            <a:endParaRPr lang="ru-RU" sz="2400" b="1" dirty="0">
              <a:solidFill>
                <a:srgbClr val="FFFF00"/>
              </a:solidFill>
            </a:endParaRP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Знайди в загадці службові слова.</a:t>
            </a: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Зроби висновок, як пишуться службові слова з іншими словами – разом чи окремо. Перевір себе за правилом.</a:t>
            </a:r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10</a:t>
            </a:r>
            <a:r>
              <a:rPr lang="uk-UA" sz="3200" b="1" dirty="0" smtClean="0">
                <a:solidFill>
                  <a:schemeClr val="bg1"/>
                </a:solidFill>
              </a:rPr>
              <a:t>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55971" y="4458825"/>
            <a:ext cx="4365585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Пам'ятка</a:t>
            </a:r>
          </a:p>
          <a:p>
            <a:pPr algn="ctr"/>
            <a:r>
              <a:rPr lang="uk-UA" sz="2800" b="1" dirty="0"/>
              <a:t>Службові слова пишемо   </a:t>
            </a:r>
            <a:r>
              <a:rPr lang="uk-UA" sz="2800" b="1" dirty="0" smtClean="0">
                <a:solidFill>
                  <a:srgbClr val="FFFF00"/>
                </a:solidFill>
              </a:rPr>
              <a:t>окремо</a:t>
            </a:r>
            <a:r>
              <a:rPr lang="uk-UA" sz="2800" b="1" dirty="0" smtClean="0"/>
              <a:t> від </a:t>
            </a:r>
            <a:r>
              <a:rPr lang="uk-UA" sz="2800" b="1" dirty="0"/>
              <a:t>інших слів.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4245429" y="1578429"/>
            <a:ext cx="261257" cy="1088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5639715" y="2046515"/>
            <a:ext cx="261257" cy="1088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5761286" y="2416630"/>
            <a:ext cx="261257" cy="1088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245429" y="2873831"/>
            <a:ext cx="40277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367572" y="3298374"/>
            <a:ext cx="40277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168392" y="3744688"/>
            <a:ext cx="24032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47164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2629" y="494529"/>
            <a:ext cx="10232571" cy="9064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Щебетунчик </a:t>
            </a:r>
            <a:r>
              <a:rPr lang="uk-UA" sz="4000" b="1" dirty="0">
                <a:solidFill>
                  <a:schemeClr val="bg1"/>
                </a:solidFill>
              </a:rPr>
              <a:t>запропонував свою </a:t>
            </a:r>
            <a:r>
              <a:rPr lang="uk-UA" sz="4000" b="1" dirty="0" smtClean="0">
                <a:solidFill>
                  <a:schemeClr val="bg1"/>
                </a:solidFill>
              </a:rPr>
              <a:t>загадку 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286" y="2313286"/>
            <a:ext cx="1855179" cy="26309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84861" y="1508004"/>
            <a:ext cx="4160426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/>
              <a:t>Прийшла кума звіником</a:t>
            </a:r>
          </a:p>
          <a:p>
            <a:r>
              <a:rPr lang="uk-UA" sz="2800" b="1" dirty="0"/>
              <a:t>Набесіду зпівником,</a:t>
            </a:r>
          </a:p>
          <a:p>
            <a:r>
              <a:rPr lang="uk-UA" sz="2800" b="1" dirty="0"/>
              <a:t>Схопила півня наобід</a:t>
            </a:r>
          </a:p>
          <a:p>
            <a:r>
              <a:rPr lang="uk-UA" sz="2800" b="1" dirty="0"/>
              <a:t>Ізамела мітлою слід. </a:t>
            </a:r>
          </a:p>
        </p:txBody>
      </p:sp>
      <p:pic>
        <p:nvPicPr>
          <p:cNvPr id="3074" name="Picture 2" descr="Картинки по запросу &quot;клипарт лисичка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99615" y="1563104"/>
            <a:ext cx="1725585" cy="244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10</a:t>
            </a:r>
            <a:r>
              <a:rPr lang="uk-UA" sz="3200" b="1" dirty="0" smtClean="0">
                <a:solidFill>
                  <a:schemeClr val="bg1"/>
                </a:solidFill>
              </a:rPr>
              <a:t>7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27753" y="1504423"/>
            <a:ext cx="3320141" cy="80886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Перевір</a:t>
            </a:r>
            <a:r>
              <a:rPr lang="uk-UA" sz="2400" b="1" dirty="0">
                <a:solidFill>
                  <a:srgbClr val="0070C0"/>
                </a:solidFill>
              </a:rPr>
              <a:t>, чи правильно він її записав.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7010400" y="1621971"/>
            <a:ext cx="0" cy="41365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865914" y="1981199"/>
            <a:ext cx="0" cy="41365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085114" y="2035628"/>
            <a:ext cx="0" cy="41365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119257" y="2394856"/>
            <a:ext cx="0" cy="41365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582885" y="2808513"/>
            <a:ext cx="0" cy="41365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1077" r="48789" b="66892"/>
          <a:stretch/>
        </p:blipFill>
        <p:spPr>
          <a:xfrm>
            <a:off x="2516645" y="3380157"/>
            <a:ext cx="6882970" cy="277715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0" r="35576" b="51876"/>
          <a:stretch/>
        </p:blipFill>
        <p:spPr>
          <a:xfrm>
            <a:off x="2497955" y="3380157"/>
            <a:ext cx="2314465" cy="86945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52104" r="58595" b="35582"/>
          <a:stretch/>
        </p:blipFill>
        <p:spPr>
          <a:xfrm>
            <a:off x="4977129" y="3613141"/>
            <a:ext cx="1204394" cy="62558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3" t="52900" r="41115" b="34786"/>
          <a:stretch/>
        </p:blipFill>
        <p:spPr>
          <a:xfrm>
            <a:off x="6281874" y="3664902"/>
            <a:ext cx="528167" cy="62558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64641" r="45024" b="23045"/>
          <a:stretch/>
        </p:blipFill>
        <p:spPr>
          <a:xfrm>
            <a:off x="7206935" y="3458548"/>
            <a:ext cx="1631206" cy="62558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4" t="62651" r="12712" b="25035"/>
          <a:stretch/>
        </p:blipFill>
        <p:spPr>
          <a:xfrm>
            <a:off x="3019361" y="4027715"/>
            <a:ext cx="840811" cy="62558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" t="79964" r="58319" b="2368"/>
          <a:stretch/>
        </p:blipFill>
        <p:spPr>
          <a:xfrm>
            <a:off x="3990585" y="4084135"/>
            <a:ext cx="1244544" cy="89758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2" t="82750" r="39344" b="-418"/>
          <a:stretch/>
        </p:blipFill>
        <p:spPr>
          <a:xfrm>
            <a:off x="5494032" y="4204512"/>
            <a:ext cx="541204" cy="89758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t="15542" r="35161" b="70727"/>
          <a:stretch/>
        </p:blipFill>
        <p:spPr>
          <a:xfrm>
            <a:off x="6181523" y="4084135"/>
            <a:ext cx="2102875" cy="6975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7" t="30467" r="40585" b="55802"/>
          <a:stretch/>
        </p:blipFill>
        <p:spPr>
          <a:xfrm>
            <a:off x="2614146" y="4702961"/>
            <a:ext cx="1817005" cy="69758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6" t="49571" r="34101" b="36698"/>
          <a:stretch/>
        </p:blipFill>
        <p:spPr>
          <a:xfrm>
            <a:off x="6257460" y="4866223"/>
            <a:ext cx="634554" cy="69758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" t="47183" r="58427" b="39086"/>
          <a:stretch/>
        </p:blipFill>
        <p:spPr>
          <a:xfrm>
            <a:off x="4630251" y="4735620"/>
            <a:ext cx="1277138" cy="69758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t="62904" r="66258" b="19287"/>
          <a:stretch/>
        </p:blipFill>
        <p:spPr>
          <a:xfrm>
            <a:off x="7145579" y="4715289"/>
            <a:ext cx="874454" cy="90476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7" t="31482" r="76020" b="56975"/>
          <a:stretch/>
        </p:blipFill>
        <p:spPr>
          <a:xfrm>
            <a:off x="2614146" y="5433208"/>
            <a:ext cx="628606" cy="67517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82406" r="46695" b="-215"/>
          <a:stretch/>
        </p:blipFill>
        <p:spPr>
          <a:xfrm>
            <a:off x="3153195" y="5563812"/>
            <a:ext cx="1739041" cy="90476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" t="17721" r="46595" b="68547"/>
          <a:stretch/>
        </p:blipFill>
        <p:spPr>
          <a:xfrm>
            <a:off x="5121674" y="5563812"/>
            <a:ext cx="1688367" cy="69758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1" t="17721" r="9729" b="68547"/>
          <a:stretch/>
        </p:blipFill>
        <p:spPr>
          <a:xfrm>
            <a:off x="7062684" y="5563811"/>
            <a:ext cx="987600" cy="697589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8425544" y="4259068"/>
            <a:ext cx="3226576" cy="190525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Запиши </a:t>
            </a:r>
            <a:r>
              <a:rPr lang="uk-UA" sz="2400" b="1" dirty="0">
                <a:solidFill>
                  <a:srgbClr val="0070C0"/>
                </a:solidFill>
              </a:rPr>
              <a:t>без </a:t>
            </a:r>
            <a:r>
              <a:rPr lang="uk-UA" sz="2400" b="1" dirty="0" smtClean="0">
                <a:solidFill>
                  <a:srgbClr val="0070C0"/>
                </a:solidFill>
              </a:rPr>
              <a:t>помилок перші два рядки, в кінці постав крапку. </a:t>
            </a:r>
            <a:r>
              <a:rPr lang="uk-UA" sz="2400" b="1" dirty="0">
                <a:solidFill>
                  <a:srgbClr val="0070C0"/>
                </a:solidFill>
              </a:rPr>
              <a:t>Підкресли службові </a:t>
            </a:r>
            <a:r>
              <a:rPr lang="uk-UA" sz="2400" b="1" dirty="0" smtClean="0">
                <a:solidFill>
                  <a:srgbClr val="0070C0"/>
                </a:solidFill>
              </a:rPr>
              <a:t>слова.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cxnSp>
        <p:nvCxnSpPr>
          <p:cNvPr id="3" name="Прямая соединительная линия 2"/>
          <p:cNvCxnSpPr>
            <a:stCxn id="18" idx="1"/>
            <a:endCxn id="18" idx="3"/>
          </p:cNvCxnSpPr>
          <p:nvPr/>
        </p:nvCxnSpPr>
        <p:spPr>
          <a:xfrm>
            <a:off x="6281874" y="3977696"/>
            <a:ext cx="5281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3019361" y="4653302"/>
            <a:ext cx="725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5529818" y="4653302"/>
            <a:ext cx="5054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181523" y="5390900"/>
            <a:ext cx="6462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V="1">
            <a:off x="2614146" y="6016195"/>
            <a:ext cx="405215" cy="51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73828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3802" t="4220" r="4673" b="3952"/>
          <a:stretch/>
        </p:blipFill>
        <p:spPr>
          <a:xfrm flipH="1">
            <a:off x="909674" y="1334375"/>
            <a:ext cx="2377812" cy="278993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69087" y="494529"/>
            <a:ext cx="10580913" cy="7881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Ґаджик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записав свою загадку, але загубив службові </a:t>
            </a:r>
            <a:r>
              <a:rPr lang="uk-UA" sz="3200" b="1" dirty="0" smtClean="0">
                <a:solidFill>
                  <a:schemeClr val="bg1"/>
                </a:solidFill>
              </a:rPr>
              <a:t>слова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85481" y="1926127"/>
            <a:ext cx="4414256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/>
              <a:t>…….. листям …. гілками</a:t>
            </a:r>
          </a:p>
          <a:p>
            <a:r>
              <a:rPr lang="uk-UA" sz="2800" b="1" dirty="0"/>
              <a:t>…… лісових доріжках</a:t>
            </a:r>
          </a:p>
          <a:p>
            <a:r>
              <a:rPr lang="uk-UA" sz="2800" b="1" dirty="0"/>
              <a:t>біжить клубок …. голками</a:t>
            </a:r>
          </a:p>
          <a:p>
            <a:r>
              <a:rPr lang="uk-UA" sz="2800" b="1" dirty="0"/>
              <a:t>…… коротеньких ніжках.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97574" y="3747814"/>
            <a:ext cx="440216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</a:rPr>
              <a:t>Довідка: </a:t>
            </a:r>
            <a:r>
              <a:rPr lang="uk-UA" sz="2800" i="1" dirty="0">
                <a:solidFill>
                  <a:srgbClr val="FFFF00"/>
                </a:solidFill>
              </a:rPr>
              <a:t>по, між, і, на, з.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82961" y="1810810"/>
            <a:ext cx="1078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</a:rPr>
              <a:t>Між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39470" y="1810810"/>
            <a:ext cx="314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</a:rPr>
              <a:t>і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38801" y="2274394"/>
            <a:ext cx="627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</a:rPr>
              <a:t>по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56649" y="2648999"/>
            <a:ext cx="314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</a:rPr>
              <a:t>з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38800" y="3086929"/>
            <a:ext cx="627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</a:rPr>
              <a:t>на</a:t>
            </a:r>
          </a:p>
        </p:txBody>
      </p:sp>
      <p:pic>
        <p:nvPicPr>
          <p:cNvPr id="6146" name="Picture 2" descr="Картинки по запросу &quot;клипарт ежик&quot;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8603" y1="39153" x2="58603" y2="39153"/>
                        <a14:foregroundMark x1="72319" y1="40564" x2="72319" y2="40564"/>
                        <a14:foregroundMark x1="20948" y1="34568" x2="20948" y2="34568"/>
                        <a14:foregroundMark x1="29925" y1="20106" x2="29925" y2="20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91088" y="1334375"/>
            <a:ext cx="2139169" cy="302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581399" y="1358923"/>
            <a:ext cx="5040087" cy="49543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Вибери </a:t>
            </a:r>
            <a:r>
              <a:rPr lang="uk-UA" sz="2400" b="1" dirty="0">
                <a:solidFill>
                  <a:srgbClr val="0070C0"/>
                </a:solidFill>
              </a:rPr>
              <a:t>їх з довідки і встав у </a:t>
            </a:r>
            <a:r>
              <a:rPr lang="uk-UA" sz="2400" b="1" dirty="0" smtClean="0">
                <a:solidFill>
                  <a:srgbClr val="0070C0"/>
                </a:solidFill>
              </a:rPr>
              <a:t>загадку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10</a:t>
            </a:r>
            <a:r>
              <a:rPr lang="uk-UA" sz="3200" b="1" dirty="0" smtClean="0">
                <a:solidFill>
                  <a:schemeClr val="bg1"/>
                </a:solidFill>
              </a:rPr>
              <a:t>7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9117" y="4434536"/>
            <a:ext cx="3826823" cy="130245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Запиши </a:t>
            </a:r>
            <a:r>
              <a:rPr lang="uk-UA" sz="2000" b="1" dirty="0">
                <a:solidFill>
                  <a:srgbClr val="0070C0"/>
                </a:solidFill>
              </a:rPr>
              <a:t>в зошит слово-відгадку. Побудуй звукову схему цього слова. </a:t>
            </a:r>
            <a:r>
              <a:rPr lang="uk-UA" sz="2000" b="1" dirty="0" smtClean="0">
                <a:solidFill>
                  <a:srgbClr val="0070C0"/>
                </a:solidFill>
              </a:rPr>
              <a:t>Визнач</a:t>
            </a:r>
            <a:r>
              <a:rPr lang="uk-UA" sz="2000" b="1" dirty="0">
                <a:solidFill>
                  <a:srgbClr val="0070C0"/>
                </a:solidFill>
              </a:rPr>
              <a:t>, скільки в цьому слові </a:t>
            </a:r>
            <a:r>
              <a:rPr lang="uk-UA" sz="2000" b="1" dirty="0" smtClean="0">
                <a:solidFill>
                  <a:srgbClr val="0070C0"/>
                </a:solidFill>
              </a:rPr>
              <a:t>букв, звуків, складів.</a:t>
            </a:r>
            <a:endParaRPr lang="uk-UA" sz="2000" b="1" dirty="0">
              <a:solidFill>
                <a:srgbClr val="0070C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t="-1441" r="57553" b="87724"/>
          <a:stretch/>
        </p:blipFill>
        <p:spPr>
          <a:xfrm>
            <a:off x="4706418" y="4428000"/>
            <a:ext cx="6120000" cy="1296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22" name="Группа 21"/>
          <p:cNvGrpSpPr/>
          <p:nvPr/>
        </p:nvGrpSpPr>
        <p:grpSpPr>
          <a:xfrm>
            <a:off x="4756326" y="4644632"/>
            <a:ext cx="1529651" cy="764517"/>
            <a:chOff x="1228890" y="2677712"/>
            <a:chExt cx="2522603" cy="117993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191" y="2687111"/>
              <a:ext cx="2103302" cy="1170533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890" y="2677712"/>
              <a:ext cx="2103302" cy="1170533"/>
            </a:xfrm>
            <a:prstGeom prst="rect">
              <a:avLst/>
            </a:prstGeom>
          </p:spPr>
        </p:pic>
      </p:grp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6" t="63509" r="49099" b="19546"/>
          <a:stretch/>
        </p:blipFill>
        <p:spPr>
          <a:xfrm>
            <a:off x="6714128" y="4605928"/>
            <a:ext cx="1284903" cy="105998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9" t="47958" r="23430" b="35097"/>
          <a:stretch/>
        </p:blipFill>
        <p:spPr>
          <a:xfrm>
            <a:off x="8236859" y="4669188"/>
            <a:ext cx="1102280" cy="99286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8" t="36389" r="41544" b="55278"/>
          <a:stretch/>
        </p:blipFill>
        <p:spPr>
          <a:xfrm>
            <a:off x="9591694" y="4957954"/>
            <a:ext cx="1032763" cy="46243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449" r="49657" b="89732"/>
          <a:stretch/>
        </p:blipFill>
        <p:spPr>
          <a:xfrm>
            <a:off x="7922561" y="4886312"/>
            <a:ext cx="461038" cy="43215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45" t="973" r="74859" b="89231"/>
          <a:stretch/>
        </p:blipFill>
        <p:spPr>
          <a:xfrm>
            <a:off x="9091088" y="4877664"/>
            <a:ext cx="693113" cy="45973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62" t="1153" r="58342" b="89051"/>
          <a:stretch/>
        </p:blipFill>
        <p:spPr>
          <a:xfrm>
            <a:off x="6714128" y="4909176"/>
            <a:ext cx="650465" cy="43144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1" t="31716" r="21604" b="56551"/>
          <a:stretch/>
        </p:blipFill>
        <p:spPr>
          <a:xfrm>
            <a:off x="5850050" y="4655518"/>
            <a:ext cx="459240" cy="79857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0" t="84338" r="36758" b="7838"/>
          <a:stretch/>
        </p:blipFill>
        <p:spPr>
          <a:xfrm>
            <a:off x="6278198" y="4906202"/>
            <a:ext cx="556902" cy="652508"/>
          </a:xfrm>
          <a:prstGeom prst="rect">
            <a:avLst/>
          </a:prstGeom>
        </p:spPr>
      </p:pic>
      <p:sp>
        <p:nvSpPr>
          <p:cNvPr id="33" name="Равнобедренный треугольник 32"/>
          <p:cNvSpPr/>
          <p:nvPr/>
        </p:nvSpPr>
        <p:spPr>
          <a:xfrm rot="12915615">
            <a:off x="5827189" y="4902456"/>
            <a:ext cx="45719" cy="57042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5032725" y="4271034"/>
            <a:ext cx="1521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=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rgbClr val="0070C0"/>
                </a:solidFill>
              </a:rPr>
              <a:t> – 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rgbClr val="0070C0"/>
                </a:solidFill>
              </a:rPr>
              <a:t> – </a:t>
            </a:r>
            <a:endParaRPr lang="uk-U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4937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/>
      <p:bldP spid="20" grpId="0" animBg="1"/>
      <p:bldP spid="33" grpId="0" animBg="1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2121317SlideId2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0233259SlideId27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19699</TotalTime>
  <Words>611</Words>
  <Application>Microsoft Office PowerPoint</Application>
  <PresentationFormat>Произвольный</PresentationFormat>
  <Paragraphs>135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 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Підсумок уроку. Рефлексія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1296</cp:revision>
  <dcterms:created xsi:type="dcterms:W3CDTF">2018-01-05T16:38:53Z</dcterms:created>
  <dcterms:modified xsi:type="dcterms:W3CDTF">2025-03-08T17:34:08Z</dcterms:modified>
</cp:coreProperties>
</file>