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1241" r:id="rId3"/>
    <p:sldId id="1246" r:id="rId4"/>
    <p:sldId id="1247" r:id="rId5"/>
    <p:sldId id="1236" r:id="rId6"/>
    <p:sldId id="1243" r:id="rId7"/>
    <p:sldId id="1237" r:id="rId8"/>
    <p:sldId id="1250" r:id="rId9"/>
    <p:sldId id="1240" r:id="rId10"/>
    <p:sldId id="1231" r:id="rId11"/>
    <p:sldId id="1245" r:id="rId12"/>
    <p:sldId id="1244" r:id="rId13"/>
    <p:sldId id="124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D5E"/>
    <a:srgbClr val="FF4343"/>
    <a:srgbClr val="2F3242"/>
    <a:srgbClr val="712225"/>
    <a:srgbClr val="F2AEC6"/>
    <a:srgbClr val="3C4272"/>
    <a:srgbClr val="A6D724"/>
    <a:srgbClr val="D5F360"/>
    <a:srgbClr val="F0CC6C"/>
    <a:srgbClr val="3A6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2" autoAdjust="0"/>
    <p:restoredTop sz="94269" autoAdjust="0"/>
  </p:normalViewPr>
  <p:slideViewPr>
    <p:cSldViewPr snapToGrid="0">
      <p:cViewPr varScale="1">
        <p:scale>
          <a:sx n="83" d="100"/>
          <a:sy n="83" d="100"/>
        </p:scale>
        <p:origin x="-5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7300" y="3922368"/>
            <a:ext cx="9486900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Краса рідної 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природи в творах  </a:t>
            </a:r>
          </a:p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Тараса Шевченка</a:t>
            </a:r>
            <a:endParaRPr lang="uk-UA" sz="277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Результат пошуку зображень за запитом Світанок">
            <a:extLst>
              <a:ext uri="{FF2B5EF4-FFF2-40B4-BE49-F238E27FC236}">
                <a16:creationId xmlns="" xmlns:a16="http://schemas.microsoft.com/office/drawing/2014/main" id="{B8019474-036F-4263-9C17-88C92B8B4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032171"/>
            <a:ext cx="3522305" cy="227687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69072" y="1032171"/>
            <a:ext cx="3275127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Шевченкове слово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8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596" y="494528"/>
            <a:ext cx="9960354" cy="8542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Розглянь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малюнок</a:t>
            </a:r>
            <a:r>
              <a:rPr lang="ru-RU" sz="4000" b="1" dirty="0">
                <a:solidFill>
                  <a:schemeClr val="bg1"/>
                </a:solidFill>
              </a:rPr>
              <a:t> до вірша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7">
            <a:extLst>
              <a:ext uri="{FF2B5EF4-FFF2-40B4-BE49-F238E27FC236}">
                <a16:creationId xmlns="" xmlns:a16="http://schemas.microsoft.com/office/drawing/2014/main" id="{259EE7CD-283E-44D2-BAF1-F72C88DF82A7}"/>
              </a:ext>
            </a:extLst>
          </p:cNvPr>
          <p:cNvSpPr/>
          <p:nvPr/>
        </p:nvSpPr>
        <p:spPr>
          <a:xfrm>
            <a:off x="3600450" y="1457688"/>
            <a:ext cx="7532370" cy="26776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Вечір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чи</a:t>
            </a:r>
            <a:r>
              <a:rPr lang="ru-RU" sz="2800" b="1" dirty="0">
                <a:solidFill>
                  <a:schemeClr val="bg1"/>
                </a:solidFill>
              </a:rPr>
              <a:t> ранок </a:t>
            </a:r>
            <a:r>
              <a:rPr lang="ru-RU" sz="2800" b="1" dirty="0" err="1">
                <a:solidFill>
                  <a:schemeClr val="bg1"/>
                </a:solidFill>
              </a:rPr>
              <a:t>зображено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малюнку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r>
              <a:rPr lang="ru-RU" sz="2800" b="1" dirty="0" err="1">
                <a:solidFill>
                  <a:schemeClr val="bg1"/>
                </a:solidFill>
              </a:rPr>
              <a:t>Хто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центрі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картини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 err="1">
                <a:solidFill>
                  <a:schemeClr val="bg1"/>
                </a:solidFill>
              </a:rPr>
              <a:t>Який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краєвид</a:t>
            </a:r>
            <a:r>
              <a:rPr lang="ru-RU" sz="2800" b="1" dirty="0">
                <a:solidFill>
                  <a:schemeClr val="bg1"/>
                </a:solidFill>
              </a:rPr>
              <a:t> перед хлопчиком? </a:t>
            </a:r>
            <a:r>
              <a:rPr lang="ru-RU" sz="2800" b="1" dirty="0" err="1">
                <a:solidFill>
                  <a:schemeClr val="bg1"/>
                </a:solidFill>
              </a:rPr>
              <a:t>Який</a:t>
            </a:r>
            <a:r>
              <a:rPr lang="ru-RU" sz="2800" b="1" dirty="0">
                <a:solidFill>
                  <a:schemeClr val="bg1"/>
                </a:solidFill>
              </a:rPr>
              <a:t>, на твою думку, </a:t>
            </a:r>
            <a:r>
              <a:rPr lang="ru-RU" sz="2800" b="1" dirty="0" err="1">
                <a:solidFill>
                  <a:schemeClr val="bg1"/>
                </a:solidFill>
              </a:rPr>
              <a:t>настрій</a:t>
            </a:r>
            <a:r>
              <a:rPr lang="ru-RU" sz="2800" b="1" dirty="0">
                <a:solidFill>
                  <a:schemeClr val="bg1"/>
                </a:solidFill>
              </a:rPr>
              <a:t> у </a:t>
            </a:r>
            <a:r>
              <a:rPr lang="ru-RU" sz="2800" b="1" dirty="0" err="1">
                <a:solidFill>
                  <a:schemeClr val="bg1"/>
                </a:solidFill>
              </a:rPr>
              <a:t>сопілкаря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 err="1">
                <a:solidFill>
                  <a:schemeClr val="bg1"/>
                </a:solidFill>
              </a:rPr>
              <a:t>Чи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можна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сказати</a:t>
            </a:r>
            <a:r>
              <a:rPr lang="ru-RU" sz="2800" b="1" dirty="0">
                <a:solidFill>
                  <a:schemeClr val="bg1"/>
                </a:solidFill>
              </a:rPr>
              <a:t>, що на </a:t>
            </a:r>
            <a:r>
              <a:rPr lang="ru-RU" sz="2800" b="1" dirty="0" err="1">
                <a:solidFill>
                  <a:schemeClr val="bg1"/>
                </a:solidFill>
              </a:rPr>
              <a:t>малюнку</a:t>
            </a:r>
            <a:r>
              <a:rPr lang="ru-RU" sz="2800" b="1" dirty="0">
                <a:solidFill>
                  <a:schemeClr val="bg1"/>
                </a:solidFill>
              </a:rPr>
              <a:t>, як і у </a:t>
            </a:r>
            <a:r>
              <a:rPr lang="ru-RU" sz="2800" b="1" dirty="0" err="1">
                <a:solidFill>
                  <a:schemeClr val="bg1"/>
                </a:solidFill>
              </a:rPr>
              <a:t>вірші</a:t>
            </a:r>
            <a:r>
              <a:rPr lang="ru-RU" sz="2800" b="1" dirty="0">
                <a:solidFill>
                  <a:schemeClr val="bg1"/>
                </a:solidFill>
              </a:rPr>
              <a:t>, з </a:t>
            </a:r>
            <a:r>
              <a:rPr lang="ru-RU" sz="2800" b="1" dirty="0" err="1">
                <a:solidFill>
                  <a:schemeClr val="bg1"/>
                </a:solidFill>
              </a:rPr>
              <a:t>любов’ю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зображено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рідну</a:t>
            </a:r>
            <a:r>
              <a:rPr lang="ru-RU" sz="2800" b="1" dirty="0">
                <a:solidFill>
                  <a:schemeClr val="bg1"/>
                </a:solidFill>
              </a:rPr>
              <a:t> природу? </a:t>
            </a:r>
          </a:p>
        </p:txBody>
      </p:sp>
      <p:pic>
        <p:nvPicPr>
          <p:cNvPr id="3074" name="Picture 2" descr="D:\2 клас\2 Читання\1 Савченко\08 Шевченкове слово\№087 - Краса рідної природи\2025-03-10_1435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t="1056" r="2648" b="18939"/>
          <a:stretch/>
        </p:blipFill>
        <p:spPr bwMode="auto">
          <a:xfrm>
            <a:off x="1116000" y="1456560"/>
            <a:ext cx="2404440" cy="396521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: округлені кути 7">
            <a:extLst>
              <a:ext uri="{FF2B5EF4-FFF2-40B4-BE49-F238E27FC236}">
                <a16:creationId xmlns="" xmlns:a16="http://schemas.microsoft.com/office/drawing/2014/main" id="{FF586C16-4DBD-4F9D-953E-E41B654D026F}"/>
              </a:ext>
            </a:extLst>
          </p:cNvPr>
          <p:cNvSpPr/>
          <p:nvPr/>
        </p:nvSpPr>
        <p:spPr>
          <a:xfrm>
            <a:off x="3714075" y="4954001"/>
            <a:ext cx="4907448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Ілюстрація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Яни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Бойко (12 років)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200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4702" y="494528"/>
            <a:ext cx="10426724" cy="682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</a:t>
            </a:r>
            <a:r>
              <a:rPr lang="ru-RU" sz="4000" b="1" dirty="0" err="1" smtClean="0">
                <a:solidFill>
                  <a:schemeClr val="bg1"/>
                </a:solidFill>
              </a:rPr>
              <a:t>уривок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з </a:t>
            </a:r>
            <a:r>
              <a:rPr lang="ru-RU" sz="4000" b="1" dirty="0" err="1" smtClean="0">
                <a:solidFill>
                  <a:schemeClr val="bg1"/>
                </a:solidFill>
              </a:rPr>
              <a:t>твору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Тараса Шевченка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7">
            <a:extLst>
              <a:ext uri="{FF2B5EF4-FFF2-40B4-BE49-F238E27FC236}">
                <a16:creationId xmlns="" xmlns:a16="http://schemas.microsoft.com/office/drawing/2014/main" id="{FF586C16-4DBD-4F9D-953E-E41B654D026F}"/>
              </a:ext>
            </a:extLst>
          </p:cNvPr>
          <p:cNvSpPr/>
          <p:nvPr/>
        </p:nvSpPr>
        <p:spPr>
          <a:xfrm>
            <a:off x="865437" y="1238961"/>
            <a:ext cx="7937801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Зверни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увагу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як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мелодійно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образно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звучить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слово поета.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2573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7">
            <a:extLst>
              <a:ext uri="{FF2B5EF4-FFF2-40B4-BE49-F238E27FC236}">
                <a16:creationId xmlns="" xmlns:a16="http://schemas.microsoft.com/office/drawing/2014/main" id="{032A58BA-6822-4ABF-9900-0DBC3E7EC8B0}"/>
              </a:ext>
            </a:extLst>
          </p:cNvPr>
          <p:cNvSpPr/>
          <p:nvPr/>
        </p:nvSpPr>
        <p:spPr>
          <a:xfrm>
            <a:off x="7723893" y="3806034"/>
            <a:ext cx="3567533" cy="1938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bg1"/>
                </a:solidFill>
              </a:rPr>
              <a:t>Які слова з вірша </a:t>
            </a:r>
            <a:r>
              <a:rPr lang="ru-RU" sz="2400" b="1" dirty="0" err="1">
                <a:solidFill>
                  <a:schemeClr val="bg1"/>
                </a:solidFill>
              </a:rPr>
              <a:t>допомагають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уявити</a:t>
            </a:r>
            <a:r>
              <a:rPr lang="ru-RU" sz="2400" b="1" dirty="0">
                <a:solidFill>
                  <a:schemeClr val="bg1"/>
                </a:solidFill>
              </a:rPr>
              <a:t> весну як живу </a:t>
            </a:r>
            <a:r>
              <a:rPr lang="ru-RU" sz="2400" b="1" dirty="0" err="1">
                <a:solidFill>
                  <a:schemeClr val="bg1"/>
                </a:solidFill>
              </a:rPr>
              <a:t>істоту</a:t>
            </a:r>
            <a:r>
              <a:rPr lang="ru-RU" sz="2400" b="1" dirty="0">
                <a:solidFill>
                  <a:schemeClr val="bg1"/>
                </a:solidFill>
              </a:rPr>
              <a:t>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bg1"/>
                </a:solidFill>
              </a:rPr>
              <a:t>З яким почуттям ти </a:t>
            </a:r>
            <a:r>
              <a:rPr lang="ru-RU" sz="2400" b="1" dirty="0" err="1">
                <a:solidFill>
                  <a:schemeClr val="bg1"/>
                </a:solidFill>
              </a:rPr>
              <a:t>прочитаєш</a:t>
            </a:r>
            <a:r>
              <a:rPr lang="ru-RU" sz="2400" b="1" dirty="0">
                <a:solidFill>
                  <a:schemeClr val="bg1"/>
                </a:solidFill>
              </a:rPr>
              <a:t> вірш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2 клас\2 Читання\1 Савченко\08 Шевченкове слово\№087 - Краса рідної природи\2025-03-10_145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6" y="1786098"/>
            <a:ext cx="7874602" cy="194308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Читаємо вірші про весну | Тест з української мови – «На Урок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6" b="3292"/>
          <a:stretch/>
        </p:blipFill>
        <p:spPr bwMode="auto">
          <a:xfrm>
            <a:off x="9004806" y="1238961"/>
            <a:ext cx="2172320" cy="249022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s://svitppt.com.ua/images/49/48022/770/img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4"/>
          <a:stretch/>
        </p:blipFill>
        <p:spPr bwMode="auto">
          <a:xfrm>
            <a:off x="3117148" y="3829050"/>
            <a:ext cx="2362920" cy="150196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vitppt.com.ua/images/49/48022/770/img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3"/>
          <a:stretch/>
        </p:blipFill>
        <p:spPr bwMode="auto">
          <a:xfrm>
            <a:off x="750402" y="3829050"/>
            <a:ext cx="2278548" cy="150196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7">
            <a:extLst>
              <a:ext uri="{FF2B5EF4-FFF2-40B4-BE49-F238E27FC236}">
                <a16:creationId xmlns="" xmlns:a16="http://schemas.microsoft.com/office/drawing/2014/main" id="{FF586C16-4DBD-4F9D-953E-E41B654D026F}"/>
              </a:ext>
            </a:extLst>
          </p:cNvPr>
          <p:cNvSpPr/>
          <p:nvPr/>
        </p:nvSpPr>
        <p:spPr>
          <a:xfrm>
            <a:off x="1216500" y="5394792"/>
            <a:ext cx="134635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Ряст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7">
            <a:extLst>
              <a:ext uri="{FF2B5EF4-FFF2-40B4-BE49-F238E27FC236}">
                <a16:creationId xmlns="" xmlns:a16="http://schemas.microsoft.com/office/drawing/2014/main" id="{FF586C16-4DBD-4F9D-953E-E41B654D026F}"/>
              </a:ext>
            </a:extLst>
          </p:cNvPr>
          <p:cNvSpPr/>
          <p:nvPr/>
        </p:nvSpPr>
        <p:spPr>
          <a:xfrm>
            <a:off x="3273007" y="5358656"/>
            <a:ext cx="205120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Барвінок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5" descr="https://uabirds.org/photos/0575/001/057500057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3" t="4303" r="-242" b="6111"/>
          <a:stretch/>
        </p:blipFill>
        <p:spPr bwMode="auto">
          <a:xfrm>
            <a:off x="5561633" y="3806034"/>
            <a:ext cx="2124000" cy="154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: округлені кути 7">
            <a:extLst>
              <a:ext uri="{FF2B5EF4-FFF2-40B4-BE49-F238E27FC236}">
                <a16:creationId xmlns="" xmlns:a16="http://schemas.microsoft.com/office/drawing/2014/main" id="{FF586C16-4DBD-4F9D-953E-E41B654D026F}"/>
              </a:ext>
            </a:extLst>
          </p:cNvPr>
          <p:cNvSpPr/>
          <p:nvPr/>
        </p:nvSpPr>
        <p:spPr>
          <a:xfrm>
            <a:off x="5422093" y="5394792"/>
            <a:ext cx="226354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Жайворонок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1597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444188" y="471733"/>
            <a:ext cx="9425741" cy="713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кутник: округлені кути 7">
            <a:extLst>
              <a:ext uri="{FF2B5EF4-FFF2-40B4-BE49-F238E27FC236}">
                <a16:creationId xmlns:a16="http://schemas.microsoft.com/office/drawing/2014/main" xmlns="" id="{64487D4B-FC3C-4552-8E1A-F2831FBE1812}"/>
              </a:ext>
            </a:extLst>
          </p:cNvPr>
          <p:cNvSpPr/>
          <p:nvPr/>
        </p:nvSpPr>
        <p:spPr>
          <a:xfrm>
            <a:off x="3520440" y="1347549"/>
            <a:ext cx="4229100" cy="377975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Вдома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вивчи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напам’ять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один із віршів </a:t>
            </a:r>
          </a:p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Тараса Шевченка </a:t>
            </a:r>
          </a:p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«Світає …», </a:t>
            </a:r>
            <a:endParaRPr lang="uk-UA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Встала весна …»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2C98F82-2354-4184-B095-D95BDF79AE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>
          <a:xfrm>
            <a:off x="724099" y="1347550"/>
            <a:ext cx="2591110" cy="377975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7" descr="https://s017.radikal.ru/i430/1111/87/75ce0149ad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6709" y="1347548"/>
            <a:ext cx="3520439" cy="3631543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4857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773826" y="471733"/>
            <a:ext cx="10656785" cy="713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Picture 4" descr="Презентація &quot;Про рівень ролі домашніх завдань у формуванні в учнів інтересу  до навчанн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t="3485" r="1607" b="2166"/>
          <a:stretch/>
        </p:blipFill>
        <p:spPr bwMode="auto">
          <a:xfrm>
            <a:off x="2366010" y="1269088"/>
            <a:ext cx="6355080" cy="486772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820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7425" y="523177"/>
            <a:ext cx="996583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1126273" y="509347"/>
            <a:ext cx="997699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err="1" smtClean="0">
                <a:solidFill>
                  <a:schemeClr val="bg1"/>
                </a:solidFill>
              </a:rPr>
              <a:t>Колір</a:t>
            </a:r>
            <a:r>
              <a:rPr lang="ru-RU" sz="4000" b="1" dirty="0" smtClean="0">
                <a:solidFill>
                  <a:schemeClr val="bg1"/>
                </a:solidFill>
              </a:rPr>
              <a:t> настрою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26273" y="4955376"/>
            <a:ext cx="9227870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Починаємо роботу виміром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настрою. Вибери кружечок того кольору,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який передає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твій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настрій на початку уроку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1395424" y="1484785"/>
            <a:ext cx="1779603" cy="1702954"/>
          </a:xfrm>
          <a:prstGeom prst="smileyFace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3804869" y="1484784"/>
            <a:ext cx="1827030" cy="1613315"/>
          </a:xfrm>
          <a:prstGeom prst="smileyFac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9021338" y="1484785"/>
            <a:ext cx="1761892" cy="1613314"/>
          </a:xfrm>
          <a:prstGeom prst="smileyFac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6324046" y="1484785"/>
            <a:ext cx="1774531" cy="1613314"/>
          </a:xfrm>
          <a:prstGeom prst="smileyFac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71948" y="3730219"/>
            <a:ext cx="2088363" cy="919401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Спокій, </a:t>
            </a:r>
            <a:r>
              <a:rPr lang="uk-UA" sz="2400" b="1" dirty="0" smtClean="0">
                <a:solidFill>
                  <a:schemeClr val="bg1"/>
                </a:solidFill>
              </a:rPr>
              <a:t>рівновага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93508" y="3759164"/>
            <a:ext cx="2017551" cy="51077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задоволення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4768" y="3740565"/>
            <a:ext cx="2438217" cy="919401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Завзяття, бажання діяти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70790" y="3759164"/>
            <a:ext cx="2228869" cy="919401"/>
          </a:xfrm>
          <a:prstGeom prst="roundRect">
            <a:avLst/>
          </a:prstGeom>
          <a:solidFill>
            <a:srgbClr val="FF4343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Тривога, хвилювання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2283018" y="1408255"/>
            <a:ext cx="5327871" cy="349262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Всі почули ви дзвінок –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Він покликав на урок.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Кожен з вас приготувався,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На перерві постарався.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Тож і ми часу не гаймо,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А урок наш починаймо!</a:t>
            </a:r>
          </a:p>
        </p:txBody>
      </p:sp>
      <p:pic>
        <p:nvPicPr>
          <p:cNvPr id="20" name="Picture 2" descr="Результат пошуку зображень за запитом анимация звонок">
            <a:extLst>
              <a:ext uri="{FF2B5EF4-FFF2-40B4-BE49-F238E27FC236}">
                <a16:creationId xmlns:a16="http://schemas.microsoft.com/office/drawing/2014/main" xmlns="" id="{7A2F0431-B0C7-4C6D-BA16-1D3EC217D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30" y="1439242"/>
            <a:ext cx="2973229" cy="343064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2685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5" grpId="0" animBg="1"/>
      <p:bldP spid="13" grpId="0" animBg="1"/>
      <p:bldP spid="15" grpId="0" animBg="1"/>
      <p:bldP spid="16" grpId="0" animBg="1"/>
      <p:bldP spid="12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5890" y="494529"/>
            <a:ext cx="9544050" cy="7627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Дихальна вправа</a:t>
            </a:r>
          </a:p>
        </p:txBody>
      </p:sp>
      <p:sp>
        <p:nvSpPr>
          <p:cNvPr id="6" name="Прямокутник: округлені кути 11">
            <a:extLst>
              <a:ext uri="{FF2B5EF4-FFF2-40B4-BE49-F238E27FC236}">
                <a16:creationId xmlns:a16="http://schemas.microsoft.com/office/drawing/2014/main" xmlns="" id="{D888C40D-FD34-4564-9E62-0116B8C1DD37}"/>
              </a:ext>
            </a:extLst>
          </p:cNvPr>
          <p:cNvSpPr/>
          <p:nvPr/>
        </p:nvSpPr>
        <p:spPr>
          <a:xfrm>
            <a:off x="1405890" y="1353532"/>
            <a:ext cx="9544050" cy="94389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Швидко 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глибоко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вдихни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носом повітря, спокійно повільно видихаючи ротом,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вимов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звуки …</a:t>
            </a: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xmlns="" id="{EEEB75F5-3D4A-4A3F-860A-B16B5AF0B71D}"/>
              </a:ext>
            </a:extLst>
          </p:cNvPr>
          <p:cNvSpPr/>
          <p:nvPr/>
        </p:nvSpPr>
        <p:spPr>
          <a:xfrm>
            <a:off x="1104049" y="2434591"/>
            <a:ext cx="7125551" cy="15659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uk-UA" sz="6000" b="1" dirty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],[</a:t>
            </a:r>
            <a:r>
              <a:rPr lang="uk-UA" sz="6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],[</a:t>
            </a:r>
            <a:r>
              <a:rPr lang="uk-UA" sz="6000" b="1" dirty="0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],[</a:t>
            </a:r>
            <a:r>
              <a:rPr lang="uk-UA" sz="6000" b="1" dirty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]</a:t>
            </a:r>
            <a:r>
              <a:rPr lang="uk-UA" sz="60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uk-UA" sz="6000" b="1" dirty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],[</a:t>
            </a:r>
            <a:r>
              <a:rPr lang="uk-UA" sz="6000" b="1" dirty="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].</a:t>
            </a:r>
            <a:endParaRPr lang="uk-UA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D:\2 клас\2 Читання\1 Савченко\2024-11-26_154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539" y="3522344"/>
            <a:ext cx="2896451" cy="247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935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671" y="494528"/>
            <a:ext cx="9851409" cy="7284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 err="1" smtClean="0">
                <a:solidFill>
                  <a:schemeClr val="bg1"/>
                </a:solidFill>
              </a:rPr>
              <a:t>чистомовку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9F4608-7AD8-4B8E-AC44-2CFDDE2B7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1075671" y="1408953"/>
            <a:ext cx="1839509" cy="4319613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82EE71A2-5B11-4F4E-AE96-039F9C5E3212}"/>
              </a:ext>
            </a:extLst>
          </p:cNvPr>
          <p:cNvSpPr/>
          <p:nvPr/>
        </p:nvSpPr>
        <p:spPr>
          <a:xfrm>
            <a:off x="3107831" y="1408953"/>
            <a:ext cx="7619670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Ра-ра-ра – там </a:t>
            </a:r>
            <a:r>
              <a:rPr lang="uk-UA" sz="3600" b="1" dirty="0" err="1"/>
              <a:t>високая</a:t>
            </a:r>
            <a:r>
              <a:rPr lang="uk-UA" sz="3600" b="1" dirty="0"/>
              <a:t> гора.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C59A1651-FD8A-4372-BE56-FA757739FF7D}"/>
              </a:ext>
            </a:extLst>
          </p:cNvPr>
          <p:cNvSpPr/>
          <p:nvPr/>
        </p:nvSpPr>
        <p:spPr>
          <a:xfrm>
            <a:off x="3107823" y="2271353"/>
            <a:ext cx="7619670" cy="710677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Ро-ро-ро – у Сашка гостре </a:t>
            </a:r>
            <a:r>
              <a:rPr lang="uk-UA" sz="3600" b="1" dirty="0" smtClean="0"/>
              <a:t>перо.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xmlns="" id="{6421F980-FEF3-4B6D-B243-05B2637F54C7}"/>
              </a:ext>
            </a:extLst>
          </p:cNvPr>
          <p:cNvSpPr/>
          <p:nvPr/>
        </p:nvSpPr>
        <p:spPr>
          <a:xfrm>
            <a:off x="3107823" y="3133753"/>
            <a:ext cx="7619670" cy="7398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/>
              <a:t>Рі-рі-рі</a:t>
            </a:r>
            <a:r>
              <a:rPr lang="uk-UA" sz="3600" b="1" dirty="0"/>
              <a:t> – ясне сонце </a:t>
            </a:r>
            <a:r>
              <a:rPr lang="uk-UA" sz="3600" b="1" dirty="0" smtClean="0"/>
              <a:t>угорі.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D8609BDE-5712-4F49-91B5-22C0866E885D}"/>
              </a:ext>
            </a:extLst>
          </p:cNvPr>
          <p:cNvSpPr/>
          <p:nvPr/>
        </p:nvSpPr>
        <p:spPr>
          <a:xfrm>
            <a:off x="3107823" y="4052027"/>
            <a:ext cx="7619670" cy="7398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/>
              <a:t>Ря-ря-ря</a:t>
            </a:r>
            <a:r>
              <a:rPr lang="uk-UA" sz="3600" b="1" dirty="0"/>
              <a:t> – розлилась ясна </a:t>
            </a:r>
            <a:r>
              <a:rPr lang="uk-UA" sz="3600" b="1" dirty="0" smtClean="0"/>
              <a:t>зоря.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8">
            <a:extLst>
              <a:ext uri="{FF2B5EF4-FFF2-40B4-BE49-F238E27FC236}">
                <a16:creationId xmlns:a16="http://schemas.microsoft.com/office/drawing/2014/main" xmlns="" id="{8E16E8F4-9AE0-40D4-84EC-C2BC3270FDAE}"/>
              </a:ext>
            </a:extLst>
          </p:cNvPr>
          <p:cNvSpPr/>
          <p:nvPr/>
        </p:nvSpPr>
        <p:spPr>
          <a:xfrm>
            <a:off x="3107823" y="4970301"/>
            <a:ext cx="7619670" cy="73984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/>
              <a:t>Ри-ри-ри</a:t>
            </a:r>
            <a:r>
              <a:rPr lang="uk-UA" sz="3600" b="1" dirty="0"/>
              <a:t> – книжку в руки ти </a:t>
            </a:r>
            <a:r>
              <a:rPr lang="uk-UA" sz="3600" b="1" dirty="0" smtClean="0"/>
              <a:t>бери.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279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5842" y="597399"/>
            <a:ext cx="10006968" cy="7056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Наш сьогоднішній незвичайний друг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86A3402-D2B5-4CAC-82EC-C1B2BC6A18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>
          <a:xfrm>
            <a:off x="1205862" y="1645918"/>
            <a:ext cx="3030853" cy="424003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Прямокутник: округлені кути 7">
            <a:extLst>
              <a:ext uri="{FF2B5EF4-FFF2-40B4-BE49-F238E27FC236}">
                <a16:creationId xmlns="" xmlns:a16="http://schemas.microsoft.com/office/drawing/2014/main" id="{C403A0B3-1A69-48B1-B6B2-65D2E625D487}"/>
              </a:ext>
            </a:extLst>
          </p:cNvPr>
          <p:cNvSpPr/>
          <p:nvPr/>
        </p:nvSpPr>
        <p:spPr>
          <a:xfrm>
            <a:off x="5040630" y="1645919"/>
            <a:ext cx="5897880" cy="3439239"/>
          </a:xfrm>
          <a:prstGeom prst="wedgeRoundRectCallout">
            <a:avLst>
              <a:gd name="adj1" fmla="val -62799"/>
              <a:gd name="adj2" fmla="val 251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Привіт, діти! Я </a:t>
            </a:r>
            <a:r>
              <a:rPr lang="uk-UA" sz="2800" b="1" dirty="0" err="1">
                <a:solidFill>
                  <a:schemeClr val="bg1"/>
                </a:solidFill>
              </a:rPr>
              <a:t>Марсік</a:t>
            </a:r>
            <a:r>
              <a:rPr lang="uk-UA" sz="2800" b="1" dirty="0">
                <a:solidFill>
                  <a:schemeClr val="bg1"/>
                </a:solidFill>
              </a:rPr>
              <a:t>! Літаючи серед планет до мене дійшов сигнал – потужна емоційна хвиля. </a:t>
            </a:r>
            <a:r>
              <a:rPr lang="uk-UA" sz="2800" b="1" dirty="0" smtClean="0">
                <a:solidFill>
                  <a:schemeClr val="bg1"/>
                </a:solidFill>
              </a:rPr>
              <a:t>Мабуть, </a:t>
            </a:r>
            <a:r>
              <a:rPr lang="uk-UA" sz="2800" b="1" dirty="0">
                <a:solidFill>
                  <a:schemeClr val="bg1"/>
                </a:solidFill>
              </a:rPr>
              <a:t>ви на уроці знайомитесь із дуже величною </a:t>
            </a:r>
            <a:r>
              <a:rPr lang="uk-UA" sz="2800" b="1" dirty="0" smtClean="0">
                <a:solidFill>
                  <a:schemeClr val="bg1"/>
                </a:solidFill>
              </a:rPr>
              <a:t>людиною. </a:t>
            </a:r>
            <a:r>
              <a:rPr lang="uk-UA" sz="2800" b="1" dirty="0">
                <a:solidFill>
                  <a:schemeClr val="bg1"/>
                </a:solidFill>
              </a:rPr>
              <a:t>Це так? Хто може мені </a:t>
            </a:r>
            <a:r>
              <a:rPr lang="uk-UA" sz="2800" b="1" dirty="0" smtClean="0">
                <a:solidFill>
                  <a:schemeClr val="bg1"/>
                </a:solidFill>
              </a:rPr>
              <a:t>розповісти </a:t>
            </a:r>
            <a:r>
              <a:rPr lang="uk-UA" sz="2800" b="1" dirty="0">
                <a:solidFill>
                  <a:schemeClr val="bg1"/>
                </a:solidFill>
              </a:rPr>
              <a:t>те, що я пропустив?</a:t>
            </a:r>
          </a:p>
        </p:txBody>
      </p:sp>
    </p:spTree>
    <p:extLst>
      <p:ext uri="{BB962C8B-B14F-4D97-AF65-F5344CB8AC3E}">
        <p14:creationId xmlns:p14="http://schemas.microsoft.com/office/powerpoint/2010/main" val="36381802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3" y="1501595"/>
            <a:ext cx="3527605" cy="35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1581605"/>
            <a:ext cx="6102752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ознайомимося з </a:t>
            </a:r>
            <a:r>
              <a:rPr lang="uk-UA" sz="2800" b="1" dirty="0" smtClean="0">
                <a:solidFill>
                  <a:schemeClr val="bg1"/>
                </a:solidFill>
              </a:rPr>
              <a:t>віршами для дітей «</a:t>
            </a:r>
            <a:r>
              <a:rPr lang="uk-UA" sz="2800" b="1" dirty="0" err="1" smtClean="0">
                <a:solidFill>
                  <a:schemeClr val="bg1"/>
                </a:solidFill>
              </a:rPr>
              <a:t>Кобзариками</a:t>
            </a:r>
            <a:r>
              <a:rPr lang="uk-UA" sz="2800" b="1" dirty="0" smtClean="0">
                <a:solidFill>
                  <a:schemeClr val="bg1"/>
                </a:solidFill>
              </a:rPr>
              <a:t>» Тараса Шевченка</a:t>
            </a:r>
            <a:r>
              <a:rPr lang="uk-UA" sz="2800" b="1" i="1" dirty="0" smtClean="0"/>
              <a:t>. </a:t>
            </a:r>
          </a:p>
          <a:p>
            <a:pPr algn="ctr"/>
            <a:r>
              <a:rPr lang="uk-UA" sz="2800" b="1" dirty="0" smtClean="0"/>
              <a:t>Читатимемо уривки з його творів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«Світає …» і «Встала весна …».</a:t>
            </a:r>
            <a:endParaRPr lang="uk-UA" sz="194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/>
              <a:t>Вчитимемось </a:t>
            </a:r>
            <a:r>
              <a:rPr lang="uk-UA" sz="2800" b="1" dirty="0"/>
              <a:t>відчувати настрій поезії </a:t>
            </a:r>
            <a:r>
              <a:rPr lang="uk-UA" sz="2800" b="1" dirty="0" smtClean="0"/>
              <a:t>про красу рідної природи.</a:t>
            </a:r>
          </a:p>
        </p:txBody>
      </p:sp>
    </p:spTree>
    <p:extLst>
      <p:ext uri="{BB962C8B-B14F-4D97-AF65-F5344CB8AC3E}">
        <p14:creationId xmlns:p14="http://schemas.microsoft.com/office/powerpoint/2010/main" val="7782863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Результат пошуку зображень за запитом Книги для дітей волинський кобзарик">
            <a:extLst>
              <a:ext uri="{FF2B5EF4-FFF2-40B4-BE49-F238E27FC236}">
                <a16:creationId xmlns="" xmlns:a16="http://schemas.microsoft.com/office/drawing/2014/main" id="{657C084A-4729-4B09-9B6A-4F302C3BE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5653"/>
          <a:stretch/>
        </p:blipFill>
        <p:spPr bwMode="auto">
          <a:xfrm rot="452890">
            <a:off x="7187806" y="1254680"/>
            <a:ext cx="2229359" cy="274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544" y="494529"/>
            <a:ext cx="10035416" cy="6256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Збірки Тараса Шевченка для дітей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7">
            <a:extLst>
              <a:ext uri="{FF2B5EF4-FFF2-40B4-BE49-F238E27FC236}">
                <a16:creationId xmlns="" xmlns:a16="http://schemas.microsoft.com/office/drawing/2014/main" id="{FF586C16-4DBD-4F9D-953E-E41B654D026F}"/>
              </a:ext>
            </a:extLst>
          </p:cNvPr>
          <p:cNvSpPr/>
          <p:nvPr/>
        </p:nvSpPr>
        <p:spPr>
          <a:xfrm>
            <a:off x="948814" y="1202080"/>
            <a:ext cx="3675366" cy="452431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книжки для дітей з віршами Тараса Шевченка. Особливістю книжки «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Кобзарик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“За сонцем хмаронька пливе…”» є її оформлення малюнками дітей Шевченкового краю, які перегукуються зі змістом віршів. Деякі з них ви можете побачити на сторінках підручника.</a:t>
            </a:r>
          </a:p>
        </p:txBody>
      </p:sp>
      <p:pic>
        <p:nvPicPr>
          <p:cNvPr id="2050" name="Picture 2" descr="Результат пошуку зображень за запитом Книги для дітей кобзарик">
            <a:extLst>
              <a:ext uri="{FF2B5EF4-FFF2-40B4-BE49-F238E27FC236}">
                <a16:creationId xmlns="" xmlns:a16="http://schemas.microsoft.com/office/drawing/2014/main" id="{7358373C-BAB3-4317-AAEC-A3626AE0B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r="4974" b="6390"/>
          <a:stretch/>
        </p:blipFill>
        <p:spPr bwMode="auto">
          <a:xfrm>
            <a:off x="4754115" y="1202078"/>
            <a:ext cx="2263202" cy="333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Тарас Шевченко кобзарик">
            <a:extLst>
              <a:ext uri="{FF2B5EF4-FFF2-40B4-BE49-F238E27FC236}">
                <a16:creationId xmlns="" xmlns:a16="http://schemas.microsoft.com/office/drawing/2014/main" id="{35020C80-7712-44E1-91B8-6194636BB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860" y="2482239"/>
            <a:ext cx="2627224" cy="372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Результат пошуку зображень за запитом Книги для дітей кобзарик">
            <a:extLst>
              <a:ext uri="{FF2B5EF4-FFF2-40B4-BE49-F238E27FC236}">
                <a16:creationId xmlns="" xmlns:a16="http://schemas.microsoft.com/office/drawing/2014/main" id="{6C5B0243-8693-42AC-B745-C52A45568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812">
            <a:off x="6351137" y="3519337"/>
            <a:ext cx="2068239" cy="288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459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68731" y="1514476"/>
            <a:ext cx="3989069" cy="4577714"/>
          </a:xfrm>
          <a:ln w="38100">
            <a:solidFill>
              <a:srgbClr val="539D5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altLang="uk-UA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Темний — </a:t>
            </a:r>
            <a:br>
              <a:rPr lang="ru-RU" altLang="uk-UA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uk-UA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зустрічає — </a:t>
            </a:r>
            <a:r>
              <a:rPr lang="ru-RU" altLang="uk-UA" sz="4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uk-UA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uk-UA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uk-UA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тихо — </a:t>
            </a:r>
            <a:r>
              <a:rPr lang="ru-RU" altLang="uk-UA" sz="4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uk-UA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uk-UA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uk-UA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чорний — </a:t>
            </a:r>
            <a:r>
              <a:rPr lang="ru-RU" altLang="uk-UA" sz="4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uk-UA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uk-UA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uk-UA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ранок — </a:t>
            </a:r>
            <a:r>
              <a:rPr lang="ru-RU" altLang="uk-UA" sz="4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uk-UA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uk-UA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uk-UA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угору — </a:t>
            </a:r>
            <a:r>
              <a:rPr lang="ru-RU" altLang="uk-UA" sz="4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uk-UA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uk-UA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uk-UA" sz="4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говорить—  </a:t>
            </a:r>
            <a:r>
              <a:rPr lang="ru-RU" altLang="uk-UA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uk-UA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uk-UA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сміється — </a:t>
            </a:r>
            <a:r>
              <a:rPr lang="ru-RU" altLang="uk-UA" sz="4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/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268731" y="377190"/>
            <a:ext cx="9738360" cy="10001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chemeClr val="bg1"/>
                </a:solidFill>
                <a:ea typeface="+mj-ea"/>
                <a:cs typeface="+mj-cs"/>
              </a:rPr>
              <a:t>Гра</a:t>
            </a:r>
            <a:r>
              <a:rPr lang="ru-RU" sz="4000" b="1" dirty="0">
                <a:solidFill>
                  <a:schemeClr val="bg1"/>
                </a:solidFill>
                <a:ea typeface="+mj-ea"/>
                <a:cs typeface="+mj-cs"/>
              </a:rPr>
              <a:t> «</a:t>
            </a:r>
            <a:r>
              <a:rPr lang="ru-RU" sz="4000" b="1" dirty="0" err="1" smtClean="0">
                <a:solidFill>
                  <a:schemeClr val="bg1"/>
                </a:solidFill>
                <a:ea typeface="+mj-ea"/>
                <a:cs typeface="+mj-cs"/>
              </a:rPr>
              <a:t>Добер</a:t>
            </a:r>
            <a:r>
              <a:rPr lang="uk-UA" sz="4000" b="1" dirty="0">
                <a:solidFill>
                  <a:schemeClr val="bg1"/>
                </a:solidFill>
                <a:ea typeface="+mj-ea"/>
                <a:cs typeface="+mj-cs"/>
              </a:rPr>
              <a:t>и</a:t>
            </a:r>
            <a:r>
              <a:rPr lang="uk-UA" sz="40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uk-UA" sz="4000" b="1" dirty="0">
                <a:solidFill>
                  <a:schemeClr val="bg1"/>
                </a:solidFill>
                <a:ea typeface="+mj-ea"/>
                <a:cs typeface="+mj-cs"/>
              </a:rPr>
              <a:t>антоніми</a:t>
            </a:r>
            <a:r>
              <a:rPr lang="ru-RU" sz="4000" b="1" dirty="0">
                <a:solidFill>
                  <a:schemeClr val="bg1"/>
                </a:solidFill>
                <a:ea typeface="+mj-ea"/>
                <a:cs typeface="+mj-cs"/>
              </a:rPr>
              <a:t>»</a:t>
            </a:r>
            <a:endParaRPr lang="uk-UA" sz="40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17413" name="Рисунок 5" descr="Рис 115-06 Девочка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743" y="1514475"/>
            <a:ext cx="2604348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02175" y="1441809"/>
            <a:ext cx="25078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світлий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0623" y="2013529"/>
            <a:ext cx="250784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проводжає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2175" y="2637850"/>
            <a:ext cx="25078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гучно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11399" y="3261321"/>
            <a:ext cx="25078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білий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02175" y="3864334"/>
            <a:ext cx="25078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вечір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11399" y="4397049"/>
            <a:ext cx="25078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вниз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02174" y="4955374"/>
            <a:ext cx="250784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мовчить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02175" y="5601705"/>
            <a:ext cx="250784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плаче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390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4702" y="494528"/>
            <a:ext cx="10393848" cy="682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</a:t>
            </a:r>
            <a:r>
              <a:rPr lang="ru-RU" sz="4000" b="1" dirty="0" err="1" smtClean="0">
                <a:solidFill>
                  <a:schemeClr val="bg1"/>
                </a:solidFill>
              </a:rPr>
              <a:t>уривок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з </a:t>
            </a:r>
            <a:r>
              <a:rPr lang="ru-RU" sz="4000" b="1" dirty="0" err="1" smtClean="0">
                <a:solidFill>
                  <a:schemeClr val="bg1"/>
                </a:solidFill>
              </a:rPr>
              <a:t>твору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Тараса Шевченка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7">
            <a:extLst>
              <a:ext uri="{FF2B5EF4-FFF2-40B4-BE49-F238E27FC236}">
                <a16:creationId xmlns="" xmlns:a16="http://schemas.microsoft.com/office/drawing/2014/main" id="{FF586C16-4DBD-4F9D-953E-E41B654D026F}"/>
              </a:ext>
            </a:extLst>
          </p:cNvPr>
          <p:cNvSpPr/>
          <p:nvPr/>
        </p:nvSpPr>
        <p:spPr>
          <a:xfrm>
            <a:off x="4076530" y="1262887"/>
            <a:ext cx="3024970" cy="12003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Зверни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увагу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як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мелодійно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образно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звучить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слово поета.</a:t>
            </a:r>
          </a:p>
        </p:txBody>
      </p:sp>
      <p:pic>
        <p:nvPicPr>
          <p:cNvPr id="2050" name="Picture 2" descr="D:\2 клас\2 Читання\1 Савченко\08 Шевченкове слово\№087 - Краса рідної природи\2025-03-10_142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740" y="1262887"/>
            <a:ext cx="4080114" cy="478358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68021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106-107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Маразліївський НВК I ст. - ДНЗ - &quot;Світає.Край неба палає, соловейко в  темнім гаї ⛅ сонце зустрічає......&quot; Радченко Кіра Маразліївський НВК 4  клас. Конкурс дитячої творчості на кращий малюнок до Дня народженн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1"/>
          <a:stretch/>
        </p:blipFill>
        <p:spPr bwMode="auto">
          <a:xfrm>
            <a:off x="864702" y="1262888"/>
            <a:ext cx="2965659" cy="223469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7">
            <a:extLst>
              <a:ext uri="{FF2B5EF4-FFF2-40B4-BE49-F238E27FC236}">
                <a16:creationId xmlns="" xmlns:a16="http://schemas.microsoft.com/office/drawing/2014/main" id="{032A58BA-6822-4ABF-9900-0DBC3E7EC8B0}"/>
              </a:ext>
            </a:extLst>
          </p:cNvPr>
          <p:cNvSpPr/>
          <p:nvPr/>
        </p:nvSpPr>
        <p:spPr>
          <a:xfrm>
            <a:off x="1135297" y="3314827"/>
            <a:ext cx="4819734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err="1">
                <a:solidFill>
                  <a:schemeClr val="bg1"/>
                </a:solidFill>
              </a:rPr>
              <a:t>Сподобався</a:t>
            </a:r>
            <a:r>
              <a:rPr lang="ru-RU" sz="2400" b="1" dirty="0">
                <a:solidFill>
                  <a:schemeClr val="bg1"/>
                </a:solidFill>
              </a:rPr>
              <a:t> тобі вірш?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chemeClr val="bg1"/>
                </a:solidFill>
              </a:rPr>
              <a:t>Який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настрій</a:t>
            </a:r>
            <a:r>
              <a:rPr lang="ru-RU" sz="2400" b="1" dirty="0">
                <a:solidFill>
                  <a:schemeClr val="bg1"/>
                </a:solidFill>
              </a:rPr>
              <a:t> він </a:t>
            </a:r>
            <a:r>
              <a:rPr lang="ru-RU" sz="2400" b="1" dirty="0" err="1">
                <a:solidFill>
                  <a:schemeClr val="bg1"/>
                </a:solidFill>
              </a:rPr>
              <a:t>створює</a:t>
            </a:r>
            <a:r>
              <a:rPr lang="ru-RU" sz="2400" b="1" dirty="0">
                <a:solidFill>
                  <a:schemeClr val="bg1"/>
                </a:solidFill>
              </a:rPr>
              <a:t>?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bg1"/>
                </a:solidFill>
              </a:rPr>
              <a:t>Які </a:t>
            </a:r>
            <a:r>
              <a:rPr lang="ru-RU" sz="2400" b="1" dirty="0" err="1">
                <a:solidFill>
                  <a:schemeClr val="bg1"/>
                </a:solidFill>
              </a:rPr>
              <a:t>картини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природи</a:t>
            </a:r>
            <a:r>
              <a:rPr lang="ru-RU" sz="2400" b="1" dirty="0">
                <a:solidFill>
                  <a:schemeClr val="bg1"/>
                </a:solidFill>
              </a:rPr>
              <a:t> описано в </a:t>
            </a:r>
            <a:r>
              <a:rPr lang="ru-RU" sz="2400" b="1" dirty="0" err="1">
                <a:solidFill>
                  <a:schemeClr val="bg1"/>
                </a:solidFill>
              </a:rPr>
              <a:t>кожній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строфі</a:t>
            </a:r>
            <a:r>
              <a:rPr lang="ru-RU" sz="2400" b="1" dirty="0">
                <a:solidFill>
                  <a:schemeClr val="bg1"/>
                </a:solidFill>
              </a:rPr>
              <a:t> вірша?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err="1">
                <a:solidFill>
                  <a:schemeClr val="bg1"/>
                </a:solidFill>
              </a:rPr>
              <a:t>Пряме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чи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переносне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значення</a:t>
            </a:r>
            <a:r>
              <a:rPr lang="ru-RU" sz="2400" b="1" dirty="0">
                <a:solidFill>
                  <a:schemeClr val="bg1"/>
                </a:solidFill>
              </a:rPr>
              <a:t> мають </a:t>
            </a:r>
            <a:r>
              <a:rPr lang="ru-RU" sz="2400" b="1" dirty="0" err="1">
                <a:solidFill>
                  <a:schemeClr val="bg1"/>
                </a:solidFill>
              </a:rPr>
              <a:t>виділені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речення</a:t>
            </a:r>
            <a:r>
              <a:rPr lang="ru-RU" sz="2400" b="1" dirty="0">
                <a:solidFill>
                  <a:schemeClr val="bg1"/>
                </a:solidFill>
              </a:rPr>
              <a:t>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bg1"/>
                </a:solidFill>
              </a:rPr>
              <a:t>У </a:t>
            </a:r>
            <a:r>
              <a:rPr lang="ru-RU" sz="2400" b="1" dirty="0" err="1">
                <a:solidFill>
                  <a:schemeClr val="bg1"/>
                </a:solidFill>
              </a:rPr>
              <a:t>якому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темпі</a:t>
            </a:r>
            <a:r>
              <a:rPr lang="ru-RU" sz="2400" b="1" dirty="0">
                <a:solidFill>
                  <a:schemeClr val="bg1"/>
                </a:solidFill>
              </a:rPr>
              <a:t>, з яким почуттям </a:t>
            </a:r>
            <a:r>
              <a:rPr lang="ru-RU" sz="2400" b="1" dirty="0" err="1">
                <a:solidFill>
                  <a:schemeClr val="bg1"/>
                </a:solidFill>
              </a:rPr>
              <a:t>краще</a:t>
            </a:r>
            <a:r>
              <a:rPr lang="ru-RU" sz="2400" b="1" dirty="0">
                <a:solidFill>
                  <a:schemeClr val="bg1"/>
                </a:solidFill>
              </a:rPr>
              <a:t> прочитати вірш? </a:t>
            </a:r>
          </a:p>
        </p:txBody>
      </p:sp>
      <p:pic>
        <p:nvPicPr>
          <p:cNvPr id="8" name="Рисунок 3" descr="тополя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309" y="2380233"/>
            <a:ext cx="1697342" cy="383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6295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4162458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4162440SlideId25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484</Words>
  <Application>Microsoft Office PowerPoint</Application>
  <PresentationFormat>Произвольный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Темний —  зустрічає —   тихо —   чорний —   ранок —   угору —   говорить—   сміється —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1434</cp:revision>
  <dcterms:created xsi:type="dcterms:W3CDTF">2018-01-05T16:38:53Z</dcterms:created>
  <dcterms:modified xsi:type="dcterms:W3CDTF">2025-03-10T19:07:22Z</dcterms:modified>
</cp:coreProperties>
</file>