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37" r:id="rId3"/>
    <p:sldId id="643" r:id="rId4"/>
    <p:sldId id="642" r:id="rId5"/>
    <p:sldId id="641" r:id="rId6"/>
    <p:sldId id="638" r:id="rId7"/>
    <p:sldId id="578" r:id="rId8"/>
    <p:sldId id="619" r:id="rId9"/>
    <p:sldId id="607" r:id="rId10"/>
    <p:sldId id="615" r:id="rId11"/>
    <p:sldId id="634" r:id="rId12"/>
    <p:sldId id="639" r:id="rId13"/>
    <p:sldId id="64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1694E9"/>
    <a:srgbClr val="FF66FF"/>
    <a:srgbClr val="FFFF00"/>
    <a:srgbClr val="00B05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4" Type="http://schemas.openxmlformats.org/officeDocument/2006/relationships/tags" Target="../tags/tag5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9272" y="4368332"/>
            <a:ext cx="9186071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Використовую службові слова</a:t>
            </a:r>
          </a:p>
        </p:txBody>
      </p:sp>
      <p:pic>
        <p:nvPicPr>
          <p:cNvPr id="2" name="Picture 2" descr="Картинки по запросу &quot;клипарт дети пишу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72" y="1141870"/>
            <a:ext cx="2710825" cy="249395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78211" y="1175657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7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023" y="512980"/>
            <a:ext cx="9892167" cy="7388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розповідь </a:t>
            </a:r>
            <a:r>
              <a:rPr lang="uk-UA" sz="4000" b="1" dirty="0" smtClean="0">
                <a:solidFill>
                  <a:schemeClr val="bg1"/>
                </a:solidFill>
              </a:rPr>
              <a:t>Щебетунчика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256" y="1807029"/>
            <a:ext cx="1907045" cy="2697997"/>
          </a:xfrm>
          <a:prstGeom prst="rect">
            <a:avLst/>
          </a:prstGeom>
        </p:spPr>
      </p:pic>
      <p:pic>
        <p:nvPicPr>
          <p:cNvPr id="7170" name="Picture 2" descr="Картинки по запросу &quot;книга банка варе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66" y="1882650"/>
            <a:ext cx="2509497" cy="31760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98930" y="1845253"/>
            <a:ext cx="6322553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</a:t>
            </a:r>
            <a:r>
              <a:rPr lang="uk-UA" sz="2800" b="1" dirty="0">
                <a:cs typeface="Times New Roman" panose="02020603050405020304" pitchFamily="18" charset="0"/>
              </a:rPr>
              <a:t>Як порятувати сестричку, що потрапила в зачаровану банку з-під варення?</a:t>
            </a:r>
          </a:p>
          <a:p>
            <a:r>
              <a:rPr lang="uk-UA" sz="2800" b="1" dirty="0">
                <a:cs typeface="Times New Roman" panose="02020603050405020304" pitchFamily="18" charset="0"/>
              </a:rPr>
              <a:t>      На що здатен маленький вітерець, який мріє про великі справи?</a:t>
            </a:r>
          </a:p>
          <a:p>
            <a:r>
              <a:rPr lang="uk-UA" sz="2800" b="1" dirty="0">
                <a:cs typeface="Times New Roman" panose="02020603050405020304" pitchFamily="18" charset="0"/>
              </a:rPr>
              <a:t>      Чи можна врятувати друга, який ніколи не прибирає за собою іграшки?</a:t>
            </a:r>
          </a:p>
          <a:p>
            <a:r>
              <a:rPr lang="uk-UA" sz="2800" b="1" dirty="0">
                <a:cs typeface="Times New Roman" panose="02020603050405020304" pitchFamily="18" charset="0"/>
              </a:rPr>
              <a:t>      Про все це я дізнався з цікавої книжки.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4023" y="1295400"/>
            <a:ext cx="9892167" cy="5116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Яку </a:t>
            </a:r>
            <a:r>
              <a:rPr lang="uk-UA" sz="2400" b="1" dirty="0">
                <a:solidFill>
                  <a:srgbClr val="0070C0"/>
                </a:solidFill>
              </a:rPr>
              <a:t>книжку прочитав Щебетунчик? Чи зацікавила вона тебе? Чому?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5023" y="5837341"/>
            <a:ext cx="9892167" cy="5116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Випиши </a:t>
            </a:r>
            <a:r>
              <a:rPr lang="uk-UA" sz="2400" b="1" dirty="0" smtClean="0">
                <a:solidFill>
                  <a:srgbClr val="0070C0"/>
                </a:solidFill>
              </a:rPr>
              <a:t>друге </a:t>
            </a:r>
            <a:r>
              <a:rPr lang="uk-UA" sz="2400" b="1" dirty="0">
                <a:solidFill>
                  <a:srgbClr val="0070C0"/>
                </a:solidFill>
              </a:rPr>
              <a:t>речення. Підкресли слова, протилежні за значенням.</a:t>
            </a:r>
          </a:p>
        </p:txBody>
      </p:sp>
    </p:spTree>
    <p:extLst>
      <p:ext uri="{BB962C8B-B14F-4D97-AF65-F5344CB8AC3E}">
        <p14:creationId xmlns:p14="http://schemas.microsoft.com/office/powerpoint/2010/main" val="39447382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7054" y="1336045"/>
            <a:ext cx="8732066" cy="7157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</a:t>
            </a:r>
            <a:r>
              <a:rPr lang="uk-UA" sz="2400" b="1" dirty="0">
                <a:solidFill>
                  <a:srgbClr val="0070C0"/>
                </a:solidFill>
              </a:rPr>
              <a:t>, яку книжку ти нещодавно прочитав (прочитала).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 </a:t>
            </a:r>
            <a:r>
              <a:rPr lang="uk-UA" sz="2400" b="1" dirty="0">
                <a:solidFill>
                  <a:srgbClr val="0070C0"/>
                </a:solidFill>
              </a:rPr>
              <a:t>кого чи про що в ній розповідається?</a:t>
            </a:r>
          </a:p>
        </p:txBody>
      </p:sp>
      <p:pic>
        <p:nvPicPr>
          <p:cNvPr id="5122" name="Picture 2" descr="Картинки по запросу &quot;клипарт дети читают кни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23" y="2165704"/>
            <a:ext cx="7380462" cy="340727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24023" y="512980"/>
            <a:ext cx="9892167" cy="7388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819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6 Числівник Службові слова\№087 - Використовую службові слова\2025-03-07_1548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6" b="1065"/>
          <a:stretch/>
        </p:blipFill>
        <p:spPr bwMode="auto">
          <a:xfrm>
            <a:off x="6494355" y="1079056"/>
            <a:ext cx="5010150" cy="3600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1 Українська мова\1 Пономарьова\6 Числівник Службові слова\№087 - Використовую службові слова\2025-03-07_1549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6" r="2170" b="1410"/>
          <a:stretch/>
        </p:blipFill>
        <p:spPr bwMode="auto">
          <a:xfrm>
            <a:off x="4705878" y="4948800"/>
            <a:ext cx="6586427" cy="10424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6 Числівник Службові слова\№087 - Використовую службові слова\2025-03-07_1547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9" r="1129" b="2004"/>
          <a:stretch/>
        </p:blipFill>
        <p:spPr bwMode="auto">
          <a:xfrm>
            <a:off x="691792" y="1790558"/>
            <a:ext cx="5762455" cy="16546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6667" y="4961792"/>
            <a:ext cx="3941095" cy="1045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Прочитай уривок з улюбленої казки Родзинки. Устав пропущені службові слова.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59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667" y="1035996"/>
            <a:ext cx="5732703" cy="788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Прочитай уривок з улюбленої казки Щебетунчика. Устав пропущені службові слова.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230" y="3547544"/>
            <a:ext cx="5747578" cy="1344543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Розглянь ілюстрації до улюблених казок </a:t>
            </a:r>
            <a:r>
              <a:rPr lang="uk-UA" sz="2000" b="1" dirty="0" err="1" smtClean="0">
                <a:solidFill>
                  <a:schemeClr val="bg1"/>
                </a:solidFill>
              </a:rPr>
              <a:t>Читалочки</a:t>
            </a:r>
            <a:r>
              <a:rPr lang="uk-UA" sz="2000" b="1" dirty="0" smtClean="0">
                <a:solidFill>
                  <a:schemeClr val="bg1"/>
                </a:solidFill>
              </a:rPr>
              <a:t>. Склади за кожною з них речення зі службовими словами і запиши. Підкресли службові 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832777" y="1716982"/>
            <a:ext cx="64467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037206" y="1994770"/>
            <a:ext cx="6508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за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432045" y="1994770"/>
            <a:ext cx="687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561982" y="3455716"/>
            <a:ext cx="469943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Колобок на носі у лисички.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9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647778" y="2670390"/>
            <a:ext cx="687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3467406" y="2946981"/>
            <a:ext cx="687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494355" y="4058819"/>
            <a:ext cx="469943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Дружні звірі в рукавичці.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65676" y="3891303"/>
            <a:ext cx="489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174731" y="3889534"/>
            <a:ext cx="244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449375" y="4492799"/>
            <a:ext cx="394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6695199" y="4824679"/>
            <a:ext cx="687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345339" y="4838578"/>
            <a:ext cx="68770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9408389" y="5100188"/>
            <a:ext cx="51772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10777855" y="5208418"/>
            <a:ext cx="51772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із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896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5" grpId="0"/>
      <p:bldP spid="26" grpId="0"/>
      <p:bldP spid="28" grpId="0"/>
      <p:bldP spid="46" grpId="0"/>
      <p:bldP spid="29" grpId="0"/>
      <p:bldP spid="30" grpId="0"/>
      <p:bldP spid="33" grpId="0"/>
      <p:bldP spid="42" grpId="0"/>
      <p:bldP spid="43" grpId="0"/>
      <p:bldP spid="45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6" y="476672"/>
            <a:ext cx="10010868" cy="72008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962" y="1352582"/>
            <a:ext cx="9032553" cy="5720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справдилися твої очікування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3" y="2018066"/>
            <a:ext cx="1906043" cy="2827988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8433" y="5073989"/>
            <a:ext cx="2005634" cy="1198626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0515" y="5049755"/>
            <a:ext cx="2177142" cy="1198626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2412" y="5049755"/>
            <a:ext cx="1940918" cy="11986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52943" y="5049755"/>
            <a:ext cx="2005634" cy="1198626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84" y="2007355"/>
            <a:ext cx="1968130" cy="281664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9749" y="2018066"/>
            <a:ext cx="1918827" cy="280593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70515" y="2042615"/>
            <a:ext cx="2082424" cy="28174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771" y="1289845"/>
            <a:ext cx="7181716" cy="207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якими словами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працювали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на уроці? </a:t>
            </a:r>
            <a:endParaRPr lang="uk-UA" sz="2800" b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На яке питання вони відповідають?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Для чого служать?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службові слова, які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запам'ятав/ла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0084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2361" y="1879212"/>
            <a:ext cx="5389150" cy="2826306"/>
          </a:xfrm>
          <a:prstGeom prst="round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9" y="1879212"/>
            <a:ext cx="3116973" cy="280952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17171" y="1252204"/>
            <a:ext cx="9224340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пропозиції веселих олівців. Які </a:t>
            </a:r>
            <a:r>
              <a:rPr lang="uk-UA" sz="2400" b="1" dirty="0" smtClean="0">
                <a:solidFill>
                  <a:srgbClr val="0070C0"/>
                </a:solidFill>
              </a:rPr>
              <a:t>твої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537858" y="4538958"/>
            <a:ext cx="2569150" cy="1267837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655873" y="4498106"/>
            <a:ext cx="2512869" cy="1267837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542314" y="4498106"/>
            <a:ext cx="1704405" cy="126783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965369" y="4461445"/>
            <a:ext cx="2132966" cy="126783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442895" y="1826787"/>
            <a:ext cx="1740246" cy="25447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9011189" y="1879212"/>
            <a:ext cx="1825485" cy="24698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6" y="1879212"/>
            <a:ext cx="1715171" cy="25447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28" y="1804270"/>
            <a:ext cx="1778173" cy="254479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31999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96" y="449237"/>
            <a:ext cx="9892318" cy="5957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«Так – ні»</a:t>
            </a: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5D61CA21-FF9C-4D68-801D-2479ACB019D4}"/>
              </a:ext>
            </a:extLst>
          </p:cNvPr>
          <p:cNvSpPr/>
          <p:nvPr/>
        </p:nvSpPr>
        <p:spPr>
          <a:xfrm>
            <a:off x="3534073" y="2437094"/>
            <a:ext cx="7494103" cy="716668"/>
          </a:xfrm>
          <a:prstGeom prst="wedgeRoundRectCallout">
            <a:avLst>
              <a:gd name="adj1" fmla="val -54166"/>
              <a:gd name="adj2" fmla="val -895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У, по, біля, над, по, на – службові слова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F1F175-8399-4FCE-BCEA-44045B2A6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>
          <a:xfrm>
            <a:off x="1145796" y="2795428"/>
            <a:ext cx="1714109" cy="23438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66DF55E-6BEB-4EAD-BD77-EEFF61D3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41" y="1127504"/>
            <a:ext cx="2368871" cy="1160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57C62A-A701-4E70-9E9B-DF68C7DF7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96" y="1127504"/>
            <a:ext cx="2368871" cy="1160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8CFF36-887D-4061-8ADE-1A51370B519C}"/>
              </a:ext>
            </a:extLst>
          </p:cNvPr>
          <p:cNvSpPr txBox="1"/>
          <p:nvPr/>
        </p:nvSpPr>
        <p:spPr>
          <a:xfrm>
            <a:off x="4334441" y="1535897"/>
            <a:ext cx="183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C196403-95BF-467F-8CDB-CBF8253036D3}"/>
              </a:ext>
            </a:extLst>
          </p:cNvPr>
          <p:cNvSpPr txBox="1"/>
          <p:nvPr/>
        </p:nvSpPr>
        <p:spPr>
          <a:xfrm>
            <a:off x="8445808" y="1519580"/>
            <a:ext cx="106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</a:p>
        </p:txBody>
      </p:sp>
      <p:sp>
        <p:nvSpPr>
          <p:cNvPr id="18" name="Прямокутник: округлені кути 11">
            <a:extLst>
              <a:ext uri="{FF2B5EF4-FFF2-40B4-BE49-F238E27FC236}">
                <a16:creationId xmlns="" xmlns:a16="http://schemas.microsoft.com/office/drawing/2014/main" id="{CFBA0DAF-8A5E-4267-9AC9-3D3FD0F12A9B}"/>
              </a:ext>
            </a:extLst>
          </p:cNvPr>
          <p:cNvSpPr/>
          <p:nvPr/>
        </p:nvSpPr>
        <p:spPr>
          <a:xfrm>
            <a:off x="3534072" y="3304697"/>
            <a:ext cx="7494103" cy="716668"/>
          </a:xfrm>
          <a:prstGeom prst="wedgeRoundRectCallout">
            <a:avLst>
              <a:gd name="adj1" fmla="val -54033"/>
              <a:gd name="adj2" fmla="val -2282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Олег, білка, ластівка, Оленка - дієслова</a:t>
            </a:r>
          </a:p>
        </p:txBody>
      </p:sp>
      <p:sp>
        <p:nvSpPr>
          <p:cNvPr id="19" name="Прямокутник: округлені кути 11">
            <a:extLst>
              <a:ext uri="{FF2B5EF4-FFF2-40B4-BE49-F238E27FC236}">
                <a16:creationId xmlns="" xmlns:a16="http://schemas.microsoft.com/office/drawing/2014/main" id="{187BD890-7455-4255-8C64-E915F9296BAF}"/>
              </a:ext>
            </a:extLst>
          </p:cNvPr>
          <p:cNvSpPr/>
          <p:nvPr/>
        </p:nvSpPr>
        <p:spPr>
          <a:xfrm>
            <a:off x="3544011" y="4142244"/>
            <a:ext cx="7494103" cy="1028123"/>
          </a:xfrm>
          <a:prstGeom prst="wedgeRoundRectCallout">
            <a:avLst>
              <a:gd name="adj1" fmla="val -54033"/>
              <a:gd name="adj2" fmla="val -321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Іменники відповідають на питання скільки?, котрий?</a:t>
            </a: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="" xmlns:a16="http://schemas.microsoft.com/office/drawing/2014/main" id="{C38185F4-BA24-483A-AE73-94814A8B2A85}"/>
              </a:ext>
            </a:extLst>
          </p:cNvPr>
          <p:cNvSpPr/>
          <p:nvPr/>
        </p:nvSpPr>
        <p:spPr>
          <a:xfrm>
            <a:off x="3534071" y="5300998"/>
            <a:ext cx="7494103" cy="752391"/>
          </a:xfrm>
          <a:prstGeom prst="wedgeRoundRectCallout">
            <a:avLst>
              <a:gd name="adj1" fmla="val -53237"/>
              <a:gd name="adj2" fmla="val -5194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П’ять, дев’ять, одинадцять – числівники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113357" y="1157629"/>
            <a:ext cx="2663985" cy="12794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Поміркуй, чи погоджуєшся з твердженням.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4649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1563" y="1659076"/>
            <a:ext cx="7691437" cy="2062103"/>
          </a:xfrm>
          <a:prstGeom prst="rect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Володя зайшов у клас. </a:t>
            </a:r>
            <a:endParaRPr lang="uk-UA" sz="32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Він 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сів </a:t>
            </a: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 у  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парту. </a:t>
            </a:r>
            <a:endParaRPr lang="uk-UA" sz="32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Дістав 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у портфеля книги і поклав </a:t>
            </a: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за 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парту. </a:t>
            </a:r>
            <a:endParaRPr lang="uk-UA" sz="32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sz="3200" b="1" dirty="0" smtClean="0">
                <a:solidFill>
                  <a:srgbClr val="0070C0"/>
                </a:solidFill>
                <a:cs typeface="Times New Roman" pitchFamily="18" charset="0"/>
              </a:rPr>
              <a:t>Володя </a:t>
            </a:r>
            <a:r>
              <a:rPr lang="uk-UA" sz="3200" b="1" dirty="0">
                <a:solidFill>
                  <a:srgbClr val="0070C0"/>
                </a:solidFill>
                <a:cs typeface="Times New Roman" pitchFamily="18" charset="0"/>
              </a:rPr>
              <a:t>сидить у Мариною. 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4875" y="685800"/>
            <a:ext cx="10096500" cy="816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  <a:cs typeface="Times New Roman" pitchFamily="18" charset="0"/>
              </a:rPr>
              <a:t>ГРА «Виправи помилки» </a:t>
            </a:r>
            <a:endParaRPr lang="uk-UA" sz="4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9791" y="2172026"/>
            <a:ext cx="57137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cs typeface="Times New Roman" pitchFamily="18" charset="0"/>
              </a:rPr>
              <a:t>за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91" y="2657467"/>
            <a:ext cx="2856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cs typeface="Times New Roman" pitchFamily="18" charset="0"/>
              </a:rPr>
              <a:t>з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6449" y="3111447"/>
            <a:ext cx="28568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cs typeface="Times New Roman" pitchFamily="18" charset="0"/>
              </a:rPr>
              <a:t>з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50648" y="2616813"/>
            <a:ext cx="64758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cs typeface="Times New Roman" pitchFamily="18" charset="0"/>
              </a:rPr>
              <a:t>на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Картинки до тестів\Учні\Робота в парі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2" y="3461106"/>
            <a:ext cx="3337060" cy="2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25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D:\Картинки до тестів\Тварини\Заєць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r="13936" b="9026"/>
          <a:stretch/>
        </p:blipFill>
        <p:spPr bwMode="auto">
          <a:xfrm>
            <a:off x="9568543" y="2450049"/>
            <a:ext cx="1737897" cy="19267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3" r="58746" b="73508"/>
          <a:stretch/>
        </p:blipFill>
        <p:spPr>
          <a:xfrm>
            <a:off x="1113357" y="2550243"/>
            <a:ext cx="6961417" cy="244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8" y="1334399"/>
            <a:ext cx="6961416" cy="121584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слова. Подумай, які букви пропущені. Запиши слова, вставляючи пропущені букви.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Надпиши 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звукові схеми назв звірів.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8070" b="23182"/>
          <a:stretch/>
        </p:blipFill>
        <p:spPr>
          <a:xfrm>
            <a:off x="3459831" y="2446475"/>
            <a:ext cx="2866724" cy="101513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0100" y="5077626"/>
            <a:ext cx="6277876" cy="10510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і запиши речення з одним із </a:t>
            </a:r>
            <a:r>
              <a:rPr lang="uk-UA" sz="2400" b="1" dirty="0" smtClean="0">
                <a:solidFill>
                  <a:srgbClr val="0070C0"/>
                </a:solidFill>
              </a:rPr>
              <a:t>записаних слів, використовуй службові слова. Підкресли </a:t>
            </a:r>
            <a:r>
              <a:rPr lang="uk-UA" sz="2400" b="1" dirty="0" smtClean="0">
                <a:solidFill>
                  <a:srgbClr val="0070C0"/>
                </a:solidFill>
              </a:rPr>
              <a:t>службові </a:t>
            </a:r>
            <a:r>
              <a:rPr lang="uk-UA" sz="2400" b="1" dirty="0" smtClean="0">
                <a:solidFill>
                  <a:srgbClr val="0070C0"/>
                </a:solidFill>
              </a:rPr>
              <a:t>слова.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EB88F10A-7BD0-43FB-8F17-1CB650ABC82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0985" y="3413452"/>
            <a:ext cx="6655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3200" b="1" dirty="0" smtClean="0">
                <a:solidFill>
                  <a:srgbClr val="002060"/>
                </a:solidFill>
              </a:rPr>
              <a:t>В__</a:t>
            </a:r>
            <a:r>
              <a:rPr lang="uk-UA" sz="3200" b="1" dirty="0" err="1" smtClean="0">
                <a:solidFill>
                  <a:srgbClr val="002060"/>
                </a:solidFill>
              </a:rPr>
              <a:t>дмідь</a:t>
            </a:r>
            <a:r>
              <a:rPr lang="uk-UA" sz="3200" b="1" dirty="0" smtClean="0">
                <a:solidFill>
                  <a:srgbClr val="002060"/>
                </a:solidFill>
              </a:rPr>
              <a:t>, за__</a:t>
            </a:r>
            <a:r>
              <a:rPr lang="uk-UA" sz="3200" b="1" dirty="0" err="1" smtClean="0">
                <a:solidFill>
                  <a:srgbClr val="002060"/>
                </a:solidFill>
              </a:rPr>
              <a:t>ць</a:t>
            </a:r>
            <a:r>
              <a:rPr lang="uk-UA" sz="3200" b="1" dirty="0" smtClean="0">
                <a:solidFill>
                  <a:srgbClr val="002060"/>
                </a:solidFill>
              </a:rPr>
              <a:t>, </a:t>
            </a:r>
            <a:r>
              <a:rPr lang="uk-UA" sz="3200" b="1" dirty="0" err="1" smtClean="0">
                <a:solidFill>
                  <a:srgbClr val="002060"/>
                </a:solidFill>
              </a:rPr>
              <a:t>жайв</a:t>
            </a:r>
            <a:r>
              <a:rPr lang="uk-UA" sz="3200" b="1" dirty="0" smtClean="0">
                <a:solidFill>
                  <a:srgbClr val="002060"/>
                </a:solidFill>
              </a:rPr>
              <a:t>__</a:t>
            </a:r>
            <a:r>
              <a:rPr lang="uk-UA" sz="3200" b="1" dirty="0" err="1" smtClean="0">
                <a:solidFill>
                  <a:srgbClr val="002060"/>
                </a:solidFill>
              </a:rPr>
              <a:t>р__н__к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1">
            <a:extLst>
              <a:ext uri="{FF2B5EF4-FFF2-40B4-BE49-F238E27FC236}">
                <a16:creationId xmlns="" xmlns:a16="http://schemas.microsoft.com/office/drawing/2014/main" id="{B65EBEFB-9AAF-4945-8FA3-A23D867F92E3}"/>
              </a:ext>
            </a:extLst>
          </p:cNvPr>
          <p:cNvSpPr/>
          <p:nvPr/>
        </p:nvSpPr>
        <p:spPr>
          <a:xfrm>
            <a:off x="1649707" y="3413451"/>
            <a:ext cx="391454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B65EBEFB-9AAF-4945-8FA3-A23D867F92E3}"/>
              </a:ext>
            </a:extLst>
          </p:cNvPr>
          <p:cNvSpPr/>
          <p:nvPr/>
        </p:nvSpPr>
        <p:spPr>
          <a:xfrm>
            <a:off x="3685336" y="3413452"/>
            <a:ext cx="364202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є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1">
            <a:extLst>
              <a:ext uri="{FF2B5EF4-FFF2-40B4-BE49-F238E27FC236}">
                <a16:creationId xmlns="" xmlns:a16="http://schemas.microsoft.com/office/drawing/2014/main" id="{B65EBEFB-9AAF-4945-8FA3-A23D867F92E3}"/>
              </a:ext>
            </a:extLst>
          </p:cNvPr>
          <p:cNvSpPr/>
          <p:nvPr/>
        </p:nvSpPr>
        <p:spPr>
          <a:xfrm>
            <a:off x="5676156" y="3418142"/>
            <a:ext cx="405880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1">
            <a:extLst>
              <a:ext uri="{FF2B5EF4-FFF2-40B4-BE49-F238E27FC236}">
                <a16:creationId xmlns="" xmlns:a16="http://schemas.microsoft.com/office/drawing/2014/main" id="{B65EBEFB-9AAF-4945-8FA3-A23D867F92E3}"/>
              </a:ext>
            </a:extLst>
          </p:cNvPr>
          <p:cNvSpPr/>
          <p:nvPr/>
        </p:nvSpPr>
        <p:spPr>
          <a:xfrm>
            <a:off x="6230062" y="3413449"/>
            <a:ext cx="405880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1">
            <a:extLst>
              <a:ext uri="{FF2B5EF4-FFF2-40B4-BE49-F238E27FC236}">
                <a16:creationId xmlns="" xmlns:a16="http://schemas.microsoft.com/office/drawing/2014/main" id="{B65EBEFB-9AAF-4945-8FA3-A23D867F92E3}"/>
              </a:ext>
            </a:extLst>
          </p:cNvPr>
          <p:cNvSpPr/>
          <p:nvPr/>
        </p:nvSpPr>
        <p:spPr>
          <a:xfrm>
            <a:off x="6892826" y="3413450"/>
            <a:ext cx="405880" cy="58477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="" xmlns:a16="http://schemas.microsoft.com/office/drawing/2014/main" id="{EB88F10A-7BD0-43FB-8F17-1CB650ABC82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0100" y="4150743"/>
            <a:ext cx="58456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3200" b="1" dirty="0" smtClean="0">
                <a:solidFill>
                  <a:srgbClr val="002060"/>
                </a:solidFill>
              </a:rPr>
              <a:t>В</a:t>
            </a:r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r>
              <a:rPr lang="uk-UA" sz="3200" b="1" dirty="0" smtClean="0">
                <a:solidFill>
                  <a:srgbClr val="002060"/>
                </a:solidFill>
              </a:rPr>
              <a:t>дмідь та  за</a:t>
            </a:r>
            <a:r>
              <a:rPr lang="uk-UA" sz="3200" b="1" dirty="0" smtClean="0">
                <a:solidFill>
                  <a:srgbClr val="FF0000"/>
                </a:solidFill>
              </a:rPr>
              <a:t>є</a:t>
            </a:r>
            <a:r>
              <a:rPr lang="uk-UA" sz="3200" b="1" dirty="0" smtClean="0">
                <a:solidFill>
                  <a:srgbClr val="002060"/>
                </a:solidFill>
              </a:rPr>
              <a:t>ць живуть у лісі.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="" xmlns:a16="http://schemas.microsoft.com/office/drawing/2014/main" id="{EB88F10A-7BD0-43FB-8F17-1CB650ABC82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3644" y="2974141"/>
            <a:ext cx="1883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2060"/>
                </a:solidFill>
              </a:rPr>
              <a:t> – =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2060"/>
                </a:solidFill>
              </a:rPr>
              <a:t> =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="" xmlns:a16="http://schemas.microsoft.com/office/drawing/2014/main" id="{EB88F10A-7BD0-43FB-8F17-1CB650ABC82B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80657" y="3126541"/>
            <a:ext cx="1559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uk-UA" sz="2800" b="1" dirty="0" smtClean="0">
                <a:solidFill>
                  <a:srgbClr val="00206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2060"/>
                </a:solidFill>
              </a:rPr>
              <a:t> =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2060"/>
                </a:solidFill>
              </a:rPr>
              <a:t> =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9" name="Picture 2" descr="D:\Картинки до тестів\Тварини\Жайворонок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r="1020"/>
          <a:stretch/>
        </p:blipFill>
        <p:spPr bwMode="auto">
          <a:xfrm>
            <a:off x="8168335" y="1315613"/>
            <a:ext cx="2124000" cy="160242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Бурий ведмідь опис для дітей (твір) - Dovidka.biz.u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2666" r="26798" b="3309"/>
          <a:stretch/>
        </p:blipFill>
        <p:spPr bwMode="auto">
          <a:xfrm flipH="1">
            <a:off x="8215270" y="4405408"/>
            <a:ext cx="2706546" cy="19630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957025" y="4698948"/>
            <a:ext cx="3848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879096" y="4698948"/>
            <a:ext cx="350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00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5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44887" y="1557873"/>
            <a:ext cx="5562600" cy="337113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Сьогодні на уроці української мови ми </a:t>
            </a:r>
            <a:r>
              <a:rPr lang="uk-UA" sz="3200" b="1" dirty="0">
                <a:solidFill>
                  <a:srgbClr val="0070C0"/>
                </a:solidFill>
              </a:rPr>
              <a:t>будемо вчитися вживати службові слова у своєму </a:t>
            </a:r>
            <a:r>
              <a:rPr lang="uk-UA" sz="3200" b="1" dirty="0" smtClean="0">
                <a:solidFill>
                  <a:srgbClr val="0070C0"/>
                </a:solidFill>
              </a:rPr>
              <a:t>мовленні та записувати </a:t>
            </a:r>
            <a:r>
              <a:rPr lang="uk-UA" sz="3200" b="1" dirty="0" smtClean="0">
                <a:solidFill>
                  <a:srgbClr val="0070C0"/>
                </a:solidFill>
              </a:rPr>
              <a:t>назви книжок у лапках.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238544" y="1557874"/>
            <a:ext cx="3747113" cy="35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1872" y="5185776"/>
            <a:ext cx="4163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Розкажи, що ти знаєш про службове слово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0974" y="4929009"/>
            <a:ext cx="620485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FFFF00"/>
                </a:solidFill>
              </a:rPr>
              <a:t>не</a:t>
            </a:r>
            <a:r>
              <a:rPr lang="uk-UA" sz="28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відповідає</a:t>
            </a:r>
            <a:r>
              <a:rPr lang="uk-UA" sz="2800" b="1" dirty="0" smtClean="0">
                <a:solidFill>
                  <a:schemeClr val="bg1"/>
                </a:solidFill>
              </a:rPr>
              <a:t> на </a:t>
            </a:r>
            <a:r>
              <a:rPr lang="uk-UA" sz="2800" b="1" dirty="0" smtClean="0">
                <a:solidFill>
                  <a:schemeClr val="bg1"/>
                </a:solidFill>
              </a:rPr>
              <a:t>питання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служить</a:t>
            </a:r>
            <a:r>
              <a:rPr lang="uk-UA" sz="2800" b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для зв'язку слів у </a:t>
            </a:r>
            <a:r>
              <a:rPr lang="uk-UA" sz="2800" b="1" dirty="0" smtClean="0">
                <a:solidFill>
                  <a:srgbClr val="FFFF00"/>
                </a:solidFill>
              </a:rPr>
              <a:t>реченні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з іншими словами пишеться</a:t>
            </a:r>
            <a:r>
              <a:rPr lang="uk-UA" sz="2800" b="1" dirty="0" smtClean="0">
                <a:solidFill>
                  <a:srgbClr val="FFFF00"/>
                </a:solidFill>
              </a:rPr>
              <a:t> окремо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120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1013840" y="2137371"/>
            <a:ext cx="2069157" cy="22477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62769" y="492736"/>
            <a:ext cx="10447488" cy="7881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розказували про улюблені </a:t>
            </a:r>
            <a:r>
              <a:rPr lang="uk-UA" sz="4000" b="1" dirty="0" smtClean="0">
                <a:solidFill>
                  <a:schemeClr val="bg1"/>
                </a:solidFill>
              </a:rPr>
              <a:t>книжки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217" y="1291484"/>
            <a:ext cx="5600592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/>
              <a:t>      Я прочитав книжку про пригоду дітей.</a:t>
            </a:r>
          </a:p>
          <a:p>
            <a:pPr algn="just"/>
            <a:r>
              <a:rPr lang="uk-UA" sz="2800" b="1" dirty="0"/>
              <a:t>      Разом із батьками вони поїхали на природу. У лісі зустріли страшне страховисько. Воно розповіло про своє важке життя. Діти вирішили йому допомогти.</a:t>
            </a:r>
          </a:p>
        </p:txBody>
      </p:sp>
      <p:pic>
        <p:nvPicPr>
          <p:cNvPr id="2050" name="Picture 2" descr="Картинки по запросу &quot;книга страшне страховисько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b="4939"/>
          <a:stretch/>
        </p:blipFill>
        <p:spPr bwMode="auto">
          <a:xfrm>
            <a:off x="8969828" y="1343600"/>
            <a:ext cx="2340427" cy="30043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2769" y="1280929"/>
            <a:ext cx="2372633" cy="7873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000" b="1" dirty="0">
                <a:solidFill>
                  <a:srgbClr val="0070C0"/>
                </a:solidFill>
              </a:rPr>
              <a:t>розповідь Ґаджика.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1081" r="56747" b="81693"/>
          <a:stretch/>
        </p:blipFill>
        <p:spPr>
          <a:xfrm>
            <a:off x="3165955" y="4438905"/>
            <a:ext cx="6745333" cy="18121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79198" r="39619" b="2871"/>
          <a:stretch/>
        </p:blipFill>
        <p:spPr>
          <a:xfrm>
            <a:off x="3288771" y="5231613"/>
            <a:ext cx="2399653" cy="11053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 t="63413" r="36801" b="18656"/>
          <a:stretch/>
        </p:blipFill>
        <p:spPr>
          <a:xfrm>
            <a:off x="3165956" y="5307035"/>
            <a:ext cx="245633" cy="11053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15563" r="17341" b="68581"/>
          <a:stretch/>
        </p:blipFill>
        <p:spPr>
          <a:xfrm>
            <a:off x="5825249" y="5295575"/>
            <a:ext cx="3243284" cy="9774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31599" r="82487" b="52545"/>
          <a:stretch/>
        </p:blipFill>
        <p:spPr>
          <a:xfrm>
            <a:off x="8928953" y="5307035"/>
            <a:ext cx="370110" cy="9774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5097" r="40493" b="68763"/>
          <a:stretch/>
        </p:blipFill>
        <p:spPr>
          <a:xfrm>
            <a:off x="9335478" y="5002024"/>
            <a:ext cx="224849" cy="14103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t="30811" r="48810" b="52432"/>
          <a:stretch/>
        </p:blipFill>
        <p:spPr>
          <a:xfrm>
            <a:off x="3288773" y="4402404"/>
            <a:ext cx="1854892" cy="10329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7838" r="50261" b="67387"/>
          <a:stretch/>
        </p:blipFill>
        <p:spPr>
          <a:xfrm>
            <a:off x="7845559" y="4618459"/>
            <a:ext cx="1869439" cy="91078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25" y="4465409"/>
            <a:ext cx="2630398" cy="9699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02084" y="4569893"/>
            <a:ext cx="2041226" cy="132343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службові </a:t>
            </a:r>
            <a:r>
              <a:rPr lang="uk-UA" sz="2000" b="1" dirty="0">
                <a:solidFill>
                  <a:srgbClr val="0070C0"/>
                </a:solidFill>
              </a:rPr>
              <a:t>слова разом з іменниками, які з ними зв'язані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141" y="4465409"/>
            <a:ext cx="2396856" cy="16614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Напиши</a:t>
            </a:r>
            <a:r>
              <a:rPr lang="uk-UA" sz="2000" b="1" dirty="0">
                <a:solidFill>
                  <a:srgbClr val="0070C0"/>
                </a:solidFill>
              </a:rPr>
              <a:t>, яку книжку прочитав Ґаджик. 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Назву книжки записуй за </a:t>
            </a:r>
            <a:r>
              <a:rPr lang="uk-UA" sz="2000" b="1" dirty="0" smtClean="0">
                <a:solidFill>
                  <a:srgbClr val="0070C0"/>
                </a:solidFill>
              </a:rPr>
              <a:t>зразком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22759" y="1774371"/>
            <a:ext cx="581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11589" y="2180915"/>
            <a:ext cx="12557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90454" y="2623456"/>
            <a:ext cx="2299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67385" y="3047998"/>
            <a:ext cx="1744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17273" y="3047998"/>
            <a:ext cx="8296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022356" y="3897086"/>
            <a:ext cx="581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743272" y="3875315"/>
            <a:ext cx="95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493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405925"/>
            <a:ext cx="10068445" cy="8527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повідомлення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3919" y="1679050"/>
            <a:ext cx="3859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ознаки предметів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 flipH="1">
            <a:off x="339944" y="1343019"/>
            <a:ext cx="2532188" cy="2528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335"/>
          <a:stretch/>
        </p:blipFill>
        <p:spPr>
          <a:xfrm>
            <a:off x="2601685" y="1852277"/>
            <a:ext cx="5834744" cy="295429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2" descr="Картинки по запросу &quot;книга слон на імя гудзик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" b="1918"/>
          <a:stretch/>
        </p:blipFill>
        <p:spPr bwMode="auto">
          <a:xfrm>
            <a:off x="8587681" y="1343019"/>
            <a:ext cx="2804837" cy="27082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83453" y="1804003"/>
            <a:ext cx="7042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7695" y="2806206"/>
            <a:ext cx="48334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9357" y="3448431"/>
            <a:ext cx="4199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28121" y="1270162"/>
            <a:ext cx="4855332" cy="5092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Встав </a:t>
            </a:r>
            <a:r>
              <a:rPr lang="uk-UA" sz="2400" b="1" dirty="0">
                <a:solidFill>
                  <a:srgbClr val="0070C0"/>
                </a:solidFill>
              </a:rPr>
              <a:t>пропущені службові </a:t>
            </a:r>
            <a:r>
              <a:rPr lang="uk-UA" sz="2400" b="1" dirty="0" smtClean="0">
                <a:solidFill>
                  <a:srgbClr val="0070C0"/>
                </a:solidFill>
              </a:rPr>
              <a:t>слова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203" y="3710041"/>
            <a:ext cx="2144486" cy="189610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Запиши </a:t>
            </a:r>
            <a:r>
              <a:rPr lang="uk-UA" sz="2000" b="1" dirty="0">
                <a:solidFill>
                  <a:srgbClr val="0070C0"/>
                </a:solidFill>
              </a:rPr>
              <a:t>назву книжки, про яку розповіла Читалочка. </a:t>
            </a:r>
            <a:r>
              <a:rPr lang="uk-UA" sz="20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000" b="1" dirty="0">
                <a:solidFill>
                  <a:srgbClr val="0070C0"/>
                </a:solidFill>
              </a:rPr>
              <a:t>службове слово.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1791" r="56747" b="81783"/>
          <a:stretch/>
        </p:blipFill>
        <p:spPr>
          <a:xfrm>
            <a:off x="2601686" y="4863342"/>
            <a:ext cx="7217228" cy="172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4" t="63413" r="36801" b="18656"/>
          <a:stretch/>
        </p:blipFill>
        <p:spPr>
          <a:xfrm>
            <a:off x="2703379" y="5762930"/>
            <a:ext cx="216010" cy="9720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t="46765" r="61592" b="39726"/>
          <a:stretch/>
        </p:blipFill>
        <p:spPr>
          <a:xfrm>
            <a:off x="2920569" y="5654328"/>
            <a:ext cx="1150784" cy="7323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7838" r="50261" b="67387"/>
          <a:stretch/>
        </p:blipFill>
        <p:spPr>
          <a:xfrm>
            <a:off x="7883453" y="5022833"/>
            <a:ext cx="1643991" cy="8009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6" t="48695" r="36344" b="37796"/>
          <a:stretch/>
        </p:blipFill>
        <p:spPr>
          <a:xfrm>
            <a:off x="4112141" y="5771558"/>
            <a:ext cx="711107" cy="7323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64836" r="62097" b="21655"/>
          <a:stretch/>
        </p:blipFill>
        <p:spPr>
          <a:xfrm>
            <a:off x="5068823" y="5771558"/>
            <a:ext cx="1131437" cy="7323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9" t="63257" r="15510" b="19243"/>
          <a:stretch/>
        </p:blipFill>
        <p:spPr>
          <a:xfrm>
            <a:off x="6340618" y="5652109"/>
            <a:ext cx="1424164" cy="9486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31599" r="82487" b="52545"/>
          <a:stretch/>
        </p:blipFill>
        <p:spPr>
          <a:xfrm>
            <a:off x="7671000" y="5629290"/>
            <a:ext cx="325476" cy="8595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5097" r="40493" b="68763"/>
          <a:stretch/>
        </p:blipFill>
        <p:spPr>
          <a:xfrm>
            <a:off x="7996476" y="5467919"/>
            <a:ext cx="197733" cy="12402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7"/>
          <a:stretch/>
        </p:blipFill>
        <p:spPr>
          <a:xfrm>
            <a:off x="5118564" y="4862939"/>
            <a:ext cx="1992321" cy="8891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14739" r="29503" b="71753"/>
          <a:stretch/>
        </p:blipFill>
        <p:spPr>
          <a:xfrm>
            <a:off x="2748222" y="4841167"/>
            <a:ext cx="2482269" cy="732318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176807" y="6303550"/>
            <a:ext cx="5817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7096244" y="5218010"/>
            <a:ext cx="574756" cy="205297"/>
            <a:chOff x="6479631" y="4200525"/>
            <a:chExt cx="451394" cy="165593"/>
          </a:xfrm>
        </p:grpSpPr>
        <p:sp>
          <p:nvSpPr>
            <p:cNvPr id="37" name="Полилиния 36"/>
            <p:cNvSpPr/>
            <p:nvPr/>
          </p:nvSpPr>
          <p:spPr>
            <a:xfrm>
              <a:off x="6479631" y="4207314"/>
              <a:ext cx="251618" cy="155196"/>
            </a:xfrm>
            <a:custGeom>
              <a:avLst/>
              <a:gdLst>
                <a:gd name="connsiteX0" fmla="*/ 0 w 226218"/>
                <a:gd name="connsiteY0" fmla="*/ 109816 h 155060"/>
                <a:gd name="connsiteX1" fmla="*/ 28575 w 226218"/>
                <a:gd name="connsiteY1" fmla="*/ 152678 h 155060"/>
                <a:gd name="connsiteX2" fmla="*/ 126206 w 226218"/>
                <a:gd name="connsiteY2" fmla="*/ 69335 h 155060"/>
                <a:gd name="connsiteX3" fmla="*/ 171450 w 226218"/>
                <a:gd name="connsiteY3" fmla="*/ 278 h 155060"/>
                <a:gd name="connsiteX4" fmla="*/ 128587 w 226218"/>
                <a:gd name="connsiteY4" fmla="*/ 95528 h 155060"/>
                <a:gd name="connsiteX5" fmla="*/ 138112 w 226218"/>
                <a:gd name="connsiteY5" fmla="*/ 155060 h 155060"/>
                <a:gd name="connsiteX6" fmla="*/ 226218 w 226218"/>
                <a:gd name="connsiteY6" fmla="*/ 95528 h 155060"/>
                <a:gd name="connsiteX0" fmla="*/ 0 w 245268"/>
                <a:gd name="connsiteY0" fmla="*/ 109816 h 155251"/>
                <a:gd name="connsiteX1" fmla="*/ 28575 w 245268"/>
                <a:gd name="connsiteY1" fmla="*/ 152678 h 155251"/>
                <a:gd name="connsiteX2" fmla="*/ 126206 w 245268"/>
                <a:gd name="connsiteY2" fmla="*/ 69335 h 155251"/>
                <a:gd name="connsiteX3" fmla="*/ 171450 w 245268"/>
                <a:gd name="connsiteY3" fmla="*/ 278 h 155251"/>
                <a:gd name="connsiteX4" fmla="*/ 128587 w 245268"/>
                <a:gd name="connsiteY4" fmla="*/ 95528 h 155251"/>
                <a:gd name="connsiteX5" fmla="*/ 138112 w 245268"/>
                <a:gd name="connsiteY5" fmla="*/ 155060 h 155251"/>
                <a:gd name="connsiteX6" fmla="*/ 245268 w 245268"/>
                <a:gd name="connsiteY6" fmla="*/ 76478 h 155251"/>
                <a:gd name="connsiteX0" fmla="*/ 0 w 264318"/>
                <a:gd name="connsiteY0" fmla="*/ 109816 h 155463"/>
                <a:gd name="connsiteX1" fmla="*/ 28575 w 264318"/>
                <a:gd name="connsiteY1" fmla="*/ 152678 h 155463"/>
                <a:gd name="connsiteX2" fmla="*/ 126206 w 264318"/>
                <a:gd name="connsiteY2" fmla="*/ 69335 h 155463"/>
                <a:gd name="connsiteX3" fmla="*/ 171450 w 264318"/>
                <a:gd name="connsiteY3" fmla="*/ 278 h 155463"/>
                <a:gd name="connsiteX4" fmla="*/ 128587 w 264318"/>
                <a:gd name="connsiteY4" fmla="*/ 95528 h 155463"/>
                <a:gd name="connsiteX5" fmla="*/ 138112 w 264318"/>
                <a:gd name="connsiteY5" fmla="*/ 155060 h 155463"/>
                <a:gd name="connsiteX6" fmla="*/ 264318 w 264318"/>
                <a:gd name="connsiteY6" fmla="*/ 66953 h 155463"/>
                <a:gd name="connsiteX0" fmla="*/ 0 w 251618"/>
                <a:gd name="connsiteY0" fmla="*/ 109816 h 155196"/>
                <a:gd name="connsiteX1" fmla="*/ 28575 w 251618"/>
                <a:gd name="connsiteY1" fmla="*/ 152678 h 155196"/>
                <a:gd name="connsiteX2" fmla="*/ 126206 w 251618"/>
                <a:gd name="connsiteY2" fmla="*/ 69335 h 155196"/>
                <a:gd name="connsiteX3" fmla="*/ 171450 w 251618"/>
                <a:gd name="connsiteY3" fmla="*/ 278 h 155196"/>
                <a:gd name="connsiteX4" fmla="*/ 128587 w 251618"/>
                <a:gd name="connsiteY4" fmla="*/ 95528 h 155196"/>
                <a:gd name="connsiteX5" fmla="*/ 138112 w 251618"/>
                <a:gd name="connsiteY5" fmla="*/ 155060 h 155196"/>
                <a:gd name="connsiteX6" fmla="*/ 251618 w 251618"/>
                <a:gd name="connsiteY6" fmla="*/ 79653 h 15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618" h="155196">
                  <a:moveTo>
                    <a:pt x="0" y="109816"/>
                  </a:moveTo>
                  <a:cubicBezTo>
                    <a:pt x="3770" y="134620"/>
                    <a:pt x="7541" y="159425"/>
                    <a:pt x="28575" y="152678"/>
                  </a:cubicBezTo>
                  <a:cubicBezTo>
                    <a:pt x="49609" y="145931"/>
                    <a:pt x="102394" y="94735"/>
                    <a:pt x="126206" y="69335"/>
                  </a:cubicBezTo>
                  <a:cubicBezTo>
                    <a:pt x="150019" y="43935"/>
                    <a:pt x="171053" y="-4087"/>
                    <a:pt x="171450" y="278"/>
                  </a:cubicBezTo>
                  <a:cubicBezTo>
                    <a:pt x="171847" y="4643"/>
                    <a:pt x="134143" y="69731"/>
                    <a:pt x="128587" y="95528"/>
                  </a:cubicBezTo>
                  <a:cubicBezTo>
                    <a:pt x="123031" y="121325"/>
                    <a:pt x="117607" y="157706"/>
                    <a:pt x="138112" y="155060"/>
                  </a:cubicBezTo>
                  <a:cubicBezTo>
                    <a:pt x="158617" y="152414"/>
                    <a:pt x="215701" y="109419"/>
                    <a:pt x="251618" y="7965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 rot="1327897">
              <a:off x="6725918" y="4202026"/>
              <a:ext cx="111916" cy="1598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824508" y="4200525"/>
              <a:ext cx="106517" cy="165593"/>
            </a:xfrm>
            <a:custGeom>
              <a:avLst/>
              <a:gdLst>
                <a:gd name="connsiteX0" fmla="*/ 52542 w 106517"/>
                <a:gd name="connsiteY0" fmla="*/ 0 h 165593"/>
                <a:gd name="connsiteX1" fmla="*/ 1742 w 106517"/>
                <a:gd name="connsiteY1" fmla="*/ 123825 h 165593"/>
                <a:gd name="connsiteX2" fmla="*/ 20792 w 106517"/>
                <a:gd name="connsiteY2" fmla="*/ 165100 h 165593"/>
                <a:gd name="connsiteX3" fmla="*/ 106517 w 106517"/>
                <a:gd name="connsiteY3" fmla="*/ 101600 h 16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17" h="165593">
                  <a:moveTo>
                    <a:pt x="52542" y="0"/>
                  </a:moveTo>
                  <a:cubicBezTo>
                    <a:pt x="29788" y="48154"/>
                    <a:pt x="7034" y="96308"/>
                    <a:pt x="1742" y="123825"/>
                  </a:cubicBezTo>
                  <a:cubicBezTo>
                    <a:pt x="-3550" y="151342"/>
                    <a:pt x="3330" y="168804"/>
                    <a:pt x="20792" y="165100"/>
                  </a:cubicBezTo>
                  <a:cubicBezTo>
                    <a:pt x="38254" y="161396"/>
                    <a:pt x="72385" y="131498"/>
                    <a:pt x="106517" y="1016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449108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925286" y="1181399"/>
            <a:ext cx="1936271" cy="278515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25286" y="416029"/>
            <a:ext cx="10254343" cy="690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Дізнайся</a:t>
            </a:r>
            <a:r>
              <a:rPr lang="uk-UA" sz="4000" b="1" dirty="0">
                <a:solidFill>
                  <a:schemeClr val="bg1"/>
                </a:solidFill>
              </a:rPr>
              <a:t>, яку книжку прочитала </a:t>
            </a:r>
            <a:r>
              <a:rPr lang="uk-UA" sz="4000" b="1" dirty="0" smtClean="0">
                <a:solidFill>
                  <a:schemeClr val="bg1"/>
                </a:solidFill>
              </a:rPr>
              <a:t>Родзинка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артинки по запросу &quot;книга казки дракона омелька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9383"/>
          <a:stretch/>
        </p:blipFill>
        <p:spPr bwMode="auto">
          <a:xfrm>
            <a:off x="8560175" y="1181399"/>
            <a:ext cx="2619453" cy="405304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997" y="1835277"/>
            <a:ext cx="5446862" cy="39964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861558" y="1160588"/>
            <a:ext cx="5698618" cy="5904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на обкладинці її автора і </a:t>
            </a:r>
            <a:r>
              <a:rPr lang="uk-UA" sz="2400" b="1" dirty="0" smtClean="0">
                <a:solidFill>
                  <a:srgbClr val="0070C0"/>
                </a:solidFill>
              </a:rPr>
              <a:t>назву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797" y="3833527"/>
            <a:ext cx="2687387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Склади речення про дракона Омелька зі службовим </a:t>
            </a:r>
            <a:r>
              <a:rPr lang="uk-UA" sz="2400" b="1" dirty="0" smtClean="0">
                <a:solidFill>
                  <a:srgbClr val="0070C0"/>
                </a:solidFill>
              </a:rPr>
              <a:t>словом і запиши.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2184" y="5827367"/>
            <a:ext cx="74371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 У дракона Омелька була дружина Килина.</a:t>
            </a:r>
          </a:p>
        </p:txBody>
      </p: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45153SlideId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21317SlideId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21317SlideId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21317SlideId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2121317SlideId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20248</TotalTime>
  <Words>647</Words>
  <Application>Microsoft Office PowerPoint</Application>
  <PresentationFormat>Произвольный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1324</cp:revision>
  <dcterms:created xsi:type="dcterms:W3CDTF">2018-01-05T16:38:53Z</dcterms:created>
  <dcterms:modified xsi:type="dcterms:W3CDTF">2025-03-08T19:16:56Z</dcterms:modified>
</cp:coreProperties>
</file>