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1074" r:id="rId3"/>
    <p:sldId id="1079" r:id="rId4"/>
    <p:sldId id="1076" r:id="rId5"/>
    <p:sldId id="550" r:id="rId6"/>
    <p:sldId id="607" r:id="rId7"/>
    <p:sldId id="615" r:id="rId8"/>
    <p:sldId id="578" r:id="rId9"/>
    <p:sldId id="627" r:id="rId10"/>
    <p:sldId id="619" r:id="rId11"/>
    <p:sldId id="606" r:id="rId12"/>
    <p:sldId id="1077" r:id="rId13"/>
    <p:sldId id="10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1694E9"/>
    <a:srgbClr val="FF66FF"/>
    <a:srgbClr val="FFFF00"/>
    <a:srgbClr val="00B050"/>
    <a:srgbClr val="FF7C80"/>
    <a:srgbClr val="709E32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jpe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1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8055" y="4141171"/>
            <a:ext cx="9339944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Розрізняю частини мови за питаннями</a:t>
            </a:r>
          </a:p>
        </p:txBody>
      </p:sp>
      <p:pic>
        <p:nvPicPr>
          <p:cNvPr id="12290" name="Picture 2" descr="Картинки по запросу &quot;клипарт площад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5" y="1175657"/>
            <a:ext cx="3421037" cy="25486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78211" y="1175657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Числівники. Службові слова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8</a:t>
            </a:r>
            <a:r>
              <a:rPr lang="en-US" sz="2400" b="1" dirty="0" smtClean="0">
                <a:solidFill>
                  <a:srgbClr val="0070C0"/>
                </a:solidFill>
              </a:rPr>
              <a:t>8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/>
          <a:srcRect l="3517" r="9924"/>
          <a:stretch/>
        </p:blipFill>
        <p:spPr>
          <a:xfrm flipH="1">
            <a:off x="681511" y="1872344"/>
            <a:ext cx="2278818" cy="22751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77351" y="1959432"/>
            <a:ext cx="6379563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/>
              <a:t>Найкраще </a:t>
            </a:r>
            <a:r>
              <a:rPr lang="uk-UA" sz="2800" b="1" dirty="0"/>
              <a:t>на майданчику – г</a:t>
            </a:r>
            <a:r>
              <a:rPr lang="uk-UA" sz="2800" b="1" dirty="0">
                <a:solidFill>
                  <a:srgbClr val="FFFF00"/>
                </a:solidFill>
              </a:rPr>
              <a:t>о</a:t>
            </a:r>
            <a:r>
              <a:rPr lang="uk-UA" sz="2800" b="1" dirty="0"/>
              <a:t>йдалка. </a:t>
            </a:r>
            <a:endParaRPr lang="uk-UA" sz="2800" b="1" dirty="0" smtClean="0"/>
          </a:p>
          <a:p>
            <a:pPr algn="just"/>
            <a:r>
              <a:rPr lang="uk-UA" sz="2800" b="1" dirty="0" smtClean="0"/>
              <a:t>Якщо </a:t>
            </a:r>
            <a:r>
              <a:rPr lang="uk-UA" sz="2800" b="1" dirty="0"/>
              <a:t>розгойд</a:t>
            </a:r>
            <a:r>
              <a:rPr lang="uk-UA" sz="2800" b="1" dirty="0">
                <a:solidFill>
                  <a:srgbClr val="FFFF00"/>
                </a:solidFill>
              </a:rPr>
              <a:t>а</a:t>
            </a:r>
            <a:r>
              <a:rPr lang="uk-UA" sz="2800" b="1" dirty="0"/>
              <a:t>тися дуже сильно, то можна злітати високо-високо. </a:t>
            </a:r>
            <a:endParaRPr lang="uk-UA" sz="2800" b="1" dirty="0" smtClean="0"/>
          </a:p>
          <a:p>
            <a:pPr algn="just"/>
            <a:r>
              <a:rPr lang="uk-UA" sz="2800" b="1" dirty="0" smtClean="0"/>
              <a:t>Я </a:t>
            </a:r>
            <a:r>
              <a:rPr lang="uk-UA" sz="2800" b="1" dirty="0"/>
              <a:t>літаю – а малюки </a:t>
            </a:r>
            <a:r>
              <a:rPr lang="uk-UA" sz="2800" b="1" dirty="0" err="1"/>
              <a:t>порпаються</a:t>
            </a:r>
            <a:r>
              <a:rPr lang="uk-UA" sz="2800" b="1" dirty="0"/>
              <a:t> в піску. </a:t>
            </a:r>
            <a:endParaRPr lang="uk-UA" sz="2800" b="1" dirty="0" smtClean="0"/>
          </a:p>
          <a:p>
            <a:pPr algn="just"/>
            <a:r>
              <a:rPr lang="uk-UA" sz="2800" b="1" dirty="0" smtClean="0"/>
              <a:t>Я </a:t>
            </a:r>
            <a:r>
              <a:rPr lang="uk-UA" sz="2800" b="1" dirty="0"/>
              <a:t>літаю – а Марко з'їжджає з </a:t>
            </a:r>
            <a:r>
              <a:rPr lang="uk-UA" sz="2800" b="1" dirty="0" err="1"/>
              <a:t>гірки</a:t>
            </a:r>
            <a:r>
              <a:rPr lang="uk-UA" sz="2800" b="1" dirty="0"/>
              <a:t>. </a:t>
            </a:r>
            <a:endParaRPr lang="uk-UA" sz="2800" b="1" dirty="0" smtClean="0"/>
          </a:p>
          <a:p>
            <a:pPr algn="just"/>
            <a:r>
              <a:rPr lang="uk-UA" sz="2800" b="1" dirty="0" smtClean="0"/>
              <a:t>Я </a:t>
            </a:r>
            <a:r>
              <a:rPr lang="uk-UA" sz="2800" b="1" dirty="0"/>
              <a:t>літаю – Марків дід садить квіти</a:t>
            </a:r>
            <a:r>
              <a:rPr lang="uk-UA" sz="2800" b="1" dirty="0" smtClean="0"/>
              <a:t>.</a:t>
            </a:r>
            <a:endParaRPr lang="uk-UA" sz="2800" b="1" dirty="0"/>
          </a:p>
          <a:p>
            <a:pPr algn="just"/>
            <a:r>
              <a:rPr lang="uk-UA" sz="2800" i="1" dirty="0" smtClean="0"/>
              <a:t>                                         Галина </a:t>
            </a:r>
            <a:r>
              <a:rPr lang="uk-UA" sz="2800" i="1" dirty="0"/>
              <a:t>Ткачук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uk-UA" sz="3200" b="1" dirty="0" smtClean="0">
                <a:solidFill>
                  <a:schemeClr val="bg1"/>
                </a:solidFill>
              </a:rPr>
              <a:t>11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8572" y="423161"/>
            <a:ext cx="10014856" cy="690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текст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90209" y="1166627"/>
            <a:ext cx="7248248" cy="75824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Знайди слова, які називають дії. </a:t>
            </a:r>
            <a:r>
              <a:rPr lang="uk-UA" sz="2400" b="1" dirty="0" smtClean="0">
                <a:solidFill>
                  <a:srgbClr val="0070C0"/>
                </a:solidFill>
              </a:rPr>
              <a:t>Постав до них питання. Як називається ця частина </a:t>
            </a:r>
            <a:r>
              <a:rPr lang="uk-UA" sz="2400" b="1" dirty="0">
                <a:solidFill>
                  <a:srgbClr val="0070C0"/>
                </a:solidFill>
              </a:rPr>
              <a:t>мови?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44685" y="2846929"/>
            <a:ext cx="2122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15050" y="3266344"/>
            <a:ext cx="1061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60329" y="3679596"/>
            <a:ext cx="1061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867400" y="3679596"/>
            <a:ext cx="1839686" cy="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031536" y="4146507"/>
            <a:ext cx="854664" cy="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668668" y="4134671"/>
            <a:ext cx="1320229" cy="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084570" y="4581461"/>
            <a:ext cx="801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995240" y="4547380"/>
            <a:ext cx="993657" cy="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48343" y="3729449"/>
            <a:ext cx="2329008" cy="17172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Запиши </a:t>
            </a:r>
            <a:r>
              <a:rPr lang="uk-UA" sz="2000" b="1" dirty="0">
                <a:solidFill>
                  <a:srgbClr val="0070C0"/>
                </a:solidFill>
              </a:rPr>
              <a:t>відповідь на запитання </a:t>
            </a:r>
            <a:r>
              <a:rPr lang="uk-UA" sz="2000" b="1" dirty="0" err="1" smtClean="0">
                <a:solidFill>
                  <a:srgbClr val="0070C0"/>
                </a:solidFill>
              </a:rPr>
              <a:t>Читалочки</a:t>
            </a:r>
            <a:r>
              <a:rPr lang="uk-UA" sz="2000" b="1" dirty="0">
                <a:solidFill>
                  <a:srgbClr val="0070C0"/>
                </a:solidFill>
              </a:rPr>
              <a:t>. Підкресли службове </a:t>
            </a:r>
            <a:r>
              <a:rPr lang="uk-UA" sz="2000" b="1" dirty="0" smtClean="0">
                <a:solidFill>
                  <a:srgbClr val="0070C0"/>
                </a:solidFill>
              </a:rPr>
              <a:t>слово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46051" y="5446704"/>
            <a:ext cx="264014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На </a:t>
            </a:r>
            <a:r>
              <a:rPr lang="uk-UA" sz="2400" b="1" dirty="0"/>
              <a:t>чому літала дівчинка?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t="1084" r="59714" b="88519"/>
          <a:stretch/>
        </p:blipFill>
        <p:spPr>
          <a:xfrm>
            <a:off x="4445729" y="4941286"/>
            <a:ext cx="7273422" cy="104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t="78070" r="38258" b="7193"/>
          <a:stretch/>
        </p:blipFill>
        <p:spPr>
          <a:xfrm>
            <a:off x="4445729" y="4846990"/>
            <a:ext cx="2297798" cy="8616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8546" r="46765" b="71104"/>
          <a:stretch/>
        </p:blipFill>
        <p:spPr>
          <a:xfrm>
            <a:off x="6787243" y="5144092"/>
            <a:ext cx="1897735" cy="60522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1" t="18371" r="20905" b="71279"/>
          <a:stretch/>
        </p:blipFill>
        <p:spPr>
          <a:xfrm>
            <a:off x="8697344" y="5175793"/>
            <a:ext cx="884603" cy="6052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t="35738" r="39916" b="52491"/>
          <a:stretch/>
        </p:blipFill>
        <p:spPr>
          <a:xfrm>
            <a:off x="9581947" y="5225614"/>
            <a:ext cx="2088565" cy="688348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8815576" y="5629522"/>
            <a:ext cx="5807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 descr="Картинки по запросу &quot;клипарт катается на качели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8914" r="2712" b="8808"/>
          <a:stretch/>
        </p:blipFill>
        <p:spPr bwMode="auto">
          <a:xfrm flipH="1">
            <a:off x="9105954" y="1483365"/>
            <a:ext cx="2000661" cy="175235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76016" y="1205379"/>
            <a:ext cx="288198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Дієслово</a:t>
            </a:r>
            <a:r>
              <a:rPr lang="uk-UA" sz="2400" b="1" dirty="0" smtClean="0"/>
              <a:t> – </a:t>
            </a:r>
            <a:r>
              <a:rPr lang="uk-UA" sz="2400" b="1" dirty="0" smtClean="0">
                <a:solidFill>
                  <a:srgbClr val="FFFF00"/>
                </a:solidFill>
              </a:rPr>
              <a:t>частина</a:t>
            </a:r>
            <a:r>
              <a:rPr lang="uk-UA" sz="2400" b="1" dirty="0" smtClean="0"/>
              <a:t> </a:t>
            </a:r>
            <a:r>
              <a:rPr lang="uk-UA" sz="2400" b="1" dirty="0" smtClean="0">
                <a:solidFill>
                  <a:srgbClr val="FFFF00"/>
                </a:solidFill>
              </a:rPr>
              <a:t>мови</a:t>
            </a:r>
            <a:r>
              <a:rPr lang="uk-UA" sz="2400" b="1" dirty="0" smtClean="0"/>
              <a:t>, що називає дії </a:t>
            </a:r>
            <a:r>
              <a:rPr lang="uk-UA" sz="2400" b="1" dirty="0"/>
              <a:t>предметів і </a:t>
            </a:r>
            <a:r>
              <a:rPr lang="uk-UA" sz="2400" b="1" dirty="0" smtClean="0"/>
              <a:t>відповідає </a:t>
            </a:r>
            <a:r>
              <a:rPr lang="uk-UA" sz="2400" b="1" dirty="0"/>
              <a:t>на питання </a:t>
            </a:r>
            <a:r>
              <a:rPr lang="uk-UA" sz="2400" b="1" dirty="0" smtClean="0"/>
              <a:t>що робить? Що роблять?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9449108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2" y="494530"/>
            <a:ext cx="10221685" cy="8760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Визнач</a:t>
            </a:r>
            <a:r>
              <a:rPr lang="uk-UA" sz="3600" b="1" dirty="0">
                <a:solidFill>
                  <a:schemeClr val="bg1"/>
                </a:solidFill>
              </a:rPr>
              <a:t>, якою частиною мови є подані </a:t>
            </a:r>
            <a:r>
              <a:rPr lang="uk-UA" sz="3600" b="1" dirty="0" smtClean="0">
                <a:solidFill>
                  <a:schemeClr val="bg1"/>
                </a:solidFill>
              </a:rPr>
              <a:t>слова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5222" y="1620086"/>
            <a:ext cx="60310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Діти</a:t>
            </a:r>
            <a:r>
              <a:rPr lang="uk-UA" sz="2800" b="1" dirty="0"/>
              <a:t>, подвір'я, шкільне, вийшли, на.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uk-UA" sz="3200" b="1" dirty="0" smtClean="0">
                <a:solidFill>
                  <a:schemeClr val="bg1"/>
                </a:solidFill>
              </a:rPr>
              <a:t>11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t="1084" r="59714" b="82063"/>
          <a:stretch/>
        </p:blipFill>
        <p:spPr>
          <a:xfrm>
            <a:off x="4128142" y="3162025"/>
            <a:ext cx="7108374" cy="169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4842072" y="2348405"/>
            <a:ext cx="6002547" cy="5313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Склади </a:t>
            </a:r>
            <a:r>
              <a:rPr lang="uk-UA" sz="2400" b="1" dirty="0">
                <a:solidFill>
                  <a:srgbClr val="0070C0"/>
                </a:solidFill>
              </a:rPr>
              <a:t>з них речення і </a:t>
            </a:r>
            <a:r>
              <a:rPr lang="uk-UA" sz="2400" b="1" dirty="0" smtClean="0">
                <a:solidFill>
                  <a:srgbClr val="0070C0"/>
                </a:solidFill>
              </a:rPr>
              <a:t>запиши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47720" r="57608" b="38596"/>
          <a:stretch/>
        </p:blipFill>
        <p:spPr>
          <a:xfrm>
            <a:off x="4342012" y="3173379"/>
            <a:ext cx="1570546" cy="8221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63158" r="47299" b="23158"/>
          <a:stretch/>
        </p:blipFill>
        <p:spPr>
          <a:xfrm>
            <a:off x="5804206" y="3129367"/>
            <a:ext cx="1955878" cy="8221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7" t="65263" r="21251" b="21053"/>
          <a:stretch/>
        </p:blipFill>
        <p:spPr>
          <a:xfrm>
            <a:off x="7862076" y="3286692"/>
            <a:ext cx="806934" cy="8221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t="82280" r="49121" b="4036"/>
          <a:stretch/>
        </p:blipFill>
        <p:spPr>
          <a:xfrm>
            <a:off x="9028238" y="3317755"/>
            <a:ext cx="1773092" cy="8221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t="15439" r="41325" b="68421"/>
          <a:stretch/>
        </p:blipFill>
        <p:spPr>
          <a:xfrm>
            <a:off x="4285513" y="3951533"/>
            <a:ext cx="2266223" cy="969734"/>
          </a:xfrm>
          <a:prstGeom prst="rect">
            <a:avLst/>
          </a:prstGeom>
        </p:spPr>
      </p:pic>
      <p:pic>
        <p:nvPicPr>
          <p:cNvPr id="22" name="Picture 2" descr="Картинки по запросу &quot;клипарт дети возле школы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8" y="2133667"/>
            <a:ext cx="2902115" cy="272035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59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2 клас\1 Українська мова\1 Пономарьова\6 Числівник Службові слова\№088 - Розрізняю частини мови за запитаннями\2025-03-07_2346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1" b="3784"/>
          <a:stretch/>
        </p:blipFill>
        <p:spPr bwMode="auto">
          <a:xfrm>
            <a:off x="5895085" y="5272350"/>
            <a:ext cx="5508798" cy="97657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2 клас\1 Українська мова\1 Пономарьова\6 Числівник Службові слова\№088 - Розрізняю частини мови за запитаннями\2025-03-07_2342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t="22919" r="4369" b="3185"/>
          <a:stretch/>
        </p:blipFill>
        <p:spPr bwMode="auto">
          <a:xfrm>
            <a:off x="5931583" y="2025209"/>
            <a:ext cx="5508798" cy="184859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2 клас\1 Українська мова\1 Пономарьова\6 Числівник Службові слова\№088 - Розрізняю частини мови за запитаннями\2025-03-07_2340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16331" r="3589" b="868"/>
          <a:stretch/>
        </p:blipFill>
        <p:spPr bwMode="auto">
          <a:xfrm>
            <a:off x="685799" y="1916314"/>
            <a:ext cx="5107506" cy="247394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85799" y="4466464"/>
            <a:ext cx="5107506" cy="1265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3. Добери за малюнками, що вгорі, три дієслова і запиши.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_____________________________________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60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70038"/>
            <a:ext cx="10759922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6667" y="1035996"/>
            <a:ext cx="4941111" cy="7888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1. Розглянь малюнки. Добери за ними по три іменники в кожну колонку і запиши.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98144" y="1034797"/>
            <a:ext cx="5747578" cy="92731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2. Добери до одного іменника з кожної колонки прикметник. Запиши утворені сполучення слів за зразком.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1948544" y="3324738"/>
            <a:ext cx="93617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Діти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6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856527" y="3592727"/>
            <a:ext cx="170161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хлопець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8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1045886" y="3868225"/>
            <a:ext cx="183882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дівчина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6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078418" y="2491076"/>
            <a:ext cx="312001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0070C0"/>
                </a:solidFill>
              </a:rPr>
              <a:t>Діти (які?) </a:t>
            </a:r>
            <a:r>
              <a:rPr lang="uk-UA" sz="2800" b="1" dirty="0" smtClean="0">
                <a:solidFill>
                  <a:srgbClr val="0070C0"/>
                </a:solidFill>
              </a:rPr>
              <a:t>веселі,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9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3296462" y="3356419"/>
            <a:ext cx="163272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ракетка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0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3323383" y="3611801"/>
            <a:ext cx="174936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скакалка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5995620" y="3185946"/>
            <a:ext cx="382329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м’яч </a:t>
            </a:r>
            <a:r>
              <a:rPr lang="uk-UA" sz="2800" b="1" dirty="0">
                <a:solidFill>
                  <a:srgbClr val="0070C0"/>
                </a:solidFill>
              </a:rPr>
              <a:t>(</a:t>
            </a:r>
            <a:r>
              <a:rPr lang="uk-UA" sz="2800" b="1" dirty="0" smtClean="0">
                <a:solidFill>
                  <a:srgbClr val="0070C0"/>
                </a:solidFill>
              </a:rPr>
              <a:t>який?) круглий.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2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3277083" y="3895571"/>
            <a:ext cx="117517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м’яч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06666" y="4890997"/>
            <a:ext cx="194968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FFFF00"/>
                </a:solidFill>
              </a:rPr>
              <a:t>Стрибають,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45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029123" y="5641203"/>
            <a:ext cx="239901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Дві ракетки,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0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8277929" y="5655890"/>
            <a:ext cx="28690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одна скакалка.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7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2548844" y="4881492"/>
            <a:ext cx="145647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FFFF00"/>
                </a:solidFill>
              </a:rPr>
              <a:t>грають,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31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3940869" y="4890285"/>
            <a:ext cx="175727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FFFF00"/>
                </a:solidFill>
              </a:rPr>
              <a:t>підкидає.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50544" y="3955132"/>
            <a:ext cx="5595178" cy="12192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smtClean="0">
                <a:solidFill>
                  <a:schemeClr val="bg1"/>
                </a:solidFill>
              </a:rPr>
              <a:t>4</a:t>
            </a:r>
            <a:r>
              <a:rPr lang="uk-UA" sz="2000" b="1" smtClean="0">
                <a:solidFill>
                  <a:schemeClr val="bg1"/>
                </a:solidFill>
              </a:rPr>
              <a:t>. </a:t>
            </a:r>
            <a:r>
              <a:rPr lang="uk-UA" sz="2000" b="1" dirty="0" smtClean="0">
                <a:solidFill>
                  <a:schemeClr val="bg1"/>
                </a:solidFill>
              </a:rPr>
              <a:t>Добери за малюнками, поданими вгорі, два числівники. З’єднай їх з відповідними іменниками і запиши утворені сполучення слів за зразком.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593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25" grpId="0"/>
      <p:bldP spid="26" grpId="0"/>
      <p:bldP spid="28" grpId="0"/>
      <p:bldP spid="46" grpId="0"/>
      <p:bldP spid="29" grpId="0"/>
      <p:bldP spid="30" grpId="0"/>
      <p:bldP spid="33" grpId="0"/>
      <p:bldP spid="42" grpId="0"/>
      <p:bldP spid="43" grpId="0"/>
      <p:bldP spid="45" grpId="0"/>
      <p:bldP spid="50" grpId="0"/>
      <p:bldP spid="27" grpId="0"/>
      <p:bldP spid="31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6" y="476672"/>
            <a:ext cx="10010868" cy="72008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1962" y="1352582"/>
            <a:ext cx="9032553" cy="5720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45085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0070C0"/>
                </a:solidFill>
              </a:rPr>
              <a:t>Чи</a:t>
            </a:r>
            <a:r>
              <a:rPr lang="ru-RU" sz="2400" b="1" dirty="0" smtClean="0">
                <a:solidFill>
                  <a:srgbClr val="0070C0"/>
                </a:solidFill>
              </a:rPr>
              <a:t> справдилися твої очікування </a:t>
            </a:r>
            <a:r>
              <a:rPr lang="ru-RU" sz="2400" b="1" dirty="0" err="1" smtClean="0">
                <a:solidFill>
                  <a:srgbClr val="0070C0"/>
                </a:solidFill>
              </a:rPr>
              <a:t>від</a:t>
            </a:r>
            <a:r>
              <a:rPr lang="ru-RU" sz="2400" b="1" dirty="0" smtClean="0">
                <a:solidFill>
                  <a:srgbClr val="0070C0"/>
                </a:solidFill>
              </a:rPr>
              <a:t> 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33" y="2018066"/>
            <a:ext cx="1906043" cy="282798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538433" y="5073989"/>
            <a:ext cx="2005634" cy="1198626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Мені все під силу!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0515" y="5049755"/>
            <a:ext cx="2177142" cy="1198626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Позитивні емоції!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92412" y="5049755"/>
            <a:ext cx="1940918" cy="11986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Цікаві знання!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52943" y="5049755"/>
            <a:ext cx="2005634" cy="1198626"/>
          </a:xfrm>
          <a:prstGeom prst="round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5" descr="D:\Картинки до тестів\Емоції Олівці\Олівець з посмішкою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84" y="2007355"/>
            <a:ext cx="1968130" cy="281664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2" descr="D:\Картинки до тестів\Емоції Олівці\images (7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b="11487"/>
          <a:stretch/>
        </p:blipFill>
        <p:spPr bwMode="auto">
          <a:xfrm>
            <a:off x="6039749" y="2018066"/>
            <a:ext cx="1918827" cy="280593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11174"/>
          <a:stretch/>
        </p:blipFill>
        <p:spPr bwMode="auto">
          <a:xfrm>
            <a:off x="3570515" y="2042615"/>
            <a:ext cx="2082424" cy="28174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54127" y="1352582"/>
            <a:ext cx="6387059" cy="10402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З чого складається мова?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Які частини мови ти запам'ятав/ла?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48378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8" grpId="0" animBg="1"/>
      <p:bldP spid="1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152361" y="1879212"/>
            <a:ext cx="5389150" cy="2826306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сюди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прийшли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учитись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Не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лінитись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 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трудитись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рацюємо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старанно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Завдання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виконуємо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бездоганно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0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49" y="1879212"/>
            <a:ext cx="3116973" cy="2809523"/>
          </a:xfrm>
          <a:prstGeom prst="round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71" y="508129"/>
            <a:ext cx="9816028" cy="7147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537858" y="4538958"/>
            <a:ext cx="2569150" cy="1267837"/>
          </a:xfrm>
          <a:prstGeom prst="horizontalScroll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Задоволення від роботи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655873" y="4498106"/>
            <a:ext cx="2512869" cy="1267837"/>
          </a:xfrm>
          <a:prstGeom prst="horizontalScroll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6542314" y="4498106"/>
            <a:ext cx="1704405" cy="1267837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Нові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965369" y="4461445"/>
            <a:ext cx="2132966" cy="126783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Емоції Олівці\images (7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b="11487"/>
          <a:stretch/>
        </p:blipFill>
        <p:spPr bwMode="auto">
          <a:xfrm>
            <a:off x="6442895" y="1826787"/>
            <a:ext cx="1740246" cy="254479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11174"/>
          <a:stretch/>
        </p:blipFill>
        <p:spPr bwMode="auto">
          <a:xfrm>
            <a:off x="9011189" y="1879212"/>
            <a:ext cx="1825485" cy="246985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6" y="1879212"/>
            <a:ext cx="1715171" cy="254479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Олівці\Олівець з посмішкою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28" y="1804270"/>
            <a:ext cx="1778173" cy="254479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Скругленный прямоугольник 13"/>
          <p:cNvSpPr/>
          <p:nvPr/>
        </p:nvSpPr>
        <p:spPr>
          <a:xfrm>
            <a:off x="1317171" y="1252204"/>
            <a:ext cx="9224340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 пропозиції веселих олівців. Які твої очікування від 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469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  <p:bldP spid="19" grpId="0" animBg="1"/>
      <p:bldP spid="17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823" y="489857"/>
            <a:ext cx="10033833" cy="6627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«Відгадай, хто 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A692852-7EEB-49E0-8CA8-70681BB30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1" b="17447"/>
          <a:stretch/>
        </p:blipFill>
        <p:spPr>
          <a:xfrm>
            <a:off x="4273012" y="2746524"/>
            <a:ext cx="3256877" cy="191396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Прямокутник: округлені кути 11">
            <a:extLst>
              <a:ext uri="{FF2B5EF4-FFF2-40B4-BE49-F238E27FC236}">
                <a16:creationId xmlns="" xmlns:a16="http://schemas.microsoft.com/office/drawing/2014/main" id="{E21A16BF-3262-47D1-8A56-477A91967598}"/>
              </a:ext>
            </a:extLst>
          </p:cNvPr>
          <p:cNvSpPr/>
          <p:nvPr/>
        </p:nvSpPr>
        <p:spPr>
          <a:xfrm>
            <a:off x="1047823" y="1275711"/>
            <a:ext cx="4209977" cy="17613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Я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– слово, що означає назву предмета і відповідає на питання </a:t>
            </a: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</a:rPr>
              <a:t>хто? що</a:t>
            </a:r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uk-UA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="" xmlns:a16="http://schemas.microsoft.com/office/drawing/2014/main" id="{E21A16BF-3262-47D1-8A56-477A91967598}"/>
              </a:ext>
            </a:extLst>
          </p:cNvPr>
          <p:cNvSpPr/>
          <p:nvPr/>
        </p:nvSpPr>
        <p:spPr>
          <a:xfrm>
            <a:off x="7075714" y="1275711"/>
            <a:ext cx="4005942" cy="17613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Я </a:t>
            </a:r>
            <a:r>
              <a:rPr lang="uk-UA" sz="2800" b="1" dirty="0">
                <a:solidFill>
                  <a:srgbClr val="FF0000"/>
                </a:solidFill>
              </a:rPr>
              <a:t>– слово, що </a:t>
            </a:r>
            <a:r>
              <a:rPr lang="uk-UA" sz="2800" b="1" dirty="0" smtClean="0">
                <a:solidFill>
                  <a:srgbClr val="FF0000"/>
                </a:solidFill>
              </a:rPr>
              <a:t>називає ознаку </a:t>
            </a:r>
            <a:r>
              <a:rPr lang="uk-UA" sz="2800" b="1" dirty="0">
                <a:solidFill>
                  <a:srgbClr val="FF0000"/>
                </a:solidFill>
              </a:rPr>
              <a:t>предмета і відповідає на питання </a:t>
            </a:r>
            <a:r>
              <a:rPr lang="uk-UA" sz="2800" b="1" dirty="0" smtClean="0">
                <a:solidFill>
                  <a:srgbClr val="FF0000"/>
                </a:solidFill>
              </a:rPr>
              <a:t>який? яка? яке? які?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E21A16BF-3262-47D1-8A56-477A91967598}"/>
              </a:ext>
            </a:extLst>
          </p:cNvPr>
          <p:cNvSpPr/>
          <p:nvPr/>
        </p:nvSpPr>
        <p:spPr>
          <a:xfrm>
            <a:off x="1047823" y="4313981"/>
            <a:ext cx="4035806" cy="14357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Я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– слово, що означає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число і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відповідає на питання 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скільки?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E21A16BF-3262-47D1-8A56-477A91967598}"/>
              </a:ext>
            </a:extLst>
          </p:cNvPr>
          <p:cNvSpPr/>
          <p:nvPr/>
        </p:nvSpPr>
        <p:spPr>
          <a:xfrm>
            <a:off x="6553200" y="4329495"/>
            <a:ext cx="4528456" cy="1420272"/>
          </a:xfrm>
          <a:prstGeom prst="roundRect">
            <a:avLst/>
          </a:prstGeom>
          <a:solidFill>
            <a:srgbClr val="E6D5F3"/>
          </a:solidFill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Я </a:t>
            </a:r>
            <a:r>
              <a:rPr lang="uk-UA" sz="2800" b="1" dirty="0">
                <a:solidFill>
                  <a:srgbClr val="7030A0"/>
                </a:solidFill>
              </a:rPr>
              <a:t>– слово, що </a:t>
            </a:r>
            <a:r>
              <a:rPr lang="uk-UA" sz="2800" b="1" dirty="0" smtClean="0">
                <a:solidFill>
                  <a:srgbClr val="7030A0"/>
                </a:solidFill>
              </a:rPr>
              <a:t>називає дію  </a:t>
            </a:r>
            <a:r>
              <a:rPr lang="uk-UA" sz="2800" b="1" dirty="0">
                <a:solidFill>
                  <a:srgbClr val="7030A0"/>
                </a:solidFill>
              </a:rPr>
              <a:t>предмета і відповідає на питання </a:t>
            </a:r>
            <a:r>
              <a:rPr lang="uk-UA" sz="2800" b="1" dirty="0" smtClean="0">
                <a:solidFill>
                  <a:srgbClr val="7030A0"/>
                </a:solidFill>
              </a:rPr>
              <a:t>що робити?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D5968A8-581F-4E3D-B60B-C08237ADF2B5}"/>
              </a:ext>
            </a:extLst>
          </p:cNvPr>
          <p:cNvSpPr txBox="1"/>
          <p:nvPr/>
        </p:nvSpPr>
        <p:spPr>
          <a:xfrm>
            <a:off x="1725045" y="3118733"/>
            <a:ext cx="19920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Іменник</a:t>
            </a:r>
            <a:endParaRPr lang="uk-U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56A8F9D-4D44-4E15-A8CD-F3A9957EFD07}"/>
              </a:ext>
            </a:extLst>
          </p:cNvPr>
          <p:cNvSpPr txBox="1"/>
          <p:nvPr/>
        </p:nvSpPr>
        <p:spPr>
          <a:xfrm>
            <a:off x="1931874" y="5772523"/>
            <a:ext cx="19920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Числівник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D18B49F-4DC2-4B76-BDE4-CD04ABED0435}"/>
              </a:ext>
            </a:extLst>
          </p:cNvPr>
          <p:cNvSpPr txBox="1"/>
          <p:nvPr/>
        </p:nvSpPr>
        <p:spPr>
          <a:xfrm>
            <a:off x="7810715" y="5749767"/>
            <a:ext cx="2258571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Дієслово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3F5248B-C526-4217-8861-2DA566C2130E}"/>
              </a:ext>
            </a:extLst>
          </p:cNvPr>
          <p:cNvSpPr txBox="1"/>
          <p:nvPr/>
        </p:nvSpPr>
        <p:spPr>
          <a:xfrm>
            <a:off x="8056804" y="3176911"/>
            <a:ext cx="2698280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Прикметник</a:t>
            </a: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="" xmlns:a16="http://schemas.microsoft.com/office/drawing/2014/main" id="{E21A16BF-3262-47D1-8A56-477A91967598}"/>
              </a:ext>
            </a:extLst>
          </p:cNvPr>
          <p:cNvSpPr/>
          <p:nvPr/>
        </p:nvSpPr>
        <p:spPr>
          <a:xfrm>
            <a:off x="3875188" y="2746524"/>
            <a:ext cx="4035806" cy="1668989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</a:t>
            </a:r>
            <a:r>
              <a:rPr lang="uk-UA" sz="2800" b="1" dirty="0">
                <a:solidFill>
                  <a:schemeClr val="bg1"/>
                </a:solidFill>
              </a:rPr>
              <a:t>– слово, що </a:t>
            </a:r>
            <a:r>
              <a:rPr lang="uk-UA" sz="2800" b="1" dirty="0" smtClean="0">
                <a:solidFill>
                  <a:schemeClr val="bg1"/>
                </a:solidFill>
              </a:rPr>
              <a:t>служить для зв’язку слів у реченні і не відповідає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 smtClean="0">
                <a:solidFill>
                  <a:schemeClr val="bg1"/>
                </a:solidFill>
              </a:rPr>
              <a:t>питання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56A8F9D-4D44-4E15-A8CD-F3A9957EFD07}"/>
              </a:ext>
            </a:extLst>
          </p:cNvPr>
          <p:cNvSpPr txBox="1"/>
          <p:nvPr/>
        </p:nvSpPr>
        <p:spPr>
          <a:xfrm>
            <a:off x="4905407" y="4501022"/>
            <a:ext cx="1992085" cy="107721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Службове слово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9150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62344" y="599721"/>
            <a:ext cx="9745142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44886" y="1557873"/>
            <a:ext cx="5562600" cy="248578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Сьогодні на уроці української мови ми </a:t>
            </a:r>
            <a:r>
              <a:rPr lang="uk-UA" sz="2800" b="1" dirty="0" smtClean="0">
                <a:solidFill>
                  <a:srgbClr val="0070C0"/>
                </a:solidFill>
              </a:rPr>
              <a:t>ознайомимось </a:t>
            </a:r>
            <a:r>
              <a:rPr lang="uk-UA" sz="2800" b="1" dirty="0" smtClean="0">
                <a:solidFill>
                  <a:srgbClr val="0070C0"/>
                </a:solidFill>
              </a:rPr>
              <a:t>із </a:t>
            </a:r>
            <a:r>
              <a:rPr lang="uk-UA" sz="2800" b="1" dirty="0">
                <a:solidFill>
                  <a:srgbClr val="0070C0"/>
                </a:solidFill>
              </a:rPr>
              <a:t>терміном «частини мови»; </a:t>
            </a:r>
            <a:r>
              <a:rPr lang="uk-UA" sz="2800" b="1" dirty="0" smtClean="0">
                <a:solidFill>
                  <a:srgbClr val="0070C0"/>
                </a:solidFill>
              </a:rPr>
              <a:t>будемо вчитися розрізняти частини </a:t>
            </a:r>
            <a:r>
              <a:rPr lang="uk-UA" sz="2800" b="1" dirty="0">
                <a:solidFill>
                  <a:srgbClr val="0070C0"/>
                </a:solidFill>
              </a:rPr>
              <a:t>мови за </a:t>
            </a:r>
            <a:r>
              <a:rPr lang="uk-UA" sz="2800" b="1" dirty="0" smtClean="0">
                <a:solidFill>
                  <a:srgbClr val="0070C0"/>
                </a:solidFill>
              </a:rPr>
              <a:t>питаннями.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238544" y="1496236"/>
            <a:ext cx="3747113" cy="356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82067"/>
          <a:stretch/>
        </p:blipFill>
        <p:spPr>
          <a:xfrm>
            <a:off x="5464628" y="4161310"/>
            <a:ext cx="5442857" cy="158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8070" b="23182"/>
          <a:stretch/>
        </p:blipFill>
        <p:spPr>
          <a:xfrm>
            <a:off x="6692825" y="4057542"/>
            <a:ext cx="2866724" cy="10151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38B522C-602F-4A3B-B4D9-4707209324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24012" r="60422" b="62721"/>
          <a:stretch/>
        </p:blipFill>
        <p:spPr>
          <a:xfrm>
            <a:off x="5686529" y="4767926"/>
            <a:ext cx="4084973" cy="86923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06425" y="5059434"/>
            <a:ext cx="4151376" cy="100390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Поміркуй, з чого складається мова. 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91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2344" y="1432774"/>
            <a:ext cx="9745142" cy="129954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Ґаджик дізнався, що </a:t>
            </a:r>
            <a:r>
              <a:rPr lang="uk-UA" sz="2400" b="1" dirty="0" smtClean="0">
                <a:solidFill>
                  <a:srgbClr val="FF0000"/>
                </a:solidFill>
              </a:rPr>
              <a:t>іменники</a:t>
            </a:r>
            <a:r>
              <a:rPr lang="uk-UA" sz="2400" b="1" dirty="0">
                <a:solidFill>
                  <a:srgbClr val="FF0000"/>
                </a:solidFill>
              </a:rPr>
              <a:t>, прикметники, дієслова, числівники, службові слова</a:t>
            </a:r>
            <a:r>
              <a:rPr lang="uk-UA" sz="2400" b="1" dirty="0">
                <a:solidFill>
                  <a:srgbClr val="0070C0"/>
                </a:solidFill>
              </a:rPr>
              <a:t> називаються </a:t>
            </a:r>
            <a:r>
              <a:rPr lang="uk-UA" sz="2400" b="1" dirty="0">
                <a:solidFill>
                  <a:srgbClr val="FF0000"/>
                </a:solidFill>
              </a:rPr>
              <a:t>частинами мови</a:t>
            </a:r>
            <a:r>
              <a:rPr lang="uk-UA" sz="2400" b="1" dirty="0">
                <a:solidFill>
                  <a:srgbClr val="0070C0"/>
                </a:solidFill>
              </a:rPr>
              <a:t>. Як </a:t>
            </a:r>
            <a:r>
              <a:rPr lang="uk-UA" sz="2400" b="1" dirty="0" smtClean="0">
                <a:solidFill>
                  <a:srgbClr val="0070C0"/>
                </a:solidFill>
              </a:rPr>
              <a:t>думаєш чому?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Перевір </a:t>
            </a:r>
            <a:r>
              <a:rPr lang="uk-UA" sz="2400" b="1" dirty="0">
                <a:solidFill>
                  <a:srgbClr val="0070C0"/>
                </a:solidFill>
              </a:rPr>
              <a:t>свої міркування за правилом.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1283" y="2909771"/>
            <a:ext cx="617817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Мова</a:t>
            </a:r>
            <a:r>
              <a:rPr lang="uk-UA" sz="3200" b="1" dirty="0"/>
              <a:t> складається зі </a:t>
            </a:r>
            <a:r>
              <a:rPr lang="uk-UA" sz="3200" b="1" dirty="0">
                <a:solidFill>
                  <a:srgbClr val="FFFF00"/>
                </a:solidFill>
              </a:rPr>
              <a:t>слів</a:t>
            </a:r>
            <a:r>
              <a:rPr lang="uk-UA" sz="3200" b="1" dirty="0"/>
              <a:t>. </a:t>
            </a:r>
          </a:p>
          <a:p>
            <a:pPr algn="ctr"/>
            <a:r>
              <a:rPr lang="uk-UA" sz="3200" b="1" dirty="0"/>
              <a:t>Слова </a:t>
            </a:r>
            <a:r>
              <a:rPr lang="uk-UA" sz="3200" i="1" dirty="0"/>
              <a:t>(</a:t>
            </a:r>
            <a:r>
              <a:rPr lang="uk-UA" sz="3200" dirty="0"/>
              <a:t>іменники, прикметники, дієслова, числівники, службові слова)</a:t>
            </a:r>
            <a:r>
              <a:rPr lang="uk-UA" sz="3200" b="1" dirty="0"/>
              <a:t> є </a:t>
            </a:r>
            <a:r>
              <a:rPr lang="uk-UA" sz="3200" b="1" dirty="0">
                <a:solidFill>
                  <a:srgbClr val="FFFF00"/>
                </a:solidFill>
              </a:rPr>
              <a:t>частинами мови</a:t>
            </a:r>
            <a:r>
              <a:rPr lang="uk-UA" sz="3200" b="1" dirty="0"/>
              <a:t>.</a:t>
            </a:r>
          </a:p>
        </p:txBody>
      </p:sp>
      <p:pic>
        <p:nvPicPr>
          <p:cNvPr id="2052" name="Picture 4" descr="ÐÐ°ÑÑÐ¸Ð½ÐºÐ¸ Ð¿Ð¾ Ð·Ð°Ð¿ÑÐ¾ÑÑ Ð²Ð¾ÑÐºÐ»Ð¸ÑÐ°ÑÐµÐ»ÑÐ½ÑÐ¹ Ð·Ð½Ð°Ðº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381" y="2950009"/>
            <a:ext cx="1592193" cy="23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62344" y="599721"/>
            <a:ext cx="9745142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Запам’ятай!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802" t="4220" r="4673" b="3952"/>
          <a:stretch/>
        </p:blipFill>
        <p:spPr>
          <a:xfrm>
            <a:off x="8982870" y="2816929"/>
            <a:ext cx="1924616" cy="22477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190787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292502" y="4434837"/>
            <a:ext cx="210038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дощ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пісок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торти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квіточки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1074544" y="1634650"/>
            <a:ext cx="1546465" cy="222445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88572" y="423161"/>
            <a:ext cx="10014856" cy="690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текст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0171" y="1655880"/>
            <a:ext cx="789864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Пройшов </a:t>
            </a:r>
            <a:r>
              <a:rPr lang="uk-UA" sz="2800" b="1" dirty="0">
                <a:solidFill>
                  <a:srgbClr val="FFFF00"/>
                </a:solidFill>
              </a:rPr>
              <a:t>дощ</a:t>
            </a:r>
            <a:r>
              <a:rPr lang="uk-UA" sz="2800" b="1" dirty="0"/>
              <a:t>, </a:t>
            </a:r>
            <a:r>
              <a:rPr lang="uk-UA" sz="2800" b="1" dirty="0">
                <a:solidFill>
                  <a:srgbClr val="FFFF00"/>
                </a:solidFill>
              </a:rPr>
              <a:t>пісок</a:t>
            </a:r>
            <a:r>
              <a:rPr lang="uk-UA" sz="2800" b="1" dirty="0"/>
              <a:t> вологий, то </a:t>
            </a:r>
            <a:r>
              <a:rPr lang="uk-UA" sz="2800" b="1" dirty="0">
                <a:solidFill>
                  <a:srgbClr val="FFFF00"/>
                </a:solidFill>
              </a:rPr>
              <a:t>дівчатка </a:t>
            </a:r>
            <a:r>
              <a:rPr lang="uk-UA" sz="2800" b="1" dirty="0"/>
              <a:t>пекли </a:t>
            </a:r>
            <a:r>
              <a:rPr lang="uk-UA" sz="2800" b="1" dirty="0">
                <a:solidFill>
                  <a:srgbClr val="FFFF00"/>
                </a:solidFill>
              </a:rPr>
              <a:t>торти</a:t>
            </a:r>
            <a:r>
              <a:rPr lang="uk-UA" sz="2800" b="1" dirty="0"/>
              <a:t>: один з </a:t>
            </a:r>
            <a:r>
              <a:rPr lang="uk-UA" sz="2800" b="1" dirty="0" smtClean="0"/>
              <a:t>ромашками</a:t>
            </a:r>
            <a:r>
              <a:rPr lang="uk-UA" sz="2800" b="1" dirty="0"/>
              <a:t>, другий з нагідками, третій, найкращий, з трояндовими </a:t>
            </a:r>
            <a:r>
              <a:rPr lang="uk-UA" sz="2800" b="1" dirty="0" smtClean="0"/>
              <a:t>пелюстками</a:t>
            </a:r>
            <a:r>
              <a:rPr lang="uk-UA" sz="2800" b="1" dirty="0"/>
              <a:t>. </a:t>
            </a:r>
            <a:r>
              <a:rPr lang="uk-UA" sz="2800" b="1" dirty="0">
                <a:solidFill>
                  <a:srgbClr val="FFFF00"/>
                </a:solidFill>
              </a:rPr>
              <a:t>Івась</a:t>
            </a:r>
            <a:r>
              <a:rPr lang="uk-UA" sz="2800" b="1" dirty="0"/>
              <a:t> допомагав, </a:t>
            </a:r>
            <a:r>
              <a:rPr lang="uk-UA" sz="2800" b="1" dirty="0">
                <a:solidFill>
                  <a:srgbClr val="FFFF00"/>
                </a:solidFill>
              </a:rPr>
              <a:t>квіточки</a:t>
            </a:r>
            <a:r>
              <a:rPr lang="uk-UA" sz="2800" b="1" dirty="0"/>
              <a:t> збирав</a:t>
            </a:r>
            <a:r>
              <a:rPr lang="uk-UA" sz="2800" b="1" dirty="0" smtClean="0"/>
              <a:t>.</a:t>
            </a:r>
          </a:p>
          <a:p>
            <a:pPr algn="just"/>
            <a:r>
              <a:rPr lang="uk-UA" sz="2800" b="1" dirty="0"/>
              <a:t> </a:t>
            </a:r>
            <a:r>
              <a:rPr lang="uk-UA" sz="2800" b="1" dirty="0" smtClean="0"/>
              <a:t>                                                           </a:t>
            </a:r>
            <a:r>
              <a:rPr lang="uk-UA" sz="2800" i="1" dirty="0" smtClean="0"/>
              <a:t>Зірка </a:t>
            </a:r>
            <a:r>
              <a:rPr lang="uk-UA" sz="2800" i="1" dirty="0" err="1" smtClean="0"/>
              <a:t>Мензатюк</a:t>
            </a:r>
            <a:endParaRPr lang="uk-UA" sz="2800" i="1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8572" y="1114097"/>
            <a:ext cx="10014857" cy="4861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Постав </a:t>
            </a:r>
            <a:r>
              <a:rPr lang="uk-UA" sz="2400" b="1" dirty="0">
                <a:solidFill>
                  <a:srgbClr val="0070C0"/>
                </a:solidFill>
              </a:rPr>
              <a:t>питання до виділених слів. </a:t>
            </a:r>
            <a:r>
              <a:rPr lang="uk-UA" sz="2400" b="1" dirty="0" smtClean="0">
                <a:solidFill>
                  <a:srgbClr val="0070C0"/>
                </a:solidFill>
              </a:rPr>
              <a:t>Як називається ця частина </a:t>
            </a:r>
            <a:r>
              <a:rPr lang="uk-UA" sz="2400" b="1" dirty="0">
                <a:solidFill>
                  <a:srgbClr val="0070C0"/>
                </a:solidFill>
              </a:rPr>
              <a:t>мови?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652" y="3859105"/>
            <a:ext cx="436517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Іменник – частина мови</a:t>
            </a:r>
            <a:r>
              <a:rPr lang="uk-UA" sz="2400" b="1" dirty="0" smtClean="0">
                <a:solidFill>
                  <a:schemeClr val="bg1"/>
                </a:solidFill>
              </a:rPr>
              <a:t>, що </a:t>
            </a:r>
            <a:r>
              <a:rPr lang="uk-UA" sz="2400" b="1" dirty="0" smtClean="0"/>
              <a:t>називає предмети </a:t>
            </a:r>
            <a:r>
              <a:rPr lang="uk-UA" sz="2400" b="1" dirty="0"/>
              <a:t>і </a:t>
            </a:r>
            <a:r>
              <a:rPr lang="uk-UA" sz="2400" b="1" dirty="0" smtClean="0"/>
              <a:t>відповідає </a:t>
            </a:r>
            <a:r>
              <a:rPr lang="uk-UA" sz="2400" b="1" dirty="0"/>
              <a:t>на </a:t>
            </a:r>
            <a:r>
              <a:rPr lang="uk-UA" sz="2400" b="1" dirty="0" smtClean="0"/>
              <a:t>питання ХТО? або ЩО?            </a:t>
            </a:r>
            <a:endParaRPr lang="uk-UA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06424" y="5059434"/>
            <a:ext cx="4858947" cy="111276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</a:t>
            </a:r>
            <a:r>
              <a:rPr lang="uk-UA" sz="2400" b="1" dirty="0">
                <a:solidFill>
                  <a:srgbClr val="0070C0"/>
                </a:solidFill>
              </a:rPr>
              <a:t>виділені слова в дві колонки. </a:t>
            </a:r>
            <a:r>
              <a:rPr lang="uk-UA" sz="2400" b="1" dirty="0" smtClean="0">
                <a:solidFill>
                  <a:srgbClr val="0070C0"/>
                </a:solidFill>
              </a:rPr>
              <a:t>Додай усно в </a:t>
            </a:r>
            <a:r>
              <a:rPr lang="uk-UA" sz="2400" b="1" dirty="0">
                <a:solidFill>
                  <a:srgbClr val="0070C0"/>
                </a:solidFill>
              </a:rPr>
              <a:t>кожну колонку ще по </a:t>
            </a:r>
            <a:r>
              <a:rPr lang="uk-UA" sz="2400" b="1" dirty="0" smtClean="0">
                <a:solidFill>
                  <a:srgbClr val="0070C0"/>
                </a:solidFill>
              </a:rPr>
              <a:t>одному - два слова. 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92819" y="3883599"/>
            <a:ext cx="110912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ХТО?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9495" y="3883599"/>
            <a:ext cx="110912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ЩО?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6627" y="4359191"/>
            <a:ext cx="186150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дівчатка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Івась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716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942" y="491209"/>
            <a:ext cx="10271335" cy="706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Напиши </a:t>
            </a:r>
            <a:r>
              <a:rPr lang="uk-UA" sz="3600" b="1" dirty="0">
                <a:solidFill>
                  <a:schemeClr val="bg1"/>
                </a:solidFill>
              </a:rPr>
              <a:t>відповідь на запитання </a:t>
            </a:r>
            <a:r>
              <a:rPr lang="uk-UA" sz="3600" b="1" dirty="0" smtClean="0">
                <a:solidFill>
                  <a:schemeClr val="bg1"/>
                </a:solidFill>
              </a:rPr>
              <a:t>Щебетунчика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542" y="1433097"/>
            <a:ext cx="1894113" cy="27822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65838" y="1305890"/>
            <a:ext cx="48930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Скільки тортів зробили діти?</a:t>
            </a:r>
          </a:p>
        </p:txBody>
      </p:sp>
      <p:pic>
        <p:nvPicPr>
          <p:cNvPr id="1026" name="Picture 2" descr="Картинки по запросу &quot;клипарт дети в песочник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85" y="1305890"/>
            <a:ext cx="3369791" cy="193847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42176" y="1870513"/>
            <a:ext cx="3467664" cy="45320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Число </a:t>
            </a:r>
            <a:r>
              <a:rPr lang="uk-UA" sz="2400" b="1" dirty="0">
                <a:solidFill>
                  <a:srgbClr val="0070C0"/>
                </a:solidFill>
              </a:rPr>
              <a:t>записуй </a:t>
            </a:r>
            <a:r>
              <a:rPr lang="uk-UA" sz="2400" b="1" dirty="0" smtClean="0">
                <a:solidFill>
                  <a:srgbClr val="0070C0"/>
                </a:solidFill>
              </a:rPr>
              <a:t>словом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084" r="63058" b="88519"/>
          <a:stretch/>
        </p:blipFill>
        <p:spPr>
          <a:xfrm>
            <a:off x="2469015" y="3439854"/>
            <a:ext cx="6861878" cy="104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5" t="29529" r="8490" b="55734"/>
          <a:stretch/>
        </p:blipFill>
        <p:spPr>
          <a:xfrm>
            <a:off x="2469015" y="3337791"/>
            <a:ext cx="1754129" cy="8667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t="47159" r="44711" b="35383"/>
          <a:stretch/>
        </p:blipFill>
        <p:spPr>
          <a:xfrm>
            <a:off x="3954728" y="3439853"/>
            <a:ext cx="2115273" cy="10267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2" t="47335" r="11285" b="35207"/>
          <a:stretch/>
        </p:blipFill>
        <p:spPr>
          <a:xfrm>
            <a:off x="5923229" y="3448479"/>
            <a:ext cx="1245796" cy="10267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67862" r="50345" b="19808"/>
          <a:stretch/>
        </p:blipFill>
        <p:spPr>
          <a:xfrm>
            <a:off x="7331450" y="3708748"/>
            <a:ext cx="1798446" cy="72519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055304" y="4570145"/>
            <a:ext cx="4275589" cy="134296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Розкажи</a:t>
            </a:r>
            <a:r>
              <a:rPr lang="uk-UA" sz="2400" b="1" dirty="0">
                <a:solidFill>
                  <a:srgbClr val="0070C0"/>
                </a:solidFill>
              </a:rPr>
              <a:t>, чи доводилося тобі у своєму житті щось робити з піску? Де саме це було і коли?</a:t>
            </a:r>
          </a:p>
        </p:txBody>
      </p:sp>
      <p:pic>
        <p:nvPicPr>
          <p:cNvPr id="22" name="Picture 2" descr="Картинки по запросу &quot;клипарт из песка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641" l="109" r="99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893" y="3917481"/>
            <a:ext cx="2750935" cy="21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469015" y="2369174"/>
            <a:ext cx="5427460" cy="86591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Підкресли в записаному реченні числівник.  Поясни, як його розпізнати.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053879" y="4174533"/>
            <a:ext cx="971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4286" y="4571587"/>
            <a:ext cx="436517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Числівник – частина мови</a:t>
            </a:r>
            <a:r>
              <a:rPr lang="uk-UA" sz="2400" b="1" dirty="0" smtClean="0">
                <a:solidFill>
                  <a:schemeClr val="bg1"/>
                </a:solidFill>
              </a:rPr>
              <a:t>, що </a:t>
            </a:r>
            <a:r>
              <a:rPr lang="uk-UA" sz="2400" b="1" dirty="0" smtClean="0"/>
              <a:t>називає числа </a:t>
            </a:r>
            <a:r>
              <a:rPr lang="uk-UA" sz="2400" b="1" dirty="0"/>
              <a:t>і </a:t>
            </a:r>
            <a:r>
              <a:rPr lang="uk-UA" sz="2400" b="1" dirty="0" smtClean="0"/>
              <a:t>відповідає </a:t>
            </a:r>
            <a:r>
              <a:rPr lang="uk-UA" sz="2400" b="1" dirty="0"/>
              <a:t>на </a:t>
            </a:r>
            <a:r>
              <a:rPr lang="uk-UA" sz="2400" b="1" dirty="0" smtClean="0"/>
              <a:t>питання СКІЛЬКИ?           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94473828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95055" y="1697391"/>
            <a:ext cx="724988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     Маленька </a:t>
            </a:r>
            <a:r>
              <a:rPr lang="uk-UA" sz="2800" b="1" dirty="0"/>
              <a:t>Марійка сиділа й малювала. Спочатку взяла </a:t>
            </a:r>
            <a:r>
              <a:rPr lang="uk-UA" sz="2800" b="1" dirty="0">
                <a:solidFill>
                  <a:srgbClr val="FFFF00"/>
                </a:solidFill>
              </a:rPr>
              <a:t>блакитний</a:t>
            </a:r>
            <a:r>
              <a:rPr lang="uk-UA" sz="2800" b="1" dirty="0"/>
              <a:t> олівець:</a:t>
            </a:r>
          </a:p>
          <a:p>
            <a:r>
              <a:rPr lang="uk-UA" sz="2800" b="1" dirty="0"/>
              <a:t>- Хай небо буде </a:t>
            </a:r>
            <a:r>
              <a:rPr lang="uk-UA" sz="2800" b="1" dirty="0">
                <a:solidFill>
                  <a:srgbClr val="FFFF00"/>
                </a:solidFill>
              </a:rPr>
              <a:t>ясне</a:t>
            </a:r>
            <a:r>
              <a:rPr lang="uk-UA" sz="2800" b="1" dirty="0"/>
              <a:t>! – сказала вона й намалювала небо.</a:t>
            </a:r>
          </a:p>
          <a:p>
            <a:r>
              <a:rPr lang="uk-UA" sz="2800" b="1" dirty="0"/>
              <a:t>- У небі хай сяє сонечко, - сказала вона і взяла </a:t>
            </a:r>
            <a:r>
              <a:rPr lang="uk-UA" sz="2800" b="1" dirty="0">
                <a:solidFill>
                  <a:srgbClr val="FFFF00"/>
                </a:solidFill>
              </a:rPr>
              <a:t>жовтий</a:t>
            </a:r>
            <a:r>
              <a:rPr lang="uk-UA" sz="2800" b="1" dirty="0"/>
              <a:t> олівець.</a:t>
            </a:r>
          </a:p>
          <a:p>
            <a:r>
              <a:rPr lang="uk-UA" sz="2800" b="1" dirty="0"/>
              <a:t>     Намалювала сонце, і небо повеселішало…</a:t>
            </a:r>
          </a:p>
          <a:p>
            <a:pPr algn="r"/>
            <a:r>
              <a:rPr lang="uk-UA" sz="2800" i="1" dirty="0"/>
              <a:t>За Зіркою </a:t>
            </a:r>
            <a:r>
              <a:rPr lang="uk-UA" sz="2800" i="1" dirty="0" err="1"/>
              <a:t>Мензатюк</a:t>
            </a:r>
            <a:endParaRPr lang="uk-UA" sz="2800" i="1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uk-UA" sz="3200" b="1" dirty="0" smtClean="0">
                <a:solidFill>
                  <a:schemeClr val="bg1"/>
                </a:solidFill>
              </a:rPr>
              <a:t>11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8572" y="423161"/>
            <a:ext cx="10014856" cy="690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текст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8572" y="1114097"/>
            <a:ext cx="10014857" cy="4861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Постав </a:t>
            </a:r>
            <a:r>
              <a:rPr lang="uk-UA" sz="2400" b="1" dirty="0">
                <a:solidFill>
                  <a:srgbClr val="0070C0"/>
                </a:solidFill>
              </a:rPr>
              <a:t>питання до виділених слів. </a:t>
            </a:r>
            <a:r>
              <a:rPr lang="uk-UA" sz="2400" b="1" dirty="0" smtClean="0">
                <a:solidFill>
                  <a:srgbClr val="0070C0"/>
                </a:solidFill>
              </a:rPr>
              <a:t>Як називається ця частина </a:t>
            </a:r>
            <a:r>
              <a:rPr lang="uk-UA" sz="2400" b="1" dirty="0">
                <a:solidFill>
                  <a:srgbClr val="0070C0"/>
                </a:solidFill>
              </a:rPr>
              <a:t>мови?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pic>
        <p:nvPicPr>
          <p:cNvPr id="18" name="Picture 2" descr="Картинки по запросу &quot;клипарт девочка рисует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r="16665"/>
          <a:stretch/>
        </p:blipFill>
        <p:spPr bwMode="auto">
          <a:xfrm>
            <a:off x="1088572" y="1600200"/>
            <a:ext cx="2155371" cy="233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8084" y="3767408"/>
            <a:ext cx="352697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Прикметник – частина мови</a:t>
            </a:r>
            <a:r>
              <a:rPr lang="uk-UA" sz="2400" b="1" dirty="0" smtClean="0">
                <a:solidFill>
                  <a:schemeClr val="bg1"/>
                </a:solidFill>
              </a:rPr>
              <a:t>, що</a:t>
            </a:r>
            <a:r>
              <a:rPr lang="uk-UA" sz="2400" b="1" dirty="0" smtClean="0"/>
              <a:t> називає ознаки  </a:t>
            </a:r>
            <a:r>
              <a:rPr lang="uk-UA" sz="2400" b="1" dirty="0"/>
              <a:t>предметів і </a:t>
            </a:r>
            <a:r>
              <a:rPr lang="uk-UA" sz="2400" b="1" dirty="0" smtClean="0"/>
              <a:t>відповідає </a:t>
            </a:r>
            <a:r>
              <a:rPr lang="uk-UA" sz="2400" b="1" dirty="0"/>
              <a:t>на питання </a:t>
            </a:r>
            <a:r>
              <a:rPr lang="uk-UA" sz="2400" b="1" dirty="0" smtClean="0"/>
              <a:t>який? яка? яке? які?</a:t>
            </a:r>
            <a:endParaRPr lang="uk-UA" sz="24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096000" y="2149790"/>
            <a:ext cx="136071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218715" y="2563447"/>
            <a:ext cx="136071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887690" y="2998876"/>
            <a:ext cx="76199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210298" y="4294276"/>
            <a:ext cx="136071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6493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клипарт девочка рисует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r="10045"/>
          <a:stretch/>
        </p:blipFill>
        <p:spPr bwMode="auto">
          <a:xfrm>
            <a:off x="1168219" y="1333740"/>
            <a:ext cx="2158132" cy="207248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1075" r="52501" b="68031"/>
          <a:stretch/>
        </p:blipFill>
        <p:spPr>
          <a:xfrm>
            <a:off x="3395698" y="1418942"/>
            <a:ext cx="7924102" cy="2916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79825" r="40167" b="2807"/>
          <a:stretch/>
        </p:blipFill>
        <p:spPr>
          <a:xfrm>
            <a:off x="3928191" y="1418943"/>
            <a:ext cx="2086003" cy="960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t="13948" r="47992" b="71140"/>
          <a:stretch/>
        </p:blipFill>
        <p:spPr>
          <a:xfrm>
            <a:off x="6532010" y="1338068"/>
            <a:ext cx="1697909" cy="8247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35175" r="33085" b="55485"/>
          <a:stretch/>
        </p:blipFill>
        <p:spPr>
          <a:xfrm>
            <a:off x="8415729" y="1655036"/>
            <a:ext cx="2339106" cy="5165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47799" r="50387" b="38869"/>
          <a:stretch/>
        </p:blipFill>
        <p:spPr>
          <a:xfrm>
            <a:off x="3449115" y="2164731"/>
            <a:ext cx="1652799" cy="7373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 t="62184" r="44023" b="24484"/>
          <a:stretch/>
        </p:blipFill>
        <p:spPr>
          <a:xfrm>
            <a:off x="5515731" y="2071996"/>
            <a:ext cx="1862868" cy="7373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79024" r="27350" b="7644"/>
          <a:stretch/>
        </p:blipFill>
        <p:spPr>
          <a:xfrm>
            <a:off x="7839069" y="2114058"/>
            <a:ext cx="2631367" cy="7373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8" t="14840" r="15949" b="71300"/>
          <a:stretch/>
        </p:blipFill>
        <p:spPr>
          <a:xfrm>
            <a:off x="4594565" y="2853254"/>
            <a:ext cx="1681414" cy="7664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14489" r="63172" b="71651"/>
          <a:stretch/>
        </p:blipFill>
        <p:spPr>
          <a:xfrm>
            <a:off x="3449117" y="2847200"/>
            <a:ext cx="1183204" cy="76648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35542" r="60768" b="55234"/>
          <a:stretch/>
        </p:blipFill>
        <p:spPr>
          <a:xfrm>
            <a:off x="6275979" y="3102032"/>
            <a:ext cx="1219008" cy="5100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3" t="31648" r="12427" b="55193"/>
          <a:stretch/>
        </p:blipFill>
        <p:spPr>
          <a:xfrm>
            <a:off x="3477523" y="3639782"/>
            <a:ext cx="1595982" cy="7276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7" t="46211" r="43554" b="40630"/>
          <a:stretch/>
        </p:blipFill>
        <p:spPr>
          <a:xfrm>
            <a:off x="5110007" y="3567505"/>
            <a:ext cx="1824321" cy="7276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63230" r="43019" b="23611"/>
          <a:stretch/>
        </p:blipFill>
        <p:spPr>
          <a:xfrm>
            <a:off x="6934328" y="3567505"/>
            <a:ext cx="1893735" cy="72767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168219" y="503115"/>
            <a:ext cx="10151581" cy="690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Запиши дві пари прикметника з іменником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16927" y="2809374"/>
            <a:ext cx="3026227" cy="155808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Поміркуй, що можна намалювати, маючи лише синій та жовтий олівці.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СИНЬО-ЖОВТИЙ ЧИ ЖОВТО-СИНІЙ | Цензор.НЕТ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92" y="4457568"/>
            <a:ext cx="1836581" cy="13774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лайд-екскурс «Синьо-жовтий прапор мій» - Літературно-мистецькі заходи РДБ  - Каталог статей - Шацька публічна бібліотек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149" y="4416227"/>
            <a:ext cx="1891701" cy="14187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Україна - Ukraine - Вітаємо з Днем незалежності України!!! Де б ми не жили  - Україна у нас одна! Слава Україні! | Faceboo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443" y="4457567"/>
            <a:ext cx="2077445" cy="13774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49" y="4457567"/>
            <a:ext cx="1996470" cy="141877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Новини Канева: Хто і навіщо перевернув прапор України?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8" y="3502119"/>
            <a:ext cx="2178673" cy="130936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570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19948</TotalTime>
  <Words>799</Words>
  <Application>Microsoft Office PowerPoint</Application>
  <PresentationFormat>Произвольный</PresentationFormat>
  <Paragraphs>127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 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1322</cp:revision>
  <dcterms:created xsi:type="dcterms:W3CDTF">2018-01-05T16:38:53Z</dcterms:created>
  <dcterms:modified xsi:type="dcterms:W3CDTF">2025-03-09T10:31:15Z</dcterms:modified>
</cp:coreProperties>
</file>