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1262" r:id="rId3"/>
    <p:sldId id="1236" r:id="rId4"/>
    <p:sldId id="1259" r:id="rId5"/>
    <p:sldId id="1260" r:id="rId6"/>
    <p:sldId id="1095" r:id="rId7"/>
    <p:sldId id="1177" r:id="rId8"/>
    <p:sldId id="1261" r:id="rId9"/>
    <p:sldId id="1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4343"/>
    <a:srgbClr val="712225"/>
    <a:srgbClr val="F2AEC6"/>
    <a:srgbClr val="3C4272"/>
    <a:srgbClr val="A6D724"/>
    <a:srgbClr val="D5F360"/>
    <a:srgbClr val="F0CC6C"/>
    <a:srgbClr val="3A6B40"/>
    <a:srgbClr val="539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2" autoAdjust="0"/>
    <p:restoredTop sz="94269" autoAdjust="0"/>
  </p:normalViewPr>
  <p:slideViewPr>
    <p:cSldViewPr snapToGrid="0">
      <p:cViewPr varScale="1">
        <p:scale>
          <a:sx n="86" d="100"/>
          <a:sy n="86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6522" y="4031435"/>
            <a:ext cx="9237678" cy="173664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Тарас Шевченко. </a:t>
            </a: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Зацвіла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в долині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uk-UA" sz="400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Результат пошуку зображень за запитом Калина">
            <a:extLst>
              <a:ext uri="{FF2B5EF4-FFF2-40B4-BE49-F238E27FC236}">
                <a16:creationId xmlns:a16="http://schemas.microsoft.com/office/drawing/2014/main" xmlns="" id="{7D6569F1-71A1-4003-8325-027743FC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21" y="1245074"/>
            <a:ext cx="3252765" cy="215586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69072" y="1245074"/>
            <a:ext cx="3275127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  <a:endParaRPr lang="en-US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Шевченкове слово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</a:rPr>
              <a:t> 88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до тестів\!!!_Есміра_літера Ш+Досліджую Світ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9" y="2038699"/>
            <a:ext cx="3928110" cy="392811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9872" y="465170"/>
            <a:ext cx="793014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55680" y="1949067"/>
            <a:ext cx="613379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Дзвоник пролунав веселий,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Дружно всіх він кличе в клас.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І цікаве 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 fontAlgn="base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Пропоную я для вас.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775517" y="465170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510540" y="1282295"/>
            <a:ext cx="8549640" cy="62873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ти очікуєш від уроку?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64953" y="4057597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99" y="4236031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16589" y="2079943"/>
            <a:ext cx="2966944" cy="2354895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334653" y="5400961"/>
            <a:ext cx="2555954" cy="770353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Впораюсь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449873" y="5172909"/>
            <a:ext cx="2120426" cy="919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Відчую успіх від своєї роботи</a:t>
            </a:r>
            <a:endParaRPr lang="ru-RU" sz="20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9479" y="2085501"/>
            <a:ext cx="2079462" cy="1200466"/>
          </a:xfrm>
          <a:prstGeom prst="roundRect">
            <a:avLst/>
          </a:prstGeom>
          <a:solidFill>
            <a:srgbClr val="934BC9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err="1" smtClean="0"/>
              <a:t>Поповню</a:t>
            </a:r>
            <a:r>
              <a:rPr lang="uk-UA" sz="2000" b="1" dirty="0" smtClean="0"/>
              <a:t> свою скриню знань і вмінь</a:t>
            </a:r>
            <a:endParaRPr lang="ru-RU" sz="20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612630" y="1947577"/>
            <a:ext cx="2120426" cy="11422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Отримаю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3034086" y="1998542"/>
            <a:ext cx="3252414" cy="2436297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0213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8" grpId="0" animBg="1"/>
      <p:bldP spid="17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3239" y="492256"/>
            <a:ext cx="9666342" cy="7636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Артикуляційна розминка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4C2E54-1456-4474-A5D7-27D4B2CB37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>
          <a:xfrm>
            <a:off x="1262391" y="1456402"/>
            <a:ext cx="1491826" cy="211153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:a16="http://schemas.microsoft.com/office/drawing/2014/main" xmlns="" id="{FF74BE4A-5739-4D62-9D0D-B6B879A531DA}"/>
              </a:ext>
            </a:extLst>
          </p:cNvPr>
          <p:cNvSpPr/>
          <p:nvPr/>
        </p:nvSpPr>
        <p:spPr>
          <a:xfrm>
            <a:off x="2899832" y="1456402"/>
            <a:ext cx="3236563" cy="6698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Запроси </a:t>
            </a:r>
            <a:r>
              <a:rPr lang="uk-UA" sz="3200" b="1" dirty="0">
                <a:solidFill>
                  <a:schemeClr val="bg1"/>
                </a:solidFill>
              </a:rPr>
              <a:t>тишу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FF74BE4A-5739-4D62-9D0D-B6B879A531DA}"/>
              </a:ext>
            </a:extLst>
          </p:cNvPr>
          <p:cNvSpPr/>
          <p:nvPr/>
        </p:nvSpPr>
        <p:spPr>
          <a:xfrm>
            <a:off x="2899832" y="2187325"/>
            <a:ext cx="3236563" cy="6990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Вітерець у лісі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E4BA3FB-DDAB-4379-8763-EAB8AA3C1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0724" r="43707" b="17246"/>
          <a:stretch/>
        </p:blipFill>
        <p:spPr>
          <a:xfrm>
            <a:off x="6291373" y="1456402"/>
            <a:ext cx="2045190" cy="21906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D4D425E-9641-4746-BCC8-206488647F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17102"/>
          <a:stretch/>
        </p:blipFill>
        <p:spPr>
          <a:xfrm>
            <a:off x="1292601" y="3794606"/>
            <a:ext cx="3075790" cy="177166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FF74BE4A-5739-4D62-9D0D-B6B879A531DA}"/>
              </a:ext>
            </a:extLst>
          </p:cNvPr>
          <p:cNvSpPr/>
          <p:nvPr/>
        </p:nvSpPr>
        <p:spPr>
          <a:xfrm>
            <a:off x="2899832" y="2923619"/>
            <a:ext cx="3236564" cy="6443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Прилетіли птахи</a:t>
            </a: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:a16="http://schemas.microsoft.com/office/drawing/2014/main" xmlns="" id="{FF74BE4A-5739-4D62-9D0D-B6B879A531DA}"/>
              </a:ext>
            </a:extLst>
          </p:cNvPr>
          <p:cNvSpPr/>
          <p:nvPr/>
        </p:nvSpPr>
        <p:spPr>
          <a:xfrm>
            <a:off x="4915005" y="3829757"/>
            <a:ext cx="3545948" cy="8506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Заспівав соловей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88E771F-61EB-48DE-B692-FFDCE21918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9045405" y="1456402"/>
            <a:ext cx="1729092" cy="195188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C42C34C-E3A7-4301-8D7F-29647A8332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678820" y="3829758"/>
            <a:ext cx="1897373" cy="188060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:a16="http://schemas.microsoft.com/office/drawing/2014/main" xmlns="" id="{FF74BE4A-5739-4D62-9D0D-B6B879A531DA}"/>
              </a:ext>
            </a:extLst>
          </p:cNvPr>
          <p:cNvSpPr/>
          <p:nvPr/>
        </p:nvSpPr>
        <p:spPr>
          <a:xfrm>
            <a:off x="4915004" y="4735133"/>
            <a:ext cx="3545949" cy="8311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Тануть бурульки</a:t>
            </a:r>
          </a:p>
        </p:txBody>
      </p:sp>
    </p:spTree>
    <p:extLst>
      <p:ext uri="{BB962C8B-B14F-4D97-AF65-F5344CB8AC3E}">
        <p14:creationId xmlns:p14="http://schemas.microsoft.com/office/powerpoint/2010/main" val="32818747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992394" y="494528"/>
            <a:ext cx="10275795" cy="7513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Читацька </a:t>
            </a:r>
            <a:r>
              <a:rPr lang="uk-UA" sz="4000" b="1" dirty="0" smtClean="0">
                <a:solidFill>
                  <a:schemeClr val="bg1"/>
                </a:solidFill>
              </a:rPr>
              <a:t>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21D1848A-2991-4EFE-90F4-610D3A1160E8}"/>
              </a:ext>
            </a:extLst>
          </p:cNvPr>
          <p:cNvSpPr/>
          <p:nvPr/>
        </p:nvSpPr>
        <p:spPr>
          <a:xfrm>
            <a:off x="4803353" y="1377006"/>
            <a:ext cx="6464836" cy="44607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err="1">
                <a:solidFill>
                  <a:schemeClr val="bg1"/>
                </a:solidFill>
              </a:rPr>
              <a:t>Ша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ша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ша</a:t>
            </a:r>
            <a:r>
              <a:rPr lang="uk-UA" sz="3200" b="1" dirty="0">
                <a:solidFill>
                  <a:schemeClr val="bg1"/>
                </a:solidFill>
              </a:rPr>
              <a:t> – співає душа.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Шу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шу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шу</a:t>
            </a:r>
            <a:r>
              <a:rPr lang="uk-UA" sz="3200" b="1" dirty="0">
                <a:solidFill>
                  <a:schemeClr val="bg1"/>
                </a:solidFill>
              </a:rPr>
              <a:t> – шелест комишу.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Ше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ше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err="1">
                <a:solidFill>
                  <a:schemeClr val="bg1"/>
                </a:solidFill>
              </a:rPr>
              <a:t>ше</a:t>
            </a:r>
            <a:r>
              <a:rPr lang="uk-UA" sz="3200" b="1" dirty="0">
                <a:solidFill>
                  <a:schemeClr val="bg1"/>
                </a:solidFill>
              </a:rPr>
              <a:t> – свято в нас хороше.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Ши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ши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ши</a:t>
            </a:r>
            <a:r>
              <a:rPr lang="uk-UA" sz="3200" b="1" dirty="0">
                <a:solidFill>
                  <a:schemeClr val="bg1"/>
                </a:solidFill>
              </a:rPr>
              <a:t> – мене не </a:t>
            </a:r>
            <a:r>
              <a:rPr lang="uk-UA" sz="3200" b="1" dirty="0" err="1">
                <a:solidFill>
                  <a:schemeClr val="bg1"/>
                </a:solidFill>
              </a:rPr>
              <a:t>сміши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uk-UA" sz="3200" b="1" dirty="0" err="1">
                <a:solidFill>
                  <a:schemeClr val="bg1"/>
                </a:solidFill>
              </a:rPr>
              <a:t>Ча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ча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ча</a:t>
            </a:r>
            <a:r>
              <a:rPr lang="uk-UA" sz="3200" b="1" dirty="0">
                <a:solidFill>
                  <a:schemeClr val="bg1"/>
                </a:solidFill>
              </a:rPr>
              <a:t> – шукаю м'яча.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Чу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чу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чу</a:t>
            </a:r>
            <a:r>
              <a:rPr lang="uk-UA" sz="3200" b="1" dirty="0">
                <a:solidFill>
                  <a:schemeClr val="bg1"/>
                </a:solidFill>
              </a:rPr>
              <a:t> – траву не топчу.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Че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че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че</a:t>
            </a:r>
            <a:r>
              <a:rPr lang="uk-UA" sz="3200" b="1" dirty="0">
                <a:solidFill>
                  <a:schemeClr val="bg1"/>
                </a:solidFill>
              </a:rPr>
              <a:t> – друг шепоче.</a:t>
            </a:r>
          </a:p>
          <a:p>
            <a:r>
              <a:rPr lang="uk-UA" sz="3200" b="1" dirty="0" err="1">
                <a:solidFill>
                  <a:schemeClr val="bg1"/>
                </a:solidFill>
              </a:rPr>
              <a:t>Чі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чі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  <a:r>
              <a:rPr lang="uk-UA" sz="3200" b="1" dirty="0" err="1">
                <a:solidFill>
                  <a:schemeClr val="bg1"/>
                </a:solidFill>
              </a:rPr>
              <a:t>чі</a:t>
            </a:r>
            <a:r>
              <a:rPr lang="uk-UA" sz="3200" b="1" dirty="0">
                <a:solidFill>
                  <a:schemeClr val="bg1"/>
                </a:solidFill>
              </a:rPr>
              <a:t> – сміються слухачі.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992394" y="1377006"/>
            <a:ext cx="3810959" cy="58399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чистомовки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Учні\учениця піднімає ру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98" y="2071170"/>
            <a:ext cx="3149949" cy="348849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814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3" y="1501595"/>
            <a:ext cx="3527605" cy="35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2506" y="1581605"/>
            <a:ext cx="600084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3200" b="1" dirty="0" smtClean="0">
                <a:solidFill>
                  <a:schemeClr val="bg1"/>
                </a:solidFill>
              </a:rPr>
              <a:t>красою </a:t>
            </a:r>
            <a:r>
              <a:rPr lang="uk-UA" sz="3200" b="1" dirty="0">
                <a:solidFill>
                  <a:schemeClr val="bg1"/>
                </a:solidFill>
              </a:rPr>
              <a:t>природи і </a:t>
            </a:r>
            <a:r>
              <a:rPr lang="uk-UA" sz="3200" b="1" dirty="0" smtClean="0">
                <a:solidFill>
                  <a:schemeClr val="bg1"/>
                </a:solidFill>
              </a:rPr>
              <a:t>красою людини у вірші </a:t>
            </a:r>
            <a:r>
              <a:rPr lang="uk-UA" sz="3200" b="1" dirty="0" smtClean="0">
                <a:solidFill>
                  <a:schemeClr val="bg1"/>
                </a:solidFill>
              </a:rPr>
              <a:t>Тараса Шевченка</a:t>
            </a:r>
            <a:r>
              <a:rPr lang="uk-UA" sz="3200" b="1" i="1" dirty="0"/>
              <a:t> </a:t>
            </a:r>
            <a:endParaRPr lang="uk-UA" sz="3200" b="1" i="1" dirty="0" smtClean="0"/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 smtClean="0">
                <a:solidFill>
                  <a:schemeClr val="bg1"/>
                </a:solidFill>
              </a:rPr>
              <a:t>Зацвіла </a:t>
            </a:r>
            <a:r>
              <a:rPr lang="uk-UA" sz="3200" b="1" dirty="0">
                <a:solidFill>
                  <a:schemeClr val="bg1"/>
                </a:solidFill>
              </a:rPr>
              <a:t>в </a:t>
            </a:r>
            <a:r>
              <a:rPr lang="uk-UA" sz="3200" b="1" dirty="0" smtClean="0">
                <a:solidFill>
                  <a:schemeClr val="bg1"/>
                </a:solidFill>
              </a:rPr>
              <a:t>долині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…».</a:t>
            </a: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/>
              <a:t>Вчитимемось </a:t>
            </a:r>
            <a:r>
              <a:rPr lang="uk-UA" sz="3200" b="1" dirty="0"/>
              <a:t>відчувати настрій поезії </a:t>
            </a:r>
            <a:r>
              <a:rPr lang="uk-UA" sz="3200" b="1" dirty="0" smtClean="0"/>
              <a:t>про красу рідної природи.</a:t>
            </a:r>
          </a:p>
        </p:txBody>
      </p:sp>
    </p:spTree>
    <p:extLst>
      <p:ext uri="{BB962C8B-B14F-4D97-AF65-F5344CB8AC3E}">
        <p14:creationId xmlns:p14="http://schemas.microsoft.com/office/powerpoint/2010/main" val="18212029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2882" y="494529"/>
            <a:ext cx="10830760" cy="7214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Т. Шевченка «Зацвіла в </a:t>
            </a:r>
            <a:r>
              <a:rPr lang="uk-UA" sz="4000" b="1" dirty="0" smtClean="0">
                <a:solidFill>
                  <a:schemeClr val="bg1"/>
                </a:solidFill>
              </a:rPr>
              <a:t>долині …»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8 Шевченкове слово\№088 - Краса природи і краса людини\2025-03-16_104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76" y="1295568"/>
            <a:ext cx="3172557" cy="47588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Рослини\Калина навесн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2" y="1295569"/>
            <a:ext cx="3329168" cy="33472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03601" y="4697078"/>
            <a:ext cx="3318449" cy="80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Яку картину змальовано у вірші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414355" y="1295569"/>
            <a:ext cx="4086957" cy="11934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Змальована краса природи: зацвіла калина, защебетала пташечка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414355" y="2511096"/>
            <a:ext cx="4086957" cy="5775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 </a:t>
            </a:r>
            <a:r>
              <a:rPr lang="ru-RU" sz="2400" b="1" dirty="0">
                <a:solidFill>
                  <a:schemeClr val="bg1"/>
                </a:solidFill>
              </a:rPr>
              <a:t>ким поет порівнює калину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117194" y="3166714"/>
            <a:ext cx="4406448" cy="594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Що </a:t>
            </a:r>
            <a:r>
              <a:rPr lang="ru-RU" sz="2400" b="1" dirty="0" err="1" smtClean="0">
                <a:solidFill>
                  <a:schemeClr val="bg1"/>
                </a:solidFill>
              </a:rPr>
              <a:t>показує</a:t>
            </a:r>
            <a:r>
              <a:rPr lang="ru-RU" sz="2400" b="1" dirty="0" smtClean="0">
                <a:solidFill>
                  <a:schemeClr val="bg1"/>
                </a:solidFill>
              </a:rPr>
              <a:t> автор </a:t>
            </a:r>
            <a:r>
              <a:rPr lang="ru-RU" sz="2400" b="1" dirty="0" err="1" smtClean="0">
                <a:solidFill>
                  <a:schemeClr val="bg1"/>
                </a:solidFill>
              </a:rPr>
              <a:t>цим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твором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458716" y="3805920"/>
            <a:ext cx="4064926" cy="8628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Краса в природі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передається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гарним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настроєм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людині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458717" y="4711642"/>
            <a:ext cx="4042596" cy="5323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Яка </a:t>
            </a:r>
            <a:r>
              <a:rPr lang="ru-RU" sz="2400" b="1" dirty="0" err="1" smtClean="0">
                <a:solidFill>
                  <a:schemeClr val="bg1"/>
                </a:solidFill>
              </a:rPr>
              <a:t>головна</a:t>
            </a:r>
            <a:r>
              <a:rPr lang="ru-RU" sz="2400" b="1" dirty="0" smtClean="0">
                <a:solidFill>
                  <a:schemeClr val="bg1"/>
                </a:solidFill>
              </a:rPr>
              <a:t> думка вірша?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7293463" y="5299508"/>
            <a:ext cx="4207850" cy="110115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Бачити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гармонію</a:t>
            </a:r>
            <a:r>
              <a:rPr lang="ru-RU" sz="2400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</a:rPr>
              <a:t>рідній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землі</a:t>
            </a:r>
            <a:r>
              <a:rPr lang="ru-RU" sz="2400" b="1" dirty="0" smtClean="0">
                <a:solidFill>
                  <a:schemeClr val="bg1"/>
                </a:solidFill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</a:rPr>
              <a:t>нестримне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прагнення</a:t>
            </a:r>
            <a:r>
              <a:rPr lang="ru-RU" sz="2400" b="1" dirty="0" smtClean="0">
                <a:solidFill>
                  <a:schemeClr val="bg1"/>
                </a:solidFill>
              </a:rPr>
              <a:t> поета.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24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1036" y="535376"/>
            <a:ext cx="9974815" cy="692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 </a:t>
            </a:r>
            <a:r>
              <a:rPr lang="uk-UA" sz="3600" b="1" dirty="0">
                <a:solidFill>
                  <a:schemeClr val="bg1"/>
                </a:solidFill>
              </a:rPr>
              <a:t>відповідь на </a:t>
            </a:r>
            <a:r>
              <a:rPr lang="uk-UA" sz="3600" b="1" dirty="0" smtClean="0">
                <a:solidFill>
                  <a:schemeClr val="bg1"/>
                </a:solidFill>
              </a:rPr>
              <a:t>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xmlns="" id="{4F07C1AF-FBF7-45D3-B307-B30F67041B01}"/>
              </a:ext>
            </a:extLst>
          </p:cNvPr>
          <p:cNvSpPr/>
          <p:nvPr/>
        </p:nvSpPr>
        <p:spPr>
          <a:xfrm>
            <a:off x="1168747" y="1372687"/>
            <a:ext cx="7215090" cy="328744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Розглянь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малюнок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сторінці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підручника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ньому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зображений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Кого юна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художниця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намалювала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центрі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ближче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глядача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Який вигляд має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дівчина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Який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настрій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У що вона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вдягнена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Які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кольори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переважають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малюнку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2051" name="Picture 3" descr="D:\2 клас\2 Читання\1 Савченко\08 Шевченкове слово\№088 - Краса природи і краса людини\2025-03-16_105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7" y="1372687"/>
            <a:ext cx="2350265" cy="37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929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323002" y="471733"/>
            <a:ext cx="954692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323002" y="1446701"/>
            <a:ext cx="4284584" cy="343923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Вдома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вірш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Тараса Шевченка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«Зацвіла в долині …» не поспішаючи, передаючи почуття милування красою природи.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22" y="1446701"/>
            <a:ext cx="5108107" cy="3002261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691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809921" y="621774"/>
            <a:ext cx="8019687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9451" y="1341854"/>
            <a:ext cx="6867466" cy="6837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532650" y="4108243"/>
            <a:ext cx="3053602" cy="2034313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16" y="2156041"/>
            <a:ext cx="2965825" cy="2263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64" y="4188522"/>
            <a:ext cx="3062458" cy="1873756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7350993" y="2156041"/>
            <a:ext cx="2728694" cy="20197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9033403" y="4750335"/>
            <a:ext cx="2291160" cy="1307195"/>
          </a:xfrm>
          <a:prstGeom prst="roundRect">
            <a:avLst/>
          </a:prstGeom>
          <a:solidFill>
            <a:srgbClr val="E838B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Впорав(ла)ся </a:t>
            </a:r>
          </a:p>
          <a:p>
            <a:r>
              <a:rPr lang="uk-UA" sz="2000" b="1" dirty="0" smtClean="0"/>
              <a:t>з усіма завданнями</a:t>
            </a:r>
            <a:endParaRPr lang="ru-RU" sz="20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382009" y="5005803"/>
            <a:ext cx="2291160" cy="1051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Відчув (ла) успіх від своєї роботи</a:t>
            </a:r>
            <a:endParaRPr lang="ru-RU" sz="20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92256" y="2305388"/>
            <a:ext cx="2291160" cy="125901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Поповнив (ла) свою скриню знань і вмінь</a:t>
            </a:r>
            <a:endParaRPr lang="ru-RU" sz="20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514390" y="1683712"/>
            <a:ext cx="2291160" cy="1307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Отримав(ла) </a:t>
            </a:r>
          </a:p>
          <a:p>
            <a:r>
              <a:rPr lang="uk-UA" sz="2000" b="1" dirty="0" smtClean="0"/>
              <a:t>задоволення від своєї роботи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6687763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376</Words>
  <Application>Microsoft Office PowerPoint</Application>
  <PresentationFormat>Произвольный</PresentationFormat>
  <Paragraphs>67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1468</cp:revision>
  <dcterms:created xsi:type="dcterms:W3CDTF">2018-01-05T16:38:53Z</dcterms:created>
  <dcterms:modified xsi:type="dcterms:W3CDTF">2025-03-16T10:26:34Z</dcterms:modified>
</cp:coreProperties>
</file>