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94" r:id="rId3"/>
    <p:sldId id="398" r:id="rId4"/>
    <p:sldId id="392" r:id="rId5"/>
    <p:sldId id="395" r:id="rId6"/>
    <p:sldId id="393" r:id="rId7"/>
    <p:sldId id="399" r:id="rId8"/>
    <p:sldId id="400" r:id="rId9"/>
    <p:sldId id="401" r:id="rId10"/>
    <p:sldId id="403" r:id="rId11"/>
    <p:sldId id="404" r:id="rId12"/>
    <p:sldId id="402" r:id="rId13"/>
    <p:sldId id="381" r:id="rId14"/>
    <p:sldId id="396" r:id="rId15"/>
    <p:sldId id="39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FFFF00"/>
    <a:srgbClr val="295FFF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3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20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15" y="4043455"/>
            <a:ext cx="10319657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Вадим Скомаровський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“Кобзарем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”.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Підсумок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за розділом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Шевченкове слово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Результат пошуку зображень за запитом Кобзар">
            <a:extLst>
              <a:ext uri="{FF2B5EF4-FFF2-40B4-BE49-F238E27FC236}">
                <a16:creationId xmlns="" xmlns:a16="http://schemas.microsoft.com/office/drawing/2014/main" id="{03C9E54F-2314-4F4D-AF42-5C83A7D37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 bwMode="auto">
          <a:xfrm>
            <a:off x="1306285" y="1032171"/>
            <a:ext cx="3717751" cy="2304147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63858" y="1032171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Шевченкове слово 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89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5233" y="1275454"/>
            <a:ext cx="53478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lang="uk-UA" sz="2800" b="1" dirty="0">
                <a:solidFill>
                  <a:schemeClr val="bg1"/>
                </a:solidFill>
              </a:rPr>
              <a:t>Назвати порівняння й образні вислови з прочитаних віршів.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232" y="494528"/>
            <a:ext cx="10431481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2 Читання\1 Савченко\08 Шевченкове слово\№087 - Краса рідної природи\2025-03-10_1429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r="1933"/>
          <a:stretch/>
        </p:blipFill>
        <p:spPr bwMode="auto">
          <a:xfrm>
            <a:off x="4607139" y="2273105"/>
            <a:ext cx="3544907" cy="43345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 клас\2 Читання\1 Савченко\08 Шевченкове слово\№088 - Краса природи і краса людини\2025-03-16_104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88" y="1318998"/>
            <a:ext cx="3177425" cy="47661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75" y="2285104"/>
            <a:ext cx="3603266" cy="20876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1"/>
          <a:stretch/>
        </p:blipFill>
        <p:spPr bwMode="auto">
          <a:xfrm>
            <a:off x="859875" y="4405439"/>
            <a:ext cx="3603266" cy="16091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897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232" y="494528"/>
            <a:ext cx="10431481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232" y="1278122"/>
            <a:ext cx="59901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uk-UA" sz="2800" b="1" dirty="0">
                <a:solidFill>
                  <a:schemeClr val="bg1"/>
                </a:solidFill>
              </a:rPr>
              <a:t>Розповісти про місця в нашому краї, пов'язані з ім'ям Кобзаря.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D:\2 клас\2 Читання\1 Савченко\08 Шевченкове слово\№089 - Великий Кобзар Підсумок за розділом\2025-03-16_14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2" y="2248029"/>
            <a:ext cx="3698153" cy="27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84237" y="4967594"/>
            <a:ext cx="374914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Скульптурна композиція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, присвячена  молодому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Тарасові Шевченку у Вінниці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4" descr="Картинки по запросу &quot;памятник шевченко киев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7" r="12948"/>
          <a:stretch/>
        </p:blipFill>
        <p:spPr bwMode="auto">
          <a:xfrm>
            <a:off x="7032171" y="1318998"/>
            <a:ext cx="4357200" cy="34765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57314" y="4822465"/>
            <a:ext cx="2909399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Пам'ятник Тарасові Шевченку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парку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Шевченка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Києві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Картинки по запросу &quot;памятник молодому шевченко днепропетровс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r="11627" b="8690"/>
          <a:stretch/>
        </p:blipFill>
        <p:spPr bwMode="auto">
          <a:xfrm>
            <a:off x="4841400" y="2269911"/>
            <a:ext cx="3312000" cy="2675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33385" y="4967594"/>
            <a:ext cx="3620015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Скульптурна композиція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, присвячена  молодому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Тарасові Шевченку у Дніпрі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2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Висловлюю </a:t>
            </a:r>
            <a:r>
              <a:rPr lang="uk-UA" sz="3600" b="1" dirty="0">
                <a:solidFill>
                  <a:srgbClr val="FFFF00"/>
                </a:solidFill>
              </a:rPr>
              <a:t>свою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і ставлення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115" y="1801752"/>
            <a:ext cx="7761514" cy="31085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Розкажи про свої враження від прочитаного, почутого та побаченого на </a:t>
            </a:r>
            <a:r>
              <a:rPr lang="uk-UA" sz="2800" b="1" dirty="0" err="1">
                <a:solidFill>
                  <a:schemeClr val="bg1"/>
                </a:solidFill>
              </a:rPr>
              <a:t>уроках</a:t>
            </a:r>
            <a:r>
              <a:rPr lang="uk-UA" sz="2800" b="1" dirty="0">
                <a:solidFill>
                  <a:schemeClr val="bg1"/>
                </a:solidFill>
              </a:rPr>
              <a:t> за цим розділом.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До якого вірша тобі хотілось би зробити малюнок?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ще ти б хотів/хотіла дізнатися про життя Тараса Шевченка? Що прочитати?</a:t>
            </a:r>
          </a:p>
        </p:txBody>
      </p:sp>
      <p:pic>
        <p:nvPicPr>
          <p:cNvPr id="7" name="Picture 2" descr="Результат пошуку зображень за запитом Тарас Шевченко зима">
            <a:extLst>
              <a:ext uri="{FF2B5EF4-FFF2-40B4-BE49-F238E27FC236}">
                <a16:creationId xmlns="" xmlns:a16="http://schemas.microsoft.com/office/drawing/2014/main" id="{7116DB84-79FB-44D7-A827-AB17377C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801752"/>
            <a:ext cx="2240339" cy="31554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879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506" y="498398"/>
            <a:ext cx="10289093" cy="655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Устав потрібні </a:t>
            </a:r>
            <a:r>
              <a:rPr lang="uk-UA" sz="4000" b="1" dirty="0" smtClean="0">
                <a:solidFill>
                  <a:schemeClr val="bg1"/>
                </a:solidFill>
              </a:rPr>
              <a:t>склади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819" y="1369102"/>
            <a:ext cx="97637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   Та …...   </a:t>
            </a:r>
            <a:r>
              <a:rPr lang="uk-UA" sz="3600" b="1" dirty="0" err="1">
                <a:solidFill>
                  <a:schemeClr val="bg1"/>
                </a:solidFill>
              </a:rPr>
              <a:t>Григо</a:t>
            </a:r>
            <a:r>
              <a:rPr lang="uk-UA" sz="3600" b="1" dirty="0">
                <a:solidFill>
                  <a:schemeClr val="bg1"/>
                </a:solidFill>
              </a:rPr>
              <a:t> ………..   </a:t>
            </a:r>
            <a:r>
              <a:rPr lang="uk-UA" sz="3600" b="1" dirty="0" err="1">
                <a:solidFill>
                  <a:schemeClr val="bg1"/>
                </a:solidFill>
              </a:rPr>
              <a:t>Шевчен</a:t>
            </a:r>
            <a:r>
              <a:rPr lang="uk-UA" sz="3600" b="1" dirty="0">
                <a:solidFill>
                  <a:schemeClr val="bg1"/>
                </a:solidFill>
              </a:rPr>
              <a:t> …. </a:t>
            </a:r>
            <a:r>
              <a:rPr lang="uk-UA" sz="3600" b="1" dirty="0" smtClean="0">
                <a:solidFill>
                  <a:schemeClr val="bg1"/>
                </a:solidFill>
              </a:rPr>
              <a:t>– вели </a:t>
            </a:r>
            <a:r>
              <a:rPr lang="uk-UA" sz="3600" b="1" dirty="0">
                <a:solidFill>
                  <a:schemeClr val="bg1"/>
                </a:solidFill>
              </a:rPr>
              <a:t>……..  народ ……..   поет  і  </a:t>
            </a:r>
            <a:r>
              <a:rPr lang="uk-UA" sz="3600" b="1" dirty="0" err="1">
                <a:solidFill>
                  <a:schemeClr val="bg1"/>
                </a:solidFill>
              </a:rPr>
              <a:t>худож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…… 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3302" y="1219964"/>
            <a:ext cx="104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рас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9846" y="1215822"/>
            <a:ext cx="164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rgbClr val="FFFF00"/>
                </a:solidFill>
              </a:rPr>
              <a:t>рович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4331" y="1215821"/>
            <a:ext cx="83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ко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6512" y="1263508"/>
            <a:ext cx="126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rgbClr val="FFFF00"/>
                </a:solidFill>
              </a:rPr>
              <a:t>кий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8340" y="1810817"/>
            <a:ext cx="126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ний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0089" y="1843476"/>
            <a:ext cx="92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rgbClr val="FFFF00"/>
                </a:solidFill>
              </a:rPr>
              <a:t>ник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4496" y="2595874"/>
            <a:ext cx="10657112" cy="706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Утвори з поданих слів словосполучення з вивчених </a:t>
            </a:r>
            <a:r>
              <a:rPr lang="uk-UA" sz="3200" b="1" dirty="0" smtClean="0">
                <a:solidFill>
                  <a:schemeClr val="bg1"/>
                </a:solidFill>
              </a:rPr>
              <a:t>віршів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537" y="3395563"/>
            <a:ext cx="990081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Тихесенько, соловейко, вітер віє, в темнім гаї, верби,  сади,  зеленіють, рясні похилились.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537" y="4575618"/>
            <a:ext cx="3794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Тихесенько вітер </a:t>
            </a:r>
            <a:r>
              <a:rPr lang="uk-UA" sz="3200" b="1" dirty="0" smtClean="0"/>
              <a:t>віє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23838" y="4575617"/>
            <a:ext cx="43157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соловейко </a:t>
            </a:r>
            <a:r>
              <a:rPr lang="uk-UA" sz="3200" b="1" dirty="0"/>
              <a:t>в темнім </a:t>
            </a:r>
            <a:r>
              <a:rPr lang="uk-UA" sz="3200" b="1" dirty="0" smtClean="0"/>
              <a:t>гаї</a:t>
            </a:r>
            <a:endParaRPr lang="uk-UA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4537" y="5197795"/>
            <a:ext cx="3794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верби зеленіють 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23838" y="5197795"/>
            <a:ext cx="43599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сади </a:t>
            </a:r>
            <a:r>
              <a:rPr lang="uk-UA" sz="3200" b="1" dirty="0"/>
              <a:t>рясні </a:t>
            </a:r>
            <a:r>
              <a:rPr lang="uk-UA" sz="3200" b="1" dirty="0" smtClean="0"/>
              <a:t>похилились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932332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23002" y="471733"/>
            <a:ext cx="954692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323001" y="1446701"/>
            <a:ext cx="4675027" cy="34392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вірш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Вадима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Скомаровського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«Над “Кобзарем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”»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поспішаючи, передаючи шанобливе ставлення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 творчості великого Кобзаря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558383" y="1446701"/>
            <a:ext cx="4311546" cy="33702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270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51422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6796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5196" y="566434"/>
            <a:ext cx="9869905" cy="6378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748878" y="2425788"/>
            <a:ext cx="2326037" cy="9173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Вимов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звук </a:t>
            </a:r>
            <a:r>
              <a:rPr lang="en-US" sz="2400" b="1" dirty="0">
                <a:solidFill>
                  <a:schemeClr val="bg1"/>
                </a:solidFill>
              </a:rPr>
              <a:t>[</a:t>
            </a:r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en-US" sz="2400" b="1" dirty="0">
                <a:solidFill>
                  <a:schemeClr val="bg1"/>
                </a:solidFill>
              </a:rPr>
              <a:t>]</a:t>
            </a:r>
            <a:r>
              <a:rPr lang="uk-UA" sz="2400" b="1" dirty="0">
                <a:solidFill>
                  <a:schemeClr val="bg1"/>
                </a:solidFill>
              </a:rPr>
              <a:t>, як </a:t>
            </a:r>
            <a:r>
              <a:rPr lang="uk-UA" sz="2400" b="1" dirty="0" smtClean="0">
                <a:solidFill>
                  <a:schemeClr val="bg1"/>
                </a:solidFill>
              </a:rPr>
              <a:t>слоник.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7E2B0-3F64-45B5-9E93-2048DCD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879870" y="3721131"/>
            <a:ext cx="2064052" cy="23186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3454798" y="1337767"/>
            <a:ext cx="2163887" cy="87296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Понюхай </a:t>
            </a:r>
            <a:r>
              <a:rPr lang="uk-UA" sz="2400" b="1" dirty="0">
                <a:solidFill>
                  <a:schemeClr val="bg1"/>
                </a:solidFill>
              </a:rPr>
              <a:t>квітку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7419109" y="1375804"/>
            <a:ext cx="3787867" cy="10499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Дмухання на пригорщу. Дмухаючи </a:t>
            </a:r>
            <a:r>
              <a:rPr lang="uk-UA" sz="2400" b="1" dirty="0" smtClean="0">
                <a:solidFill>
                  <a:schemeClr val="bg1"/>
                </a:solidFill>
              </a:rPr>
              <a:t>вимовляй 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ф-ф-ф-ф-ф</a:t>
            </a:r>
          </a:p>
        </p:txBody>
      </p:sp>
      <p:sp>
        <p:nvSpPr>
          <p:cNvPr id="13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6226403" y="2595223"/>
            <a:ext cx="1927951" cy="97015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Здуй сніжок з долонь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6C7BD30-8C00-4B2D-B599-9DC1373F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232885" y="2364740"/>
            <a:ext cx="2385800" cy="2211069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CFC61D3-02F8-4DDC-937B-DEE77906B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8" b="9052"/>
          <a:stretch/>
        </p:blipFill>
        <p:spPr>
          <a:xfrm>
            <a:off x="8821882" y="2595223"/>
            <a:ext cx="2283880" cy="244950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83D34BD-E730-4BFF-AF7D-EE8A73627D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r="16961" b="27971"/>
          <a:stretch/>
        </p:blipFill>
        <p:spPr>
          <a:xfrm>
            <a:off x="5849956" y="3751118"/>
            <a:ext cx="2415714" cy="228863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506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135613" y="494528"/>
            <a:ext cx="9780037" cy="751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341354" y="1510050"/>
            <a:ext cx="5007491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подвір'ї </a:t>
            </a:r>
            <a:r>
              <a:rPr lang="uk-UA" sz="3200" b="1" dirty="0" err="1">
                <a:solidFill>
                  <a:schemeClr val="bg1"/>
                </a:solidFill>
              </a:rPr>
              <a:t>зелен</a:t>
            </a:r>
            <a:r>
              <a:rPr lang="uk-UA" sz="3200" b="1" dirty="0">
                <a:solidFill>
                  <a:schemeClr val="bg1"/>
                </a:solidFill>
              </a:rPr>
              <a:t> кущ.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Над кущем літає хрущ.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Ми прибігли до куща.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Над кущем нема хруща.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1341353" y="4066493"/>
            <a:ext cx="7574047" cy="138873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наспівуючи мелодію.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швидко, мов хочеш наздогнати хруща.</a:t>
            </a:r>
          </a:p>
        </p:txBody>
      </p:sp>
      <p:pic>
        <p:nvPicPr>
          <p:cNvPr id="2050" name="Picture 2" descr="Новини на сайті mynizhy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6" y="1510051"/>
            <a:ext cx="3567793" cy="23785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624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01595"/>
            <a:ext cx="3527605" cy="35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9086" y="1581605"/>
            <a:ext cx="624426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ознайомимось із </a:t>
            </a:r>
            <a:r>
              <a:rPr lang="uk-UA" sz="2800" b="1" dirty="0"/>
              <a:t>шанобливим ставленням до творчості великого </a:t>
            </a:r>
            <a:r>
              <a:rPr lang="uk-UA" sz="2800" b="1" dirty="0" smtClean="0"/>
              <a:t>Кобзаря</a:t>
            </a:r>
            <a:r>
              <a:rPr lang="ru-RU" sz="2800" b="1" dirty="0" smtClean="0"/>
              <a:t> у вірші Вадима </a:t>
            </a:r>
            <a:r>
              <a:rPr lang="ru-RU" sz="2800" b="1" dirty="0" err="1" smtClean="0"/>
              <a:t>Скомаровського</a:t>
            </a:r>
            <a:r>
              <a:rPr lang="uk-UA" sz="2800" b="1" i="1" dirty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«Над </a:t>
            </a:r>
            <a:r>
              <a:rPr lang="uk-UA" sz="2800" b="1" dirty="0">
                <a:solidFill>
                  <a:schemeClr val="bg1"/>
                </a:solidFill>
              </a:rPr>
              <a:t>“Кобзарем</a:t>
            </a:r>
            <a:r>
              <a:rPr lang="uk-UA" sz="2800" b="1" dirty="0" smtClean="0">
                <a:solidFill>
                  <a:schemeClr val="bg1"/>
                </a:solidFill>
              </a:rPr>
              <a:t>”».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Вчитимемось працювати </a:t>
            </a:r>
            <a:r>
              <a:rPr lang="uk-UA" sz="2800" b="1" dirty="0"/>
              <a:t>з книжкою, знаходити в ній відповіді на </a:t>
            </a:r>
            <a:r>
              <a:rPr lang="uk-UA" sz="2800" b="1" dirty="0" smtClean="0"/>
              <a:t>запитання.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34437525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4514" y="505150"/>
            <a:ext cx="10401968" cy="679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Вадим </a:t>
            </a:r>
            <a:r>
              <a:rPr lang="uk-UA" sz="3600" b="1" dirty="0" smtClean="0">
                <a:solidFill>
                  <a:schemeClr val="bg1"/>
                </a:solidFill>
              </a:rPr>
              <a:t>Скомаровський. Над </a:t>
            </a:r>
            <a:r>
              <a:rPr lang="uk-UA" sz="3600" b="1" dirty="0">
                <a:solidFill>
                  <a:schemeClr val="bg1"/>
                </a:solidFill>
              </a:rPr>
              <a:t>«</a:t>
            </a:r>
            <a:r>
              <a:rPr lang="uk-UA" sz="3600" b="1" dirty="0" smtClean="0">
                <a:solidFill>
                  <a:schemeClr val="bg1"/>
                </a:solidFill>
              </a:rPr>
              <a:t>Кобзарем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Дівчинка з кобзарем">
            <a:extLst>
              <a:ext uri="{FF2B5EF4-FFF2-40B4-BE49-F238E27FC236}">
                <a16:creationId xmlns="" xmlns:a16="http://schemas.microsoft.com/office/drawing/2014/main" id="{2E54363D-8FB4-4867-9C57-E927BE9D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54" y="1279090"/>
            <a:ext cx="2587337" cy="33641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2 Читання\1 Савченко\08 Шевченкове слово\№089 - Великий Кобзар Підсумок за розділом\2025-03-16_12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1" y="1279091"/>
            <a:ext cx="5840359" cy="34285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12">
            <a:extLst>
              <a:ext uri="{FF2B5EF4-FFF2-40B4-BE49-F238E27FC236}">
                <a16:creationId xmlns="" xmlns:a16="http://schemas.microsoft.com/office/drawing/2014/main" id="{4F07C1AF-FBF7-45D3-B307-B30F67041B01}"/>
              </a:ext>
            </a:extLst>
          </p:cNvPr>
          <p:cNvSpPr/>
          <p:nvPr/>
        </p:nvSpPr>
        <p:spPr>
          <a:xfrm>
            <a:off x="1393135" y="4755276"/>
            <a:ext cx="9060119" cy="15189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 З яким почуттям </a:t>
            </a:r>
            <a:r>
              <a:rPr lang="ru-RU" sz="2400" b="1" dirty="0" err="1">
                <a:solidFill>
                  <a:schemeClr val="bg1"/>
                </a:solidFill>
              </a:rPr>
              <a:t>дівчинка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читає</a:t>
            </a:r>
            <a:r>
              <a:rPr lang="ru-RU" sz="2400" b="1" dirty="0">
                <a:solidFill>
                  <a:schemeClr val="bg1"/>
                </a:solidFill>
              </a:rPr>
              <a:t> вірші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Яку </a:t>
            </a:r>
            <a:r>
              <a:rPr lang="ru-RU" sz="2400" b="1" dirty="0" err="1">
                <a:solidFill>
                  <a:schemeClr val="bg1"/>
                </a:solidFill>
              </a:rPr>
              <a:t>інтонацію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читання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підказують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</a:rPr>
              <a:t> слова?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є в тебе </a:t>
            </a:r>
            <a:r>
              <a:rPr lang="ru-RU" sz="2400" b="1" dirty="0" err="1">
                <a:solidFill>
                  <a:schemeClr val="bg1"/>
                </a:solidFill>
              </a:rPr>
              <a:t>вдома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Кобзар</a:t>
            </a:r>
            <a:r>
              <a:rPr lang="ru-RU" sz="2400" b="1" dirty="0">
                <a:solidFill>
                  <a:schemeClr val="bg1"/>
                </a:solidFill>
              </a:rPr>
              <a:t>»? Вибери з книжки вірш і </a:t>
            </a:r>
            <a:r>
              <a:rPr lang="ru-RU" sz="2400" b="1" dirty="0" err="1">
                <a:solidFill>
                  <a:schemeClr val="bg1"/>
                </a:solidFill>
              </a:rPr>
              <a:t>підготуйся</a:t>
            </a:r>
            <a:r>
              <a:rPr lang="ru-RU" sz="2400" b="1" dirty="0">
                <a:solidFill>
                  <a:schemeClr val="bg1"/>
                </a:solidFill>
              </a:rPr>
              <a:t> прочитати його </a:t>
            </a:r>
            <a:r>
              <a:rPr lang="ru-RU" sz="2400" b="1" dirty="0" err="1">
                <a:solidFill>
                  <a:schemeClr val="bg1"/>
                </a:solidFill>
              </a:rPr>
              <a:t>однокласникам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однокласницям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09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и по запросу &quot;село моринці хата шевчен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3" b="12989"/>
          <a:stretch/>
        </p:blipFill>
        <p:spPr bwMode="auto">
          <a:xfrm>
            <a:off x="7203940" y="3263980"/>
            <a:ext cx="4356690" cy="19720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198" y="1206166"/>
            <a:ext cx="7358743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Хто такий Тарас Григорович Шевченко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312" y="400295"/>
            <a:ext cx="7663545" cy="677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3600" b="1" dirty="0" smtClean="0">
                <a:solidFill>
                  <a:srgbClr val="FFFF00"/>
                </a:solidFill>
              </a:rPr>
              <a:t>Знаю</a:t>
            </a:r>
            <a:r>
              <a:rPr lang="uk-UA" sz="36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45630"/>
            <a:ext cx="108440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313" y="1839673"/>
            <a:ext cx="8447316" cy="5769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Т. Г. Шевченко – художник і народний поет України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882" y="3174405"/>
            <a:ext cx="6259289" cy="1475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Поет </a:t>
            </a:r>
            <a:r>
              <a:rPr lang="ru-RU" sz="2800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>
                <a:solidFill>
                  <a:schemeClr val="bg1"/>
                </a:solidFill>
              </a:rPr>
              <a:t>9 </a:t>
            </a:r>
            <a:r>
              <a:rPr lang="ru-RU" sz="2800" b="1" dirty="0" err="1">
                <a:solidFill>
                  <a:schemeClr val="bg1"/>
                </a:solidFill>
              </a:rPr>
              <a:t>березня</a:t>
            </a:r>
            <a:r>
              <a:rPr lang="ru-RU" sz="2800" b="1" dirty="0">
                <a:solidFill>
                  <a:schemeClr val="bg1"/>
                </a:solidFill>
              </a:rPr>
              <a:t> 1814 року  в  </a:t>
            </a:r>
            <a:r>
              <a:rPr lang="ru-RU" sz="2800" b="1" dirty="0" err="1">
                <a:solidFill>
                  <a:schemeClr val="bg1"/>
                </a:solidFill>
              </a:rPr>
              <a:t>селі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Моринці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Черкащині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родині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кріпаків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312" y="2530718"/>
            <a:ext cx="7358743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народився поет? Ким були його батьки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Результат пошуку зображень за запитом Тарас Шевченко">
            <a:extLst>
              <a:ext uri="{FF2B5EF4-FFF2-40B4-BE49-F238E27FC236}">
                <a16:creationId xmlns="" xmlns:a16="http://schemas.microsoft.com/office/drawing/2014/main" id="{6FFCD386-020D-4F0A-BBE5-5EAA3C0D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00295"/>
            <a:ext cx="2188030" cy="27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1112" y="4758996"/>
            <a:ext cx="6792687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сказав Григорій Іванович Шевченко про майбутнє свого сина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0734" y="5395299"/>
            <a:ext cx="4190207" cy="6061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 err="1">
                <a:solidFill>
                  <a:schemeClr val="bg1"/>
                </a:solidFill>
              </a:rPr>
              <a:t>нього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вийде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неабищо...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213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313" y="400294"/>
            <a:ext cx="10537374" cy="11999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Розумію, можу пояснити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45630"/>
            <a:ext cx="108440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994" y="1674513"/>
            <a:ext cx="7189492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означають вислови: </a:t>
            </a:r>
            <a:r>
              <a:rPr lang="uk-UA" sz="2800" b="1" i="1" dirty="0">
                <a:solidFill>
                  <a:srgbClr val="FFFF00"/>
                </a:solidFill>
              </a:rPr>
              <a:t>край неба палає; лани мріють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Картини яких пір року описано у прочитаних віршах?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поета люблять і шанують?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4802" y="2963787"/>
            <a:ext cx="2035826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Літо. Весна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551" y="3990620"/>
            <a:ext cx="780997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Тарас Шевченко — </a:t>
            </a:r>
            <a:r>
              <a:rPr lang="ru-RU" sz="2400" b="1" dirty="0" err="1"/>
              <a:t>вірний</a:t>
            </a:r>
            <a:r>
              <a:rPr lang="ru-RU" sz="2400" b="1" dirty="0"/>
              <a:t> </a:t>
            </a:r>
            <a:r>
              <a:rPr lang="ru-RU" sz="2400" b="1" dirty="0" err="1"/>
              <a:t>син</a:t>
            </a:r>
            <a:r>
              <a:rPr lang="ru-RU" sz="2400" b="1" dirty="0"/>
              <a:t> України. Він любив свою </a:t>
            </a:r>
            <a:r>
              <a:rPr lang="ru-RU" sz="2400" b="1" dirty="0" smtClean="0"/>
              <a:t>Батьківщину</a:t>
            </a:r>
            <a:r>
              <a:rPr lang="ru-RU" sz="2400" b="1" dirty="0"/>
              <a:t>, </a:t>
            </a:r>
            <a:r>
              <a:rPr lang="ru-RU" sz="2400" b="1" dirty="0" err="1"/>
              <a:t>мріяв</a:t>
            </a:r>
            <a:r>
              <a:rPr lang="ru-RU" sz="2400" b="1" dirty="0"/>
              <a:t> про </a:t>
            </a:r>
            <a:r>
              <a:rPr lang="ru-RU" sz="2400" b="1" dirty="0" err="1"/>
              <a:t>її</a:t>
            </a:r>
            <a:r>
              <a:rPr lang="ru-RU" sz="2400" b="1" dirty="0"/>
              <a:t> свободу й </a:t>
            </a:r>
            <a:r>
              <a:rPr lang="ru-RU" sz="2400" b="1" dirty="0" err="1"/>
              <a:t>незалежність</a:t>
            </a:r>
            <a:r>
              <a:rPr lang="ru-RU" sz="2400" b="1" dirty="0"/>
              <a:t>. Де б він не </a:t>
            </a:r>
            <a:r>
              <a:rPr lang="ru-RU" sz="2400" b="1" dirty="0" err="1"/>
              <a:t>був</a:t>
            </a:r>
            <a:r>
              <a:rPr lang="ru-RU" sz="2400" b="1" dirty="0"/>
              <a:t>, </a:t>
            </a:r>
            <a:r>
              <a:rPr lang="ru-RU" sz="2400" b="1" dirty="0" err="1"/>
              <a:t>куди</a:t>
            </a:r>
            <a:r>
              <a:rPr lang="ru-RU" sz="2400" b="1" dirty="0"/>
              <a:t> б не закидала його доля, Шевченко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згадував</a:t>
            </a:r>
            <a:r>
              <a:rPr lang="ru-RU" sz="2400" b="1" dirty="0"/>
              <a:t> </a:t>
            </a:r>
            <a:r>
              <a:rPr lang="ru-RU" sz="2400" b="1" dirty="0" err="1"/>
              <a:t>рідні</a:t>
            </a:r>
            <a:r>
              <a:rPr lang="ru-RU" sz="2400" b="1" dirty="0"/>
              <a:t> місця, </a:t>
            </a:r>
            <a:r>
              <a:rPr lang="ru-RU" sz="2400" b="1" dirty="0" err="1"/>
              <a:t>прагнув</a:t>
            </a:r>
            <a:r>
              <a:rPr lang="ru-RU" sz="2400" b="1" dirty="0"/>
              <a:t> </a:t>
            </a:r>
            <a:r>
              <a:rPr lang="ru-RU" sz="2400" b="1" dirty="0" err="1"/>
              <a:t>швидше</a:t>
            </a:r>
            <a:r>
              <a:rPr lang="ru-RU" sz="2400" b="1" dirty="0"/>
              <a:t> </a:t>
            </a:r>
            <a:r>
              <a:rPr lang="ru-RU" sz="2400" b="1" dirty="0" err="1"/>
              <a:t>полинути</a:t>
            </a:r>
            <a:r>
              <a:rPr lang="ru-RU" sz="2400" b="1" dirty="0"/>
              <a:t> в Україну, </a:t>
            </a:r>
            <a:r>
              <a:rPr lang="ru-RU" sz="2400" b="1" dirty="0" err="1"/>
              <a:t>зустрітися</a:t>
            </a:r>
            <a:r>
              <a:rPr lang="ru-RU" sz="2400" b="1" dirty="0"/>
              <a:t> з </a:t>
            </a:r>
            <a:r>
              <a:rPr lang="ru-RU" sz="2400" b="1" dirty="0" err="1"/>
              <a:t>однодумцями</a:t>
            </a:r>
            <a:r>
              <a:rPr lang="ru-RU" sz="2400" b="1" dirty="0"/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Результат пошуку зображень за запитом Світанок">
            <a:extLst>
              <a:ext uri="{FF2B5EF4-FFF2-40B4-BE49-F238E27FC236}">
                <a16:creationId xmlns:a16="http://schemas.microsoft.com/office/drawing/2014/main" xmlns="" id="{B8019474-036F-4263-9C17-88C92B8B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670202"/>
            <a:ext cx="3522305" cy="227687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s://s017.radikal.ru/i430/1111/87/75ce0149ad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5006" y="3990620"/>
            <a:ext cx="2158091" cy="222620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373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5232" y="1318998"/>
            <a:ext cx="53587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Розказати </a:t>
            </a:r>
            <a:r>
              <a:rPr lang="uk-UA" sz="2800" b="1" dirty="0">
                <a:solidFill>
                  <a:schemeClr val="bg1"/>
                </a:solidFill>
              </a:rPr>
              <a:t>напам'ять вірш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232" y="494528"/>
            <a:ext cx="10431481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232" y="3096960"/>
            <a:ext cx="3780311" cy="18158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Тихесеньковітервіє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степи,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ланимріють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міжяраминадставами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вербизеленіють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232" y="1966195"/>
            <a:ext cx="66323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Роз'єднати слова і виразно прочитати уривок із вірша Тараса Шевченка:</a:t>
            </a:r>
          </a:p>
        </p:txBody>
      </p:sp>
      <p:pic>
        <p:nvPicPr>
          <p:cNvPr id="11" name="Picture 4" descr="Читаємо вірші про весну | Тест з української мови – «На Урок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" b="3292"/>
          <a:stretch/>
        </p:blipFill>
        <p:spPr bwMode="auto">
          <a:xfrm>
            <a:off x="8538531" y="1318998"/>
            <a:ext cx="2728182" cy="31274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69" y="3075130"/>
            <a:ext cx="3653603" cy="256361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6019" y="3039684"/>
            <a:ext cx="39787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Тихесенько вітер </a:t>
            </a:r>
            <a:r>
              <a:rPr lang="uk-UA" sz="2800" b="1" dirty="0" smtClean="0">
                <a:solidFill>
                  <a:schemeClr val="bg1"/>
                </a:solidFill>
              </a:rPr>
              <a:t>віє,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661" y="3537017"/>
            <a:ext cx="39787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степи</a:t>
            </a:r>
            <a:r>
              <a:rPr lang="uk-UA" sz="2800" b="1" dirty="0">
                <a:solidFill>
                  <a:schemeClr val="bg1"/>
                </a:solidFill>
              </a:rPr>
              <a:t>, лани </a:t>
            </a:r>
            <a:r>
              <a:rPr lang="uk-UA" sz="2800" b="1" dirty="0" smtClean="0">
                <a:solidFill>
                  <a:schemeClr val="bg1"/>
                </a:solidFill>
              </a:rPr>
              <a:t>мріють,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019" y="4018083"/>
            <a:ext cx="39787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між </a:t>
            </a:r>
            <a:r>
              <a:rPr lang="uk-UA" sz="2800" b="1" dirty="0">
                <a:solidFill>
                  <a:schemeClr val="bg1"/>
                </a:solidFill>
              </a:rPr>
              <a:t>ярами над </a:t>
            </a:r>
            <a:r>
              <a:rPr lang="uk-UA" sz="2800" b="1" dirty="0" err="1" smtClean="0">
                <a:solidFill>
                  <a:schemeClr val="bg1"/>
                </a:solidFill>
              </a:rPr>
              <a:t>ставами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019" y="4541303"/>
            <a:ext cx="39787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верби </a:t>
            </a:r>
            <a:r>
              <a:rPr lang="uk-UA" sz="2800" b="1" dirty="0">
                <a:solidFill>
                  <a:schemeClr val="bg1"/>
                </a:solidFill>
              </a:rPr>
              <a:t>зеленіють.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460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643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433</cp:revision>
  <dcterms:created xsi:type="dcterms:W3CDTF">2018-01-05T16:38:53Z</dcterms:created>
  <dcterms:modified xsi:type="dcterms:W3CDTF">2025-03-17T08:23:03Z</dcterms:modified>
</cp:coreProperties>
</file>