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682" r:id="rId3"/>
    <p:sldId id="672" r:id="rId4"/>
    <p:sldId id="673" r:id="rId5"/>
    <p:sldId id="679" r:id="rId6"/>
    <p:sldId id="670" r:id="rId7"/>
    <p:sldId id="622" r:id="rId8"/>
    <p:sldId id="680" r:id="rId9"/>
    <p:sldId id="681" r:id="rId10"/>
    <p:sldId id="676" r:id="rId11"/>
    <p:sldId id="675" r:id="rId12"/>
    <p:sldId id="68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FFCCFF"/>
    <a:srgbClr val="F5FC9A"/>
    <a:srgbClr val="ECF949"/>
    <a:srgbClr val="FF66FF"/>
    <a:srgbClr val="F68EE2"/>
    <a:srgbClr val="295FFF"/>
    <a:srgbClr val="00B050"/>
    <a:srgbClr val="1694E9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-33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9462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7380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med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med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med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med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med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med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11.03.2025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med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med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11.03.2025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med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med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med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sh dir="u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11286" y="4156151"/>
            <a:ext cx="7836483" cy="160043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rgbClr val="0070C0"/>
                </a:solidFill>
              </a:rPr>
              <a:t>Розвиток зв'язного мовлення. Малюю весну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449432" y="1657830"/>
            <a:ext cx="2906486" cy="132802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8</a:t>
            </a:r>
            <a:r>
              <a:rPr lang="uk-UA" sz="2400" b="1" dirty="0" smtClean="0">
                <a:solidFill>
                  <a:srgbClr val="0070C0"/>
                </a:solidFill>
              </a:rPr>
              <a:t>9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5" name="Picture 2" descr="http://tdvsesvit.com.ua/images/product_images/popup_images/4429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0297" y="981341"/>
            <a:ext cx="2055274" cy="3059961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8523" y="525668"/>
            <a:ext cx="10254647" cy="809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Намалюй </a:t>
            </a:r>
            <a:r>
              <a:rPr lang="uk-UA" sz="3600" b="1" dirty="0">
                <a:solidFill>
                  <a:schemeClr val="bg1"/>
                </a:solidFill>
              </a:rPr>
              <a:t>олівцями весну, яку бачиш за вікном. </a:t>
            </a:r>
          </a:p>
        </p:txBody>
      </p:sp>
      <p:pic>
        <p:nvPicPr>
          <p:cNvPr id="5122" name="Picture 2" descr="Картинки по запросу &quot;детские рисунки про весну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914" y="1682867"/>
            <a:ext cx="3119888" cy="233991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Картинки по запросу &quot;детские рисунки про весну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331" y="1682866"/>
            <a:ext cx="3109865" cy="233593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Картинки по запросу &quot;детские рисунки про весну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748" y="1682867"/>
            <a:ext cx="3109865" cy="233593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Картинки по запросу &quot;детские рисунки про весну&quot;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96" y="4037238"/>
            <a:ext cx="3130506" cy="2335939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Картинки по запросу &quot;детские рисунки про весну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749" y="4022783"/>
            <a:ext cx="3119888" cy="233991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Картинки по запросу &quot;детские рисунки про весну&quot;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331" y="4038836"/>
            <a:ext cx="3109865" cy="23238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867400"/>
            <a:ext cx="858342" cy="9905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Ст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4</a:t>
            </a:r>
            <a:r>
              <a:rPr lang="uk-UA" sz="2400" b="1" dirty="0" smtClean="0">
                <a:solidFill>
                  <a:schemeClr val="bg1"/>
                </a:solidFill>
              </a:rPr>
              <a:t>2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16086" y="1298149"/>
            <a:ext cx="5584372" cy="534111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Придумай </a:t>
            </a:r>
            <a:r>
              <a:rPr lang="uk-UA" sz="2400" b="1" dirty="0">
                <a:solidFill>
                  <a:srgbClr val="0070C0"/>
                </a:solidFill>
              </a:rPr>
              <a:t>назву малюнкові і </a:t>
            </a:r>
            <a:r>
              <a:rPr lang="uk-UA" sz="2400" b="1" dirty="0" smtClean="0">
                <a:solidFill>
                  <a:srgbClr val="0070C0"/>
                </a:solidFill>
              </a:rPr>
              <a:t>запиши</a:t>
            </a:r>
            <a:endParaRPr lang="uk-UA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49149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/>
          <p:cNvSpPr/>
          <p:nvPr/>
        </p:nvSpPr>
        <p:spPr>
          <a:xfrm>
            <a:off x="8399545" y="4978506"/>
            <a:ext cx="1989651" cy="5545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ТРАВА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89765" y="4985185"/>
            <a:ext cx="1776366" cy="5478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КВІТИ</a:t>
            </a:r>
          </a:p>
        </p:txBody>
      </p:sp>
      <p:pic>
        <p:nvPicPr>
          <p:cNvPr id="1026" name="Picture 2" descr="D:\2 клас\1 Українська мова\1 Пономарьова\6 Числівник Службові слова\№089 - Розвиток мовлення Малюю весну\2025-03-11_10463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5"/>
          <a:stretch/>
        </p:blipFill>
        <p:spPr bwMode="auto">
          <a:xfrm>
            <a:off x="1292891" y="1499798"/>
            <a:ext cx="9440423" cy="343052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56527" y="576376"/>
            <a:ext cx="10442843" cy="80955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Розгадай ребуси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 flipH="1">
            <a:off x="6307353" y="5084764"/>
            <a:ext cx="354840" cy="3821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Скругленный прямоугольник 20"/>
          <p:cNvSpPr/>
          <p:nvPr/>
        </p:nvSpPr>
        <p:spPr>
          <a:xfrm>
            <a:off x="1811008" y="4978506"/>
            <a:ext cx="1941100" cy="5545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БЕРЕЗА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H="1">
            <a:off x="3118493" y="5165354"/>
            <a:ext cx="354840" cy="3821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3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5867400"/>
            <a:ext cx="858342" cy="9905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Ст</a:t>
            </a:r>
            <a:r>
              <a:rPr lang="uk-UA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4</a:t>
            </a:r>
            <a:r>
              <a:rPr lang="uk-UA" sz="2400" b="1" dirty="0" smtClean="0">
                <a:solidFill>
                  <a:schemeClr val="bg1"/>
                </a:solidFill>
              </a:rPr>
              <a:t>2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811008" y="4318460"/>
            <a:ext cx="2031649" cy="6589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БЕРЕЗЕНЬ</a:t>
            </a:r>
            <a:r>
              <a:rPr lang="uk-UA" sz="3200" b="1" i="1" dirty="0" smtClean="0">
                <a:solidFill>
                  <a:schemeClr val="bg1"/>
                </a:solidFill>
              </a:rPr>
              <a:t>   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H="1">
            <a:off x="9687453" y="5101007"/>
            <a:ext cx="354840" cy="38214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Скругленный прямоугольник 18"/>
          <p:cNvSpPr/>
          <p:nvPr/>
        </p:nvSpPr>
        <p:spPr>
          <a:xfrm>
            <a:off x="5189765" y="4318459"/>
            <a:ext cx="1776366" cy="6589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КВІТЕНЬ</a:t>
            </a:r>
            <a:r>
              <a:rPr lang="uk-UA" sz="3200" b="1" i="1" dirty="0" smtClean="0">
                <a:solidFill>
                  <a:schemeClr val="bg1"/>
                </a:solidFill>
              </a:rPr>
              <a:t>   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8399545" y="4318465"/>
            <a:ext cx="1989651" cy="65899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ТРАВЕНЬ</a:t>
            </a:r>
            <a:r>
              <a:rPr lang="uk-UA" sz="3200" b="1" i="1" dirty="0" smtClean="0">
                <a:solidFill>
                  <a:schemeClr val="bg1"/>
                </a:solidFill>
              </a:rPr>
              <a:t>   </a:t>
            </a:r>
            <a:endParaRPr lang="uk-UA" sz="3200" b="1" i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18493" y="5591391"/>
            <a:ext cx="5599426" cy="55201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Поясни</a:t>
            </a:r>
            <a:r>
              <a:rPr lang="uk-UA" sz="2400" b="1" dirty="0">
                <a:solidFill>
                  <a:srgbClr val="0070C0"/>
                </a:solidFill>
              </a:rPr>
              <a:t>, що називають слова-відгадки.</a:t>
            </a:r>
          </a:p>
        </p:txBody>
      </p:sp>
    </p:spTree>
    <p:extLst>
      <p:ext uri="{BB962C8B-B14F-4D97-AF65-F5344CB8AC3E}">
        <p14:creationId xmlns:p14="http://schemas.microsoft.com/office/powerpoint/2010/main" val="1777631378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4" grpId="0" animBg="1"/>
      <p:bldP spid="21" grpId="0" animBg="1"/>
      <p:bldP spid="23" grpId="0" animBg="1"/>
      <p:bldP spid="19" grpId="0" animBg="1"/>
      <p:bldP spid="20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3446" y="476672"/>
            <a:ext cx="10010868" cy="72008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471962" y="1352582"/>
            <a:ext cx="9032553" cy="57207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450850"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solidFill>
                  <a:srgbClr val="0070C0"/>
                </a:solidFill>
              </a:rPr>
              <a:t>Чи</a:t>
            </a:r>
            <a:r>
              <a:rPr lang="ru-RU" sz="2400" b="1" dirty="0" smtClean="0">
                <a:solidFill>
                  <a:srgbClr val="0070C0"/>
                </a:solidFill>
              </a:rPr>
              <a:t> справдилися твої очікування </a:t>
            </a:r>
            <a:r>
              <a:rPr lang="ru-RU" sz="2400" b="1" dirty="0" err="1" smtClean="0">
                <a:solidFill>
                  <a:srgbClr val="0070C0"/>
                </a:solidFill>
              </a:rPr>
              <a:t>від</a:t>
            </a:r>
            <a:r>
              <a:rPr lang="ru-RU" sz="2400" b="1" dirty="0" smtClean="0">
                <a:solidFill>
                  <a:srgbClr val="0070C0"/>
                </a:solidFill>
              </a:rPr>
              <a:t> уроку?</a:t>
            </a: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11" name="Picture 4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8433" y="2018066"/>
            <a:ext cx="1906043" cy="282798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8538433" y="5073989"/>
            <a:ext cx="2005634" cy="1198626"/>
          </a:xfrm>
          <a:prstGeom prst="roundRect">
            <a:avLst/>
          </a:prstGeom>
          <a:solidFill>
            <a:srgbClr val="00B0F0"/>
          </a:solidFill>
          <a:ln w="19050"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</a:rPr>
              <a:t>Мені все під силу!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570515" y="5049755"/>
            <a:ext cx="2177142" cy="1198626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</a:rPr>
              <a:t>Позитивні емоції!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292412" y="5049755"/>
            <a:ext cx="1940918" cy="119862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</a:rPr>
              <a:t>Цікаві знання!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952943" y="5049755"/>
            <a:ext cx="2005634" cy="1198626"/>
          </a:xfrm>
          <a:prstGeom prst="roundRect">
            <a:avLst/>
          </a:prstGeom>
          <a:solidFill>
            <a:srgbClr val="FF66FF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R="179705" indent="88900" algn="ctr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solidFill>
                  <a:schemeClr val="bg1"/>
                </a:solidFill>
              </a:rPr>
              <a:t>Почуття успіху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" name="Picture 5" descr="D:\Картинки до тестів\Емоції Олівці\Олівець з посмішкою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784" y="2007355"/>
            <a:ext cx="1968130" cy="2816645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1" name="Picture 2" descr="D:\Картинки до тестів\Емоції Олівці\images (7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3" b="11487"/>
          <a:stretch/>
        </p:blipFill>
        <p:spPr bwMode="auto">
          <a:xfrm>
            <a:off x="6039749" y="2018066"/>
            <a:ext cx="1918827" cy="2805934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r="11174"/>
          <a:stretch/>
        </p:blipFill>
        <p:spPr bwMode="auto">
          <a:xfrm>
            <a:off x="3570515" y="2042615"/>
            <a:ext cx="2082424" cy="281748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715719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rrowheads="1"/>
          </p:cNvSpPr>
          <p:nvPr/>
        </p:nvSpPr>
        <p:spPr bwMode="auto">
          <a:xfrm>
            <a:off x="5152361" y="1879212"/>
            <a:ext cx="5389150" cy="2826306"/>
          </a:xfrm>
          <a:prstGeom prst="round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сюди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прийшли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учитись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Не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лінитись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, а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трудитись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П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рацюємо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старанно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,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Завдання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виконуємо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ми </a:t>
            </a:r>
            <a:r>
              <a:rPr kumimoji="0" lang="ru-RU" sz="3200" b="1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бездоганно</a:t>
            </a: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ea typeface="Times New Roman" pitchFamily="18" charset="0"/>
              </a:rPr>
              <a:t>!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10" name="Picture 2" descr="D:\Картинки до тестів\Людина\Учні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49" y="1879212"/>
            <a:ext cx="3116973" cy="2809523"/>
          </a:xfrm>
          <a:prstGeom prst="roundRect">
            <a:avLst/>
          </a:prstGeom>
          <a:noFill/>
          <a:ln w="1905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90671" y="508129"/>
            <a:ext cx="9816028" cy="71474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Налаштування на урок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3537858" y="4538958"/>
            <a:ext cx="2569150" cy="1267837"/>
          </a:xfrm>
          <a:prstGeom prst="horizontalScroll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Задоволення від роботи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8655873" y="4498106"/>
            <a:ext cx="2512869" cy="1267837"/>
          </a:xfrm>
          <a:prstGeom prst="horizontalScroll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Цікаве спілкування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6542314" y="4498106"/>
            <a:ext cx="1704405" cy="1267837"/>
          </a:xfrm>
          <a:prstGeom prst="horizontalScroll">
            <a:avLst/>
          </a:prstGeom>
          <a:solidFill>
            <a:schemeClr val="accent4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Нові знання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965369" y="4461445"/>
            <a:ext cx="2132966" cy="1267837"/>
          </a:xfrm>
          <a:prstGeom prst="horizontalScroll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Почуття успіху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050" name="Picture 2" descr="D:\Картинки до тестів\Емоції Олівці\images (7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3" b="11487"/>
          <a:stretch/>
        </p:blipFill>
        <p:spPr bwMode="auto">
          <a:xfrm>
            <a:off x="6442895" y="1826787"/>
            <a:ext cx="1740246" cy="254479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5" r="11174"/>
          <a:stretch/>
        </p:blipFill>
        <p:spPr bwMode="auto">
          <a:xfrm>
            <a:off x="9011189" y="1879212"/>
            <a:ext cx="1825485" cy="2469850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236" y="1879212"/>
            <a:ext cx="1715171" cy="2544792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артинки до тестів\Емоції Олівці\Олівець з посмішкою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628" y="1804270"/>
            <a:ext cx="1778173" cy="2544792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4" name="Скругленный прямоугольник 13"/>
          <p:cNvSpPr/>
          <p:nvPr/>
        </p:nvSpPr>
        <p:spPr>
          <a:xfrm>
            <a:off x="1317171" y="1252204"/>
            <a:ext cx="9224340" cy="51077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Розглянь пропозиції веселих олівців. Які твої очікування від уроку?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97847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8" grpId="0" animBg="1"/>
      <p:bldP spid="19" grpId="0" animBg="1"/>
      <p:bldP spid="17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03514" y="494529"/>
            <a:ext cx="10326236" cy="69201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Відгадай загадку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352131" y="1334239"/>
            <a:ext cx="3733801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Де вона проходить –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Там травиця сходить,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Квіти розцвітають,</a:t>
            </a:r>
          </a:p>
          <a:p>
            <a:pPr algn="ctr"/>
            <a:r>
              <a:rPr lang="uk-UA" sz="2800" b="1" dirty="0" err="1">
                <a:solidFill>
                  <a:schemeClr val="bg1"/>
                </a:solidFill>
              </a:rPr>
              <a:t>Солов'ї</a:t>
            </a:r>
            <a:r>
              <a:rPr lang="uk-UA" sz="2800" b="1" dirty="0">
                <a:solidFill>
                  <a:schemeClr val="bg1"/>
                </a:solidFill>
              </a:rPr>
              <a:t> співають.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199728" y="3253931"/>
            <a:ext cx="7030020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Сонце з кожним днем піднімається вище, все більше обігріває землю.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328086" y="1334239"/>
            <a:ext cx="2901663" cy="181588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Пригадай, які зміни відбуваються в живій та неживій природі навесні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199729" y="4171168"/>
            <a:ext cx="7030020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З приходом весни дерева прокидаються після довгого зимового сну.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4199729" y="5094504"/>
            <a:ext cx="7030019" cy="8309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З'являються перші квіти, повертаються додому птахи з теплих країв.</a:t>
            </a:r>
          </a:p>
        </p:txBody>
      </p:sp>
      <p:pic>
        <p:nvPicPr>
          <p:cNvPr id="1026" name="Picture 2" descr="Весна - Мала Сторінк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14" y="1334239"/>
            <a:ext cx="3218174" cy="459126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338100" y="5510002"/>
            <a:ext cx="1921952" cy="6847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весна</a:t>
            </a:r>
            <a:r>
              <a:rPr lang="uk-UA" sz="3600" b="1" i="1" dirty="0" smtClean="0">
                <a:solidFill>
                  <a:schemeClr val="bg1"/>
                </a:solidFill>
              </a:rPr>
              <a:t>   </a:t>
            </a:r>
            <a:endParaRPr lang="uk-UA" sz="36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25599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97430" y="581614"/>
            <a:ext cx="9688284" cy="7899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Утворення асоціативного </a:t>
            </a:r>
            <a:r>
              <a:rPr lang="uk-UA" sz="4000" b="1" dirty="0" smtClean="0">
                <a:solidFill>
                  <a:schemeClr val="bg1"/>
                </a:solidFill>
              </a:rPr>
              <a:t>куща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6C8C322B-41C0-4F21-A6EA-2929815B198B}"/>
              </a:ext>
            </a:extLst>
          </p:cNvPr>
          <p:cNvGrpSpPr/>
          <p:nvPr/>
        </p:nvGrpSpPr>
        <p:grpSpPr>
          <a:xfrm>
            <a:off x="2597986" y="2123735"/>
            <a:ext cx="6524649" cy="3370119"/>
            <a:chOff x="2592795" y="1987826"/>
            <a:chExt cx="6881519" cy="3478696"/>
          </a:xfrm>
          <a:solidFill>
            <a:srgbClr val="00B050"/>
          </a:solidFill>
        </p:grpSpPr>
        <p:cxnSp>
          <p:nvCxnSpPr>
            <p:cNvPr id="7" name="Прямая со стрелкой 6">
              <a:extLst>
                <a:ext uri="{FF2B5EF4-FFF2-40B4-BE49-F238E27FC236}">
                  <a16:creationId xmlns="" xmlns:a16="http://schemas.microsoft.com/office/drawing/2014/main" id="{8A7340DB-DEE5-4080-B6E8-CF1D08F5B148}"/>
                </a:ext>
              </a:extLst>
            </p:cNvPr>
            <p:cNvCxnSpPr>
              <a:stCxn id="15" idx="2"/>
            </p:cNvCxnSpPr>
            <p:nvPr/>
          </p:nvCxnSpPr>
          <p:spPr>
            <a:xfrm flipH="1">
              <a:off x="6096001" y="4461250"/>
              <a:ext cx="32660" cy="1005272"/>
            </a:xfrm>
            <a:prstGeom prst="straightConnector1">
              <a:avLst/>
            </a:prstGeom>
            <a:grp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="" xmlns:a16="http://schemas.microsoft.com/office/drawing/2014/main" id="{F7B7A3FF-78F3-400A-AAC7-5D34ABE0A7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6000" y="1987826"/>
              <a:ext cx="0" cy="1003851"/>
            </a:xfrm>
            <a:prstGeom prst="straightConnector1">
              <a:avLst/>
            </a:prstGeom>
            <a:grp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="" xmlns:a16="http://schemas.microsoft.com/office/drawing/2014/main" id="{E5CD2909-FC62-4E6B-95C5-5878DCD51FD8}"/>
                </a:ext>
              </a:extLst>
            </p:cNvPr>
            <p:cNvCxnSpPr>
              <a:cxnSpLocks/>
            </p:cNvCxnSpPr>
            <p:nvPr/>
          </p:nvCxnSpPr>
          <p:spPr>
            <a:xfrm>
              <a:off x="8478744" y="3739907"/>
              <a:ext cx="995570" cy="0"/>
            </a:xfrm>
            <a:prstGeom prst="straightConnector1">
              <a:avLst/>
            </a:prstGeom>
            <a:grp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0" name="Прямая со стрелкой 9">
              <a:extLst>
                <a:ext uri="{FF2B5EF4-FFF2-40B4-BE49-F238E27FC236}">
                  <a16:creationId xmlns="" xmlns:a16="http://schemas.microsoft.com/office/drawing/2014/main" id="{0A1B9FA6-6C35-4902-B569-E1BF056828C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592795" y="3786807"/>
              <a:ext cx="1218025" cy="0"/>
            </a:xfrm>
            <a:prstGeom prst="straightConnector1">
              <a:avLst/>
            </a:prstGeom>
            <a:grp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Прямая со стрелкой 10">
              <a:extLst>
                <a:ext uri="{FF2B5EF4-FFF2-40B4-BE49-F238E27FC236}">
                  <a16:creationId xmlns="" xmlns:a16="http://schemas.microsoft.com/office/drawing/2014/main" id="{CAEEEE04-B810-437F-BED7-81EEFB70ECB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201808" y="2176672"/>
              <a:ext cx="767922" cy="894521"/>
            </a:xfrm>
            <a:prstGeom prst="straightConnector1">
              <a:avLst/>
            </a:prstGeom>
            <a:grp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>
              <a:extLst>
                <a:ext uri="{FF2B5EF4-FFF2-40B4-BE49-F238E27FC236}">
                  <a16:creationId xmlns="" xmlns:a16="http://schemas.microsoft.com/office/drawing/2014/main" id="{BD09C776-AE95-4444-8187-D223AC46A6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27397" y="4576971"/>
              <a:ext cx="1229864" cy="611255"/>
            </a:xfrm>
            <a:prstGeom prst="straightConnector1">
              <a:avLst/>
            </a:prstGeom>
            <a:grp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3" name="Прямая со стрелкой 12">
              <a:extLst>
                <a:ext uri="{FF2B5EF4-FFF2-40B4-BE49-F238E27FC236}">
                  <a16:creationId xmlns="" xmlns:a16="http://schemas.microsoft.com/office/drawing/2014/main" id="{3DFD1228-D484-4B9D-85C0-FC88016A6BD7}"/>
                </a:ext>
              </a:extLst>
            </p:cNvPr>
            <p:cNvCxnSpPr>
              <a:cxnSpLocks/>
            </p:cNvCxnSpPr>
            <p:nvPr/>
          </p:nvCxnSpPr>
          <p:spPr>
            <a:xfrm>
              <a:off x="8245559" y="4562062"/>
              <a:ext cx="1086456" cy="723070"/>
            </a:xfrm>
            <a:prstGeom prst="straightConnector1">
              <a:avLst/>
            </a:prstGeom>
            <a:grp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4" name="Прямая со стрелкой 13">
              <a:extLst>
                <a:ext uri="{FF2B5EF4-FFF2-40B4-BE49-F238E27FC236}">
                  <a16:creationId xmlns="" xmlns:a16="http://schemas.microsoft.com/office/drawing/2014/main" id="{BCED8AE2-1325-49F9-8824-A4107AE50F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5559" y="2128217"/>
              <a:ext cx="919044" cy="889550"/>
            </a:xfrm>
            <a:prstGeom prst="straightConnector1">
              <a:avLst/>
            </a:prstGeom>
            <a:grpFill/>
            <a:ln w="76200" cap="flat" cmpd="sng" algn="ctr">
              <a:solidFill>
                <a:srgbClr val="00B050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5" name="Прямоугольник 14">
              <a:extLst>
                <a:ext uri="{FF2B5EF4-FFF2-40B4-BE49-F238E27FC236}">
                  <a16:creationId xmlns="" xmlns:a16="http://schemas.microsoft.com/office/drawing/2014/main" id="{629D0DC1-597A-4A16-BBF1-E85014B78481}"/>
                </a:ext>
              </a:extLst>
            </p:cNvPr>
            <p:cNvSpPr/>
            <p:nvPr/>
          </p:nvSpPr>
          <p:spPr>
            <a:xfrm>
              <a:off x="3779251" y="2991678"/>
              <a:ext cx="4698819" cy="1469572"/>
            </a:xfrm>
            <a:prstGeom prst="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7200" b="1" dirty="0">
                  <a:solidFill>
                    <a:srgbClr val="FFFF00"/>
                  </a:solidFill>
                </a:rPr>
                <a:t>Весна</a:t>
              </a:r>
            </a:p>
          </p:txBody>
        </p:sp>
      </p:grpSp>
      <p:sp>
        <p:nvSpPr>
          <p:cNvPr id="17" name="Скругленный прямоугольник 16"/>
          <p:cNvSpPr/>
          <p:nvPr/>
        </p:nvSpPr>
        <p:spPr>
          <a:xfrm>
            <a:off x="5271508" y="1515832"/>
            <a:ext cx="1739869" cy="6847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сонце</a:t>
            </a:r>
            <a:r>
              <a:rPr lang="uk-UA" sz="3600" b="1" i="1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9210047" y="1686119"/>
            <a:ext cx="1907132" cy="684732"/>
          </a:xfrm>
          <a:prstGeom prst="roundRect">
            <a:avLst/>
          </a:prstGeom>
          <a:solidFill>
            <a:srgbClr val="00B0F0"/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струмки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9271817" y="3571520"/>
            <a:ext cx="1783591" cy="684732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квіти</a:t>
            </a:r>
            <a:r>
              <a:rPr lang="uk-UA" sz="3600" b="1" i="1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9293678" y="5493854"/>
            <a:ext cx="2365156" cy="68473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березень</a:t>
            </a:r>
            <a:r>
              <a:rPr lang="uk-UA" sz="3600" b="1" i="1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5179754" y="5696189"/>
            <a:ext cx="1923376" cy="6847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бруньки</a:t>
            </a:r>
            <a:r>
              <a:rPr lang="uk-UA" sz="3600" b="1" i="1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940923" y="5403749"/>
            <a:ext cx="2173194" cy="684732"/>
          </a:xfrm>
          <a:prstGeom prst="roundRect">
            <a:avLst/>
          </a:prstGeom>
          <a:solidFill>
            <a:srgbClr val="C00000"/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квітень</a:t>
            </a:r>
            <a:r>
              <a:rPr lang="uk-UA" sz="3600" b="1" i="1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81908" y="3571520"/>
            <a:ext cx="1739869" cy="684732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птахи</a:t>
            </a:r>
            <a:r>
              <a:rPr lang="uk-UA" sz="3600" b="1" i="1" dirty="0">
                <a:solidFill>
                  <a:schemeClr val="bg1"/>
                </a:solidFill>
              </a:rPr>
              <a:t>   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350472" y="1684876"/>
            <a:ext cx="1921952" cy="68473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травень</a:t>
            </a:r>
            <a:r>
              <a:rPr lang="uk-UA" sz="3600" b="1" i="1" dirty="0">
                <a:solidFill>
                  <a:schemeClr val="bg1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050292434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97429" y="599721"/>
            <a:ext cx="9644742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943600" y="1521614"/>
            <a:ext cx="4898572" cy="282630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0070C0"/>
                </a:solidFill>
              </a:rPr>
              <a:t>Сьогодні на уроці </a:t>
            </a:r>
            <a:r>
              <a:rPr lang="ru-RU" sz="3200" b="1" dirty="0" smtClean="0">
                <a:solidFill>
                  <a:srgbClr val="0070C0"/>
                </a:solidFill>
              </a:rPr>
              <a:t>розвитку зв’язного мовлення ми складемо розповідь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smtClean="0">
                <a:solidFill>
                  <a:srgbClr val="0070C0"/>
                </a:solidFill>
              </a:rPr>
              <a:t>про зміни в природі </a:t>
            </a:r>
            <a:r>
              <a:rPr lang="ru-RU" sz="3200" b="1" dirty="0" err="1" smtClean="0">
                <a:solidFill>
                  <a:srgbClr val="0070C0"/>
                </a:solidFill>
              </a:rPr>
              <a:t>навесні</a:t>
            </a:r>
            <a:r>
              <a:rPr lang="ru-RU" sz="3200" b="1" dirty="0" smtClean="0">
                <a:solidFill>
                  <a:srgbClr val="0070C0"/>
                </a:solidFill>
              </a:rPr>
              <a:t>.</a:t>
            </a:r>
            <a:endParaRPr lang="uk-UA" sz="3200" b="1" dirty="0" smtClean="0">
              <a:solidFill>
                <a:srgbClr val="0070C0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1197430" y="1521615"/>
            <a:ext cx="3657600" cy="3478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345476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&quot;весна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7903" y="1992085"/>
            <a:ext cx="2859557" cy="407892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7895" y="405926"/>
            <a:ext cx="10156676" cy="781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Послухай</a:t>
            </a:r>
            <a:r>
              <a:rPr lang="uk-UA" sz="3600" b="1" dirty="0">
                <a:solidFill>
                  <a:schemeClr val="bg1"/>
                </a:solidFill>
              </a:rPr>
              <a:t>, як весну зобразив композитор. </a:t>
            </a:r>
          </a:p>
        </p:txBody>
      </p:sp>
      <p:pic>
        <p:nvPicPr>
          <p:cNvPr id="2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963885" y="1263628"/>
            <a:ext cx="6409837" cy="4807378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837895" y="1274204"/>
            <a:ext cx="6346676" cy="5545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Що </a:t>
            </a:r>
            <a:r>
              <a:rPr lang="uk-UA" sz="2400" b="1" dirty="0">
                <a:solidFill>
                  <a:srgbClr val="0070C0"/>
                </a:solidFill>
              </a:rPr>
              <a:t>ти уявляєш, коли слухаєш цю мелодію? </a:t>
            </a:r>
          </a:p>
        </p:txBody>
      </p:sp>
    </p:spTree>
    <p:extLst>
      <p:ext uri="{BB962C8B-B14F-4D97-AF65-F5344CB8AC3E}">
        <p14:creationId xmlns:p14="http://schemas.microsoft.com/office/powerpoint/2010/main" val="1623290427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01485" y="606006"/>
            <a:ext cx="5344885" cy="70028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Розглянь малюнок</a:t>
            </a:r>
          </a:p>
        </p:txBody>
      </p:sp>
      <p:pic>
        <p:nvPicPr>
          <p:cNvPr id="1026" name="Picture 2" descr="Картинки по запросу &quot;пономарьова малюю весну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" t="12199" r="1487" b="15681"/>
          <a:stretch/>
        </p:blipFill>
        <p:spPr bwMode="auto">
          <a:xfrm>
            <a:off x="6500026" y="388641"/>
            <a:ext cx="5158270" cy="606934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001485" y="1639005"/>
            <a:ext cx="5344885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Розкажи, яка пора року на ньому зображена.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974268" y="3130923"/>
            <a:ext cx="534488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Поясни, чому так думаєш.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94417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40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74267" y="4164879"/>
            <a:ext cx="5344885" cy="156966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Назви весняні місяці. Поміркуй, чому вони мають таку назву.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32767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66404" y="544286"/>
            <a:ext cx="10443853" cy="67119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Словникова робота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485834" y="1267026"/>
            <a:ext cx="5775158" cy="6815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Малюю весну</a:t>
            </a:r>
            <a:endParaRPr lang="ru-RU" sz="3600" b="1" dirty="0">
              <a:solidFill>
                <a:schemeClr val="bg1"/>
              </a:solidFill>
            </a:endParaRPr>
          </a:p>
        </p:txBody>
      </p:sp>
      <p:cxnSp>
        <p:nvCxnSpPr>
          <p:cNvPr id="11" name="Прямая со стрелкой 10"/>
          <p:cNvCxnSpPr/>
          <p:nvPr/>
        </p:nvCxnSpPr>
        <p:spPr>
          <a:xfrm>
            <a:off x="7373412" y="1910467"/>
            <a:ext cx="1" cy="448658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>
            <a:off x="4075757" y="1582712"/>
            <a:ext cx="5004" cy="78944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10671069" y="1569681"/>
            <a:ext cx="7415" cy="82528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>
            <a:endCxn id="9" idx="1"/>
          </p:cNvCxnSpPr>
          <p:nvPr/>
        </p:nvCxnSpPr>
        <p:spPr>
          <a:xfrm>
            <a:off x="4075757" y="1607811"/>
            <a:ext cx="410077" cy="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10260992" y="1582712"/>
            <a:ext cx="410077" cy="1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3441727" y="2359125"/>
            <a:ext cx="2227322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u="sng" dirty="0"/>
              <a:t>Назви предметів</a:t>
            </a:r>
          </a:p>
          <a:p>
            <a:pPr algn="ctr"/>
            <a:r>
              <a:rPr lang="uk-UA" sz="2800" dirty="0"/>
              <a:t>сніг</a:t>
            </a:r>
          </a:p>
          <a:p>
            <a:pPr algn="ctr"/>
            <a:r>
              <a:rPr lang="uk-UA" sz="2800" dirty="0"/>
              <a:t>струмки</a:t>
            </a:r>
          </a:p>
          <a:p>
            <a:pPr algn="ctr"/>
            <a:r>
              <a:rPr lang="uk-UA" sz="2800" dirty="0"/>
              <a:t>проталини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29" name="TextBox 28"/>
          <p:cNvSpPr txBox="1"/>
          <p:nvPr/>
        </p:nvSpPr>
        <p:spPr>
          <a:xfrm>
            <a:off x="6310338" y="2394969"/>
            <a:ext cx="2131751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u="sng" dirty="0"/>
              <a:t>Назви</a:t>
            </a:r>
          </a:p>
          <a:p>
            <a:pPr algn="ctr"/>
            <a:r>
              <a:rPr lang="uk-UA" sz="2800" b="1" u="sng" dirty="0"/>
              <a:t> ознак</a:t>
            </a:r>
          </a:p>
          <a:p>
            <a:pPr algn="ctr"/>
            <a:r>
              <a:rPr lang="uk-UA" sz="2800" dirty="0"/>
              <a:t>тепле</a:t>
            </a:r>
          </a:p>
          <a:p>
            <a:pPr algn="ctr"/>
            <a:r>
              <a:rPr lang="uk-UA" sz="2800" dirty="0"/>
              <a:t>пухнасті</a:t>
            </a:r>
          </a:p>
          <a:p>
            <a:pPr algn="ctr"/>
            <a:r>
              <a:rPr lang="uk-UA" sz="2800" dirty="0"/>
              <a:t>зелена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30" name="TextBox 29"/>
          <p:cNvSpPr txBox="1"/>
          <p:nvPr/>
        </p:nvSpPr>
        <p:spPr>
          <a:xfrm>
            <a:off x="9054400" y="2375143"/>
            <a:ext cx="2255857" cy="3539430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u="sng" dirty="0"/>
              <a:t>Назви</a:t>
            </a:r>
          </a:p>
          <a:p>
            <a:pPr algn="ctr"/>
            <a:r>
              <a:rPr lang="uk-UA" sz="2800" b="1" u="sng" dirty="0"/>
              <a:t>дій</a:t>
            </a:r>
          </a:p>
          <a:p>
            <a:pPr algn="ctr"/>
            <a:r>
              <a:rPr lang="uk-UA" sz="2800" dirty="0"/>
              <a:t>пригріває</a:t>
            </a:r>
          </a:p>
          <a:p>
            <a:pPr algn="ctr"/>
            <a:r>
              <a:rPr lang="uk-UA" sz="2800" dirty="0"/>
              <a:t>тане</a:t>
            </a:r>
          </a:p>
          <a:p>
            <a:pPr algn="ctr"/>
            <a:r>
              <a:rPr lang="uk-UA" sz="2800" dirty="0"/>
              <a:t>цвітуть</a:t>
            </a:r>
          </a:p>
          <a:p>
            <a:pPr algn="ctr"/>
            <a:r>
              <a:rPr lang="uk-UA" sz="2800" dirty="0" smtClean="0"/>
              <a:t>_________</a:t>
            </a:r>
            <a:endParaRPr lang="uk-UA" sz="2800" dirty="0"/>
          </a:p>
          <a:p>
            <a:pPr algn="ctr"/>
            <a:r>
              <a:rPr lang="uk-UA" sz="2800" dirty="0"/>
              <a:t>__________</a:t>
            </a:r>
          </a:p>
          <a:p>
            <a:pPr algn="ctr"/>
            <a:r>
              <a:rPr lang="uk-UA" sz="2800" dirty="0" smtClean="0"/>
              <a:t>__________</a:t>
            </a:r>
            <a:endParaRPr lang="uk-UA" sz="2800" dirty="0"/>
          </a:p>
        </p:txBody>
      </p:sp>
      <p:sp>
        <p:nvSpPr>
          <p:cNvPr id="18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94417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866404" y="1362617"/>
            <a:ext cx="2475509" cy="360639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0070C0"/>
                </a:solidFill>
              </a:rPr>
              <a:t>Прочитай </a:t>
            </a:r>
            <a:r>
              <a:rPr lang="uk-UA" sz="2400" b="1" dirty="0" smtClean="0">
                <a:solidFill>
                  <a:srgbClr val="0070C0"/>
                </a:solidFill>
              </a:rPr>
              <a:t>слова.</a:t>
            </a:r>
            <a:endParaRPr lang="uk-UA" sz="2400" b="1" dirty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Підкресли </a:t>
            </a:r>
            <a:r>
              <a:rPr lang="uk-UA" sz="2400" b="1" dirty="0">
                <a:solidFill>
                  <a:srgbClr val="0070C0"/>
                </a:solidFill>
              </a:rPr>
              <a:t>ті, </a:t>
            </a:r>
            <a:r>
              <a:rPr lang="uk-UA" sz="2400" b="1" dirty="0" smtClean="0">
                <a:solidFill>
                  <a:srgbClr val="0070C0"/>
                </a:solidFill>
              </a:rPr>
              <a:t>якими хочеш розказати про </a:t>
            </a:r>
            <a:r>
              <a:rPr lang="uk-UA" sz="2400" b="1" dirty="0" smtClean="0">
                <a:solidFill>
                  <a:srgbClr val="0070C0"/>
                </a:solidFill>
              </a:rPr>
              <a:t>початок весни. </a:t>
            </a:r>
            <a:r>
              <a:rPr lang="uk-UA" sz="2400" b="1" dirty="0">
                <a:solidFill>
                  <a:srgbClr val="0070C0"/>
                </a:solidFill>
              </a:rPr>
              <a:t>Допиши інші слова, які хочеш використати.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01569" y="4445794"/>
            <a:ext cx="96853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квіти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64199" y="4859804"/>
            <a:ext cx="1443280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сонечко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956593" y="5262223"/>
            <a:ext cx="1058496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птахи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6788141" y="4478448"/>
            <a:ext cx="111280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перші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770991" y="4872908"/>
            <a:ext cx="1147109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веселі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633399" y="5336294"/>
            <a:ext cx="1626407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2060"/>
                </a:solidFill>
              </a:rPr>
              <a:t>перелітні</a:t>
            </a:r>
            <a:endParaRPr lang="uk-UA" sz="2800" b="1" dirty="0">
              <a:solidFill>
                <a:srgbClr val="00206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9099198" y="4897070"/>
            <a:ext cx="2166257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побігли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304170" y="5275862"/>
            <a:ext cx="1756315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</a:rPr>
              <a:t>прилетіли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294957" y="4445794"/>
            <a:ext cx="1728358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з’явилися</a:t>
            </a:r>
            <a:endParaRPr lang="uk-UA" sz="2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824235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20" grpId="0"/>
      <p:bldP spid="21" grpId="0"/>
      <p:bldP spid="22" grpId="0"/>
      <p:bldP spid="23" grpId="0"/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68829" y="500179"/>
            <a:ext cx="10190735" cy="70813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Намалюй словами весну, зображену на малюнку.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894417"/>
            <a:ext cx="1079653" cy="95295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600" b="1" dirty="0" smtClean="0">
                <a:solidFill>
                  <a:schemeClr val="bg1"/>
                </a:solidFill>
              </a:rPr>
              <a:t>Сторінка</a:t>
            </a:r>
            <a:endParaRPr lang="uk-UA" sz="16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41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33257" y="1320622"/>
            <a:ext cx="6326307" cy="60615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Використовуй </a:t>
            </a:r>
            <a:r>
              <a:rPr lang="uk-UA" sz="2400" b="1" dirty="0">
                <a:solidFill>
                  <a:srgbClr val="0070C0"/>
                </a:solidFill>
              </a:rPr>
              <a:t>слова з попереднього </a:t>
            </a:r>
            <a:r>
              <a:rPr lang="uk-UA" sz="2400" b="1" dirty="0" smtClean="0">
                <a:solidFill>
                  <a:srgbClr val="0070C0"/>
                </a:solidFill>
              </a:rPr>
              <a:t>завдання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900272" y="2125828"/>
            <a:ext cx="625929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Весна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084471" y="5142822"/>
            <a:ext cx="5823877" cy="50348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Запиши розповідь. Розпочни </a:t>
            </a:r>
            <a:r>
              <a:rPr lang="uk-UA" sz="2400" b="1" dirty="0">
                <a:solidFill>
                  <a:srgbClr val="0070C0"/>
                </a:solidFill>
              </a:rPr>
              <a:t>із заголовка.</a:t>
            </a:r>
          </a:p>
        </p:txBody>
      </p:sp>
      <p:pic>
        <p:nvPicPr>
          <p:cNvPr id="9" name="Picture 2" descr="Картинки по запросу &quot;пономарьова малюю весну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8" t="12199" r="1487" b="15681"/>
          <a:stretch/>
        </p:blipFill>
        <p:spPr bwMode="auto">
          <a:xfrm>
            <a:off x="887433" y="1255307"/>
            <a:ext cx="3945824" cy="464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900272" y="2710603"/>
            <a:ext cx="6259292" cy="20621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Настала весна. Пригріло сонечко. Побігли </a:t>
            </a:r>
            <a:r>
              <a:rPr lang="uk-UA" sz="3200" b="1" dirty="0" smtClean="0">
                <a:solidFill>
                  <a:schemeClr val="bg1"/>
                </a:solidFill>
              </a:rPr>
              <a:t>веселі струмки</a:t>
            </a:r>
            <a:r>
              <a:rPr lang="uk-UA" sz="3200" b="1" dirty="0">
                <a:solidFill>
                  <a:schemeClr val="bg1"/>
                </a:solidFill>
              </a:rPr>
              <a:t>. З далеких країн </a:t>
            </a:r>
            <a:r>
              <a:rPr lang="uk-UA" sz="3200" b="1" dirty="0" smtClean="0">
                <a:solidFill>
                  <a:schemeClr val="bg1"/>
                </a:solidFill>
              </a:rPr>
              <a:t>повернулися </a:t>
            </a:r>
            <a:r>
              <a:rPr lang="uk-UA" sz="3200" b="1" dirty="0">
                <a:solidFill>
                  <a:schemeClr val="bg1"/>
                </a:solidFill>
              </a:rPr>
              <a:t>птахи. З'явилися </a:t>
            </a:r>
            <a:r>
              <a:rPr lang="uk-UA" sz="3200" b="1" dirty="0" smtClean="0">
                <a:solidFill>
                  <a:schemeClr val="bg1"/>
                </a:solidFill>
              </a:rPr>
              <a:t>перші </a:t>
            </a:r>
            <a:r>
              <a:rPr lang="uk-UA" sz="3200" b="1" dirty="0">
                <a:solidFill>
                  <a:schemeClr val="bg1"/>
                </a:solidFill>
              </a:rPr>
              <a:t>весняні квіти.   </a:t>
            </a:r>
          </a:p>
        </p:txBody>
      </p:sp>
    </p:spTree>
    <p:extLst>
      <p:ext uri="{BB962C8B-B14F-4D97-AF65-F5344CB8AC3E}">
        <p14:creationId xmlns:p14="http://schemas.microsoft.com/office/powerpoint/2010/main" val="2386527982"/>
      </p:ext>
    </p:extLst>
  </p:cSld>
  <p:clrMapOvr>
    <a:masterClrMapping/>
  </p:clrMapOvr>
  <p:transition spd="med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3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20270</TotalTime>
  <Words>360</Words>
  <Application>Microsoft Office PowerPoint</Application>
  <PresentationFormat>Произвольный</PresentationFormat>
  <Paragraphs>112</Paragraphs>
  <Slides>12</Slides>
  <Notes>2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 Налаштування на урок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Рефлексія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1363</cp:revision>
  <dcterms:created xsi:type="dcterms:W3CDTF">2018-01-05T16:38:53Z</dcterms:created>
  <dcterms:modified xsi:type="dcterms:W3CDTF">2025-03-11T15:41:56Z</dcterms:modified>
</cp:coreProperties>
</file>