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828" r:id="rId3"/>
    <p:sldId id="819" r:id="rId4"/>
    <p:sldId id="820" r:id="rId5"/>
    <p:sldId id="822" r:id="rId6"/>
    <p:sldId id="824" r:id="rId7"/>
    <p:sldId id="826" r:id="rId8"/>
    <p:sldId id="829" r:id="rId9"/>
    <p:sldId id="81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5A11"/>
    <a:srgbClr val="2F3242"/>
    <a:srgbClr val="FFFF00"/>
    <a:srgbClr val="1694E9"/>
    <a:srgbClr val="295FFF"/>
    <a:srgbClr val="FFB441"/>
    <a:srgbClr val="709E32"/>
    <a:srgbClr val="00B050"/>
    <a:srgbClr val="0000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26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8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BE04B-0FEE-474E-98E3-E5C059B0E3D6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8AAFC-F45B-4763-9C1F-8029DFCE0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45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6D62-0A69-489C-AD8A-DBBB454FE69F}" type="datetime1">
              <a:rPr lang="uk-UA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242421"/>
      </p:ext>
    </p:extLst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1F5A-B942-463D-BFFB-A6C0BF2A95D9}" type="datetime1">
              <a:rPr lang="uk-UA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421197"/>
      </p:ext>
    </p:extLst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F5CA3-AACC-4614-BF69-00E689DA5E5C}" type="datetime1">
              <a:rPr lang="uk-UA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756189"/>
      </p:ext>
    </p:extLst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7AFC-C01B-4F35-8E90-7CDC7BDC9F41}" type="datetime1">
              <a:rPr lang="uk-UA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445653"/>
      </p:ext>
    </p:extLst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7DF8-A1C4-4191-9BCE-6255C9741248}" type="datetime1">
              <a:rPr lang="uk-UA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646997"/>
      </p:ext>
    </p:extLst>
  </p:cSld>
  <p:clrMapOvr>
    <a:masterClrMapping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527B-8C9A-436C-98CD-9931061FA41E}" type="datetime1">
              <a:rPr lang="uk-UA" smtClean="0"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066299"/>
      </p:ext>
    </p:extLst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2E25-D864-431C-9803-DC1DF816B3B2}" type="datetime1">
              <a:rPr lang="uk-UA" smtClean="0"/>
              <a:t>17.03.2025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923005"/>
      </p:ext>
    </p:extLst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627C-B8CA-44C8-AA80-F38F7E2DC942}" type="datetime1">
              <a:rPr lang="uk-UA" smtClean="0"/>
              <a:t>17.03.2025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58557"/>
      </p:ext>
    </p:extLst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820F-613B-4084-A210-F6071CA8AA12}" type="datetime1">
              <a:rPr lang="uk-UA" smtClean="0"/>
              <a:t>17.03.2025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499683"/>
      </p:ext>
    </p:extLst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D5AF-C886-45A1-B5DC-5A526CB61C15}" type="datetime1">
              <a:rPr lang="uk-UA" smtClean="0"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21819"/>
      </p:ext>
    </p:extLst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2A21-8E22-4A57-9D96-C14531AB525D}" type="datetime1">
              <a:rPr lang="uk-UA" smtClean="0"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52846"/>
      </p:ext>
    </p:extLst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BF2D6-4F70-474E-8189-F1C29A9FD449}" type="datetime1">
              <a:rPr lang="uk-UA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1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sh dir="u"/>
  </p:transition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43742" y="4207285"/>
            <a:ext cx="8948057" cy="1600438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chemeClr val="accent2">
                    <a:lumMod val="75000"/>
                  </a:schemeClr>
                </a:solidFill>
              </a:rPr>
              <a:t>Діагностувальна робота «Аудіювання»</a:t>
            </a:r>
          </a:p>
        </p:txBody>
      </p:sp>
      <p:sp>
        <p:nvSpPr>
          <p:cNvPr id="8" name="AutoShape 2" descr="ÐÐ°ÑÑÐ¸Ð½ÐºÐ¸ Ð¿Ð¾ Ð·Ð°Ð¿ÑÐ¾ÑÑ ÐºÐ»Ð¸Ð¿Ð°ÑÑ Ð´ÐµÑÐ¸ ÑÐ°Ð·Ð¾Ð¼ Ñ Ð´Ð¾Ð±ÑÑ Ð¿ÑÑÑ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415401" y="1328718"/>
            <a:ext cx="3176398" cy="1736646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Літературне читання</a:t>
            </a:r>
          </a:p>
          <a:p>
            <a:pPr algn="ctr"/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uk-UA" sz="2400" b="1" i="1" dirty="0" smtClean="0">
                <a:solidFill>
                  <a:schemeClr val="accent2">
                    <a:lumMod val="75000"/>
                  </a:schemeClr>
                </a:solidFill>
              </a:rPr>
              <a:t>клас </a:t>
            </a:r>
          </a:p>
          <a:p>
            <a:pPr algn="ctr"/>
            <a:r>
              <a:rPr lang="uk-UA" sz="2400" b="1" i="1" dirty="0" smtClean="0">
                <a:solidFill>
                  <a:schemeClr val="accent2">
                    <a:lumMod val="75000"/>
                  </a:schemeClr>
                </a:solidFill>
              </a:rPr>
              <a:t>ІІ семестр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Урок 90</a:t>
            </a:r>
          </a:p>
        </p:txBody>
      </p:sp>
      <p:pic>
        <p:nvPicPr>
          <p:cNvPr id="7" name="Picture 2" descr="Василь Сухомлинський. &quot;Навіщо дякують?&quot; - Мала Сторін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742" y="1328718"/>
            <a:ext cx="2602027" cy="2397583"/>
          </a:xfrm>
          <a:prstGeom prst="round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57040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Картинки до тестів\!!!_Есміра_літера Ш+Досліджую Світ\_free_2024-01-20-22-09-20_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589" y="2038699"/>
            <a:ext cx="3928110" cy="392811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9872" y="465170"/>
            <a:ext cx="7930140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Налаштування на урок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55680" y="1949067"/>
            <a:ext cx="6133790" cy="2281476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Дзвоник пролунав веселий, 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fontAlgn="base"/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Дружно всіх він кличе в клас. 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fontAlgn="base"/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І цікаве на </a:t>
            </a:r>
            <a:r>
              <a:rPr lang="uk-UA" sz="3200" b="1" dirty="0" err="1">
                <a:solidFill>
                  <a:schemeClr val="accent2">
                    <a:lumMod val="75000"/>
                  </a:schemeClr>
                </a:solidFill>
              </a:rPr>
              <a:t>уроці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fontAlgn="base"/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Пропоную я для вас. 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Заголовок 3"/>
          <p:cNvSpPr txBox="1">
            <a:spLocks/>
          </p:cNvSpPr>
          <p:nvPr/>
        </p:nvSpPr>
        <p:spPr>
          <a:xfrm>
            <a:off x="1775517" y="465170"/>
            <a:ext cx="8019687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4000" b="1" dirty="0" smtClean="0">
                <a:solidFill>
                  <a:schemeClr val="bg1"/>
                </a:solidFill>
              </a:rPr>
              <a:t>Вправа «Мої очікування»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7" name="Заголовок 3"/>
          <p:cNvSpPr txBox="1">
            <a:spLocks/>
          </p:cNvSpPr>
          <p:nvPr/>
        </p:nvSpPr>
        <p:spPr>
          <a:xfrm>
            <a:off x="1510540" y="1282295"/>
            <a:ext cx="8549640" cy="62873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Розглянь ілюстрації.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Поміркуй, що ти очікуєш від уроку?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2" name="Рисунок 11" descr="Похожее изображение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8" t="21565" r="10211" b="10839"/>
          <a:stretch/>
        </p:blipFill>
        <p:spPr bwMode="auto">
          <a:xfrm>
            <a:off x="564953" y="4057597"/>
            <a:ext cx="3053602" cy="2034313"/>
          </a:xfrm>
          <a:prstGeom prst="round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Picture 4" descr="Працьовиті: картинки, стокові Працьовиті фотографії, зображення | Скачати з  Depositphot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299" y="4236031"/>
            <a:ext cx="3062458" cy="1873756"/>
          </a:xfrm>
          <a:prstGeom prst="round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5" name="Рисунок 14" descr="Похожее изображение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5" t="688" r="9740" b="5704"/>
          <a:stretch/>
        </p:blipFill>
        <p:spPr bwMode="auto">
          <a:xfrm>
            <a:off x="7316589" y="2079943"/>
            <a:ext cx="2966944" cy="2354895"/>
          </a:xfrm>
          <a:prstGeom prst="round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Заголовок 3"/>
          <p:cNvSpPr txBox="1">
            <a:spLocks/>
          </p:cNvSpPr>
          <p:nvPr/>
        </p:nvSpPr>
        <p:spPr>
          <a:xfrm>
            <a:off x="8334653" y="5400961"/>
            <a:ext cx="2555954" cy="770353"/>
          </a:xfrm>
          <a:prstGeom prst="roundRect">
            <a:avLst/>
          </a:prstGeom>
          <a:solidFill>
            <a:srgbClr val="E838BA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b="1" dirty="0" smtClean="0"/>
              <a:t>Впораюсь </a:t>
            </a:r>
          </a:p>
          <a:p>
            <a:r>
              <a:rPr lang="uk-UA" sz="2000" b="1" dirty="0" smtClean="0"/>
              <a:t>з усіма завданнями</a:t>
            </a:r>
            <a:endParaRPr lang="ru-RU" sz="2000" b="1" i="1" dirty="0"/>
          </a:p>
        </p:txBody>
      </p:sp>
      <p:sp>
        <p:nvSpPr>
          <p:cNvPr id="19" name="Заголовок 3"/>
          <p:cNvSpPr txBox="1">
            <a:spLocks/>
          </p:cNvSpPr>
          <p:nvPr/>
        </p:nvSpPr>
        <p:spPr>
          <a:xfrm>
            <a:off x="3449873" y="5172909"/>
            <a:ext cx="2120426" cy="91900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b="1" dirty="0" smtClean="0"/>
              <a:t>Відчую успіх від своєї роботи</a:t>
            </a:r>
            <a:endParaRPr lang="ru-RU" sz="2000" b="1" i="1" dirty="0"/>
          </a:p>
        </p:txBody>
      </p:sp>
      <p:sp>
        <p:nvSpPr>
          <p:cNvPr id="20" name="Заголовок 3"/>
          <p:cNvSpPr txBox="1">
            <a:spLocks/>
          </p:cNvSpPr>
          <p:nvPr/>
        </p:nvSpPr>
        <p:spPr>
          <a:xfrm>
            <a:off x="869479" y="2085501"/>
            <a:ext cx="2079462" cy="1200466"/>
          </a:xfrm>
          <a:prstGeom prst="roundRect">
            <a:avLst/>
          </a:prstGeom>
          <a:solidFill>
            <a:srgbClr val="934BC9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b="1" dirty="0" err="1" smtClean="0"/>
              <a:t>Поповню</a:t>
            </a:r>
            <a:r>
              <a:rPr lang="uk-UA" sz="2000" b="1" dirty="0" smtClean="0"/>
              <a:t> свою скриню знань і вмінь</a:t>
            </a:r>
            <a:endParaRPr lang="ru-RU" sz="2000" b="1" i="1" dirty="0"/>
          </a:p>
        </p:txBody>
      </p:sp>
      <p:sp>
        <p:nvSpPr>
          <p:cNvPr id="21" name="Заголовок 3"/>
          <p:cNvSpPr txBox="1">
            <a:spLocks/>
          </p:cNvSpPr>
          <p:nvPr/>
        </p:nvSpPr>
        <p:spPr>
          <a:xfrm>
            <a:off x="9612630" y="1947577"/>
            <a:ext cx="2120426" cy="11422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b="1" dirty="0" smtClean="0"/>
              <a:t>Отримаю </a:t>
            </a:r>
          </a:p>
          <a:p>
            <a:r>
              <a:rPr lang="uk-UA" sz="2000" b="1" dirty="0" smtClean="0"/>
              <a:t>задоволення від своєї роботи</a:t>
            </a:r>
            <a:endParaRPr lang="ru-RU" sz="2000" b="1" i="1" dirty="0"/>
          </a:p>
        </p:txBody>
      </p:sp>
      <p:pic>
        <p:nvPicPr>
          <p:cNvPr id="13" name="Рисунок 12" descr="Похожее изображение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" t="5870" r="1005" b="287"/>
          <a:stretch/>
        </p:blipFill>
        <p:spPr bwMode="auto">
          <a:xfrm>
            <a:off x="3034086" y="1998542"/>
            <a:ext cx="3252414" cy="2436297"/>
          </a:xfrm>
          <a:prstGeom prst="round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9679678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18" grpId="0" animBg="1"/>
      <p:bldP spid="17" grpId="0" animBg="1"/>
      <p:bldP spid="16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936171" y="582906"/>
            <a:ext cx="10178143" cy="81155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/>
              <a:t>Повідомлення теми </a:t>
            </a:r>
            <a:r>
              <a:rPr lang="uk-UA" sz="4000" b="1" dirty="0" smtClean="0"/>
              <a:t>уроку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32778" name="AutoShape 10" descr="любители книг | Школьные темы, Де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 descr="D:\Картинки до тестів\!!!!Эсмира_512х512\_free_2024-01-13-17-28-32_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142" y="1493163"/>
            <a:ext cx="3677194" cy="3677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279570" y="1493163"/>
            <a:ext cx="5442855" cy="391596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Сьогодні на уроці читання </a:t>
            </a:r>
            <a:r>
              <a:rPr lang="uk-UA" sz="3200" b="1" dirty="0" smtClean="0">
                <a:solidFill>
                  <a:schemeClr val="bg1"/>
                </a:solidFill>
              </a:rPr>
              <a:t>ми в</a:t>
            </a:r>
            <a:r>
              <a:rPr lang="uk-UA" sz="3200" b="1" dirty="0" smtClean="0"/>
              <a:t>иконаємо діагностувальну роботу «Аудіювання» </a:t>
            </a:r>
            <a:endParaRPr lang="uk-UA" sz="3200" b="1" dirty="0" smtClean="0"/>
          </a:p>
          <a:p>
            <a:pPr algn="ctr"/>
            <a:r>
              <a:rPr lang="uk-UA" sz="3200" b="1" dirty="0" smtClean="0"/>
              <a:t>за </a:t>
            </a:r>
            <a:r>
              <a:rPr lang="uk-UA" sz="3200" b="1" dirty="0" smtClean="0"/>
              <a:t>оповіданням </a:t>
            </a:r>
          </a:p>
          <a:p>
            <a:pPr algn="ctr"/>
            <a:r>
              <a:rPr lang="uk-UA" sz="3200" b="1" dirty="0" smtClean="0"/>
              <a:t>Андрія Сахарова «Джерельце»</a:t>
            </a:r>
            <a:r>
              <a:rPr lang="uk-UA" sz="32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81370146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936171" y="582906"/>
            <a:ext cx="10178143" cy="81155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/>
              <a:t>Що таке аудіювання?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32778" name="AutoShape 10" descr="любители книг | Школьные темы, Де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36172" y="1526157"/>
            <a:ext cx="6237514" cy="153233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FF00"/>
                </a:solidFill>
              </a:rPr>
              <a:t>Аудіювання </a:t>
            </a:r>
            <a:r>
              <a:rPr lang="uk-UA" sz="2800" b="1" dirty="0" smtClean="0"/>
              <a:t>– це вид роботи, в якому перевіряється розуміння сприйнятого на слух тексту. </a:t>
            </a:r>
          </a:p>
        </p:txBody>
      </p:sp>
      <p:sp>
        <p:nvSpPr>
          <p:cNvPr id="8" name="Заголовок 1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1398813" y="3145973"/>
            <a:ext cx="5312232" cy="575162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Запиши вгорі аркуша за зразком</a:t>
            </a:r>
          </a:p>
        </p:txBody>
      </p:sp>
      <p:pic>
        <p:nvPicPr>
          <p:cNvPr id="1026" name="Picture 2" descr="D:\Картинки до тестів\!!!!!!Эсмира\_free_2023-10-14-19-34_00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017" y="1526158"/>
            <a:ext cx="3492153" cy="3492153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936172" y="3871202"/>
            <a:ext cx="6237514" cy="1680511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Своє прізвище, ім’я ___________</a:t>
            </a:r>
          </a:p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Аудіювання</a:t>
            </a:r>
            <a:endParaRPr lang="uk-UA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А. Сахаров. Джерельце</a:t>
            </a:r>
          </a:p>
        </p:txBody>
      </p:sp>
    </p:spTree>
    <p:extLst>
      <p:ext uri="{BB962C8B-B14F-4D97-AF65-F5344CB8AC3E}">
        <p14:creationId xmlns:p14="http://schemas.microsoft.com/office/powerpoint/2010/main" val="1165043461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077682" y="696686"/>
            <a:ext cx="10069289" cy="1240971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Послухай </a:t>
            </a:r>
            <a:r>
              <a:rPr lang="uk-UA" sz="4000" b="1" dirty="0" smtClean="0">
                <a:solidFill>
                  <a:schemeClr val="bg1"/>
                </a:solidFill>
              </a:rPr>
              <a:t>уважно оповідання </a:t>
            </a:r>
            <a:r>
              <a:rPr lang="uk-UA" sz="4000" b="1" dirty="0" smtClean="0">
                <a:solidFill>
                  <a:schemeClr val="bg1"/>
                </a:solidFill>
              </a:rPr>
              <a:t>А. Сахарова «Джерельце»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32778" name="AutoShape 10" descr="любители книг | Школьные темы, Де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2" descr="Тест до оповідання &quot;Джерельце&quot; А.Сахарова 4 клас | Тест. Літературне читанн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914" y="2079171"/>
            <a:ext cx="6281056" cy="3295516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Василь Сухомлинський. &quot;Навіщо дякують?&quot; - Мала Сторін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968" y="2079171"/>
            <a:ext cx="3429004" cy="315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035903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3752" y="424544"/>
            <a:ext cx="10282464" cy="6204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Аудіювання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1006409" y="2000956"/>
            <a:ext cx="4512648" cy="188225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uk-UA" sz="2800" b="1" dirty="0" smtClean="0">
                <a:solidFill>
                  <a:schemeClr val="bg1"/>
                </a:solidFill>
              </a:rPr>
              <a:t>1. </a:t>
            </a:r>
            <a:r>
              <a:rPr lang="uk-UA" sz="2800" b="1" dirty="0"/>
              <a:t>Хто пішов у ліс по гриби?</a:t>
            </a:r>
            <a:endParaRPr lang="ru-RU" sz="2800" dirty="0"/>
          </a:p>
          <a:p>
            <a:r>
              <a:rPr lang="uk-UA" sz="2800" dirty="0"/>
              <a:t>   </a:t>
            </a:r>
            <a:r>
              <a:rPr lang="uk-UA" sz="2800" dirty="0" smtClean="0"/>
              <a:t>а) </a:t>
            </a:r>
            <a:r>
              <a:rPr lang="uk-UA" sz="2800" dirty="0"/>
              <a:t>дідусь з онуком;  </a:t>
            </a:r>
            <a:endParaRPr lang="uk-UA" sz="2800" dirty="0" smtClean="0"/>
          </a:p>
          <a:p>
            <a:r>
              <a:rPr lang="uk-UA" sz="2800" dirty="0" smtClean="0"/>
              <a:t>   б) </a:t>
            </a:r>
            <a:r>
              <a:rPr lang="uk-UA" sz="2800" dirty="0"/>
              <a:t>дідусь з онучкою;  </a:t>
            </a:r>
            <a:r>
              <a:rPr lang="uk-UA" sz="2800" dirty="0" smtClean="0"/>
              <a:t>   </a:t>
            </a:r>
          </a:p>
          <a:p>
            <a:r>
              <a:rPr lang="uk-UA" sz="2800" dirty="0" smtClean="0"/>
              <a:t>   в) </a:t>
            </a:r>
            <a:r>
              <a:rPr lang="uk-UA" sz="2800" dirty="0"/>
              <a:t>бабуся з онуком</a:t>
            </a:r>
            <a:endParaRPr lang="ru-RU" sz="2800" dirty="0"/>
          </a:p>
        </p:txBody>
      </p:sp>
      <p:sp>
        <p:nvSpPr>
          <p:cNvPr id="8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1006409" y="4010145"/>
            <a:ext cx="4512648" cy="20423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b="1" dirty="0" smtClean="0"/>
              <a:t>2. </a:t>
            </a:r>
            <a:r>
              <a:rPr lang="uk-UA" sz="2800" b="1" dirty="0"/>
              <a:t>Які звуки почув хлопчик?</a:t>
            </a:r>
            <a:endParaRPr lang="ru-RU" sz="2800" dirty="0"/>
          </a:p>
          <a:p>
            <a:r>
              <a:rPr lang="uk-UA" sz="2800" dirty="0"/>
              <a:t>    </a:t>
            </a:r>
            <a:r>
              <a:rPr lang="uk-UA" sz="2800" dirty="0" smtClean="0"/>
              <a:t>а) </a:t>
            </a:r>
            <a:r>
              <a:rPr lang="uk-UA" sz="2800" dirty="0"/>
              <a:t>пташині голоси;  </a:t>
            </a:r>
            <a:endParaRPr lang="uk-UA" sz="2800" dirty="0" smtClean="0"/>
          </a:p>
          <a:p>
            <a:r>
              <a:rPr lang="uk-UA" sz="2800" dirty="0" smtClean="0"/>
              <a:t>    б) </a:t>
            </a:r>
            <a:r>
              <a:rPr lang="uk-UA" sz="2800" dirty="0"/>
              <a:t>дзюркотіння струмка; </a:t>
            </a:r>
            <a:endParaRPr lang="uk-UA" sz="2800" dirty="0" smtClean="0"/>
          </a:p>
          <a:p>
            <a:r>
              <a:rPr lang="uk-UA" sz="2800" dirty="0" smtClean="0"/>
              <a:t>    в) </a:t>
            </a:r>
            <a:r>
              <a:rPr lang="uk-UA" sz="2800" dirty="0"/>
              <a:t>гуркіт машини 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731346" y="3985081"/>
            <a:ext cx="5074842" cy="2067377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b="1" dirty="0" smtClean="0">
                <a:solidFill>
                  <a:schemeClr val="bg1"/>
                </a:solidFill>
              </a:rPr>
              <a:t>4. </a:t>
            </a:r>
            <a:r>
              <a:rPr lang="uk-UA" sz="2800" b="1" dirty="0"/>
              <a:t>З чого дідусь зробив кухлик?</a:t>
            </a:r>
            <a:endParaRPr lang="ru-RU" sz="2800" dirty="0"/>
          </a:p>
          <a:p>
            <a:r>
              <a:rPr lang="uk-UA" sz="2800" dirty="0"/>
              <a:t>    </a:t>
            </a:r>
            <a:r>
              <a:rPr lang="uk-UA" sz="2800" dirty="0" smtClean="0"/>
              <a:t>а) </a:t>
            </a:r>
            <a:r>
              <a:rPr lang="uk-UA" sz="2800" dirty="0"/>
              <a:t>з березового листя;  </a:t>
            </a:r>
            <a:endParaRPr lang="uk-UA" sz="2800" dirty="0" smtClean="0"/>
          </a:p>
          <a:p>
            <a:r>
              <a:rPr lang="uk-UA" sz="2800" dirty="0"/>
              <a:t> </a:t>
            </a:r>
            <a:r>
              <a:rPr lang="uk-UA" sz="2800" dirty="0" smtClean="0"/>
              <a:t>   б) </a:t>
            </a:r>
            <a:r>
              <a:rPr lang="uk-UA" sz="2800" dirty="0"/>
              <a:t>з березової гілки;   </a:t>
            </a:r>
            <a:endParaRPr lang="uk-UA" sz="2800" dirty="0" smtClean="0"/>
          </a:p>
          <a:p>
            <a:r>
              <a:rPr lang="uk-UA" sz="2800" dirty="0"/>
              <a:t> </a:t>
            </a:r>
            <a:r>
              <a:rPr lang="uk-UA" sz="2800" dirty="0" smtClean="0"/>
              <a:t>   в) </a:t>
            </a:r>
            <a:r>
              <a:rPr lang="uk-UA" sz="2800" dirty="0"/>
              <a:t>з березової кори</a:t>
            </a:r>
            <a:endParaRPr lang="ru-RU" sz="2800" dirty="0"/>
          </a:p>
        </p:txBody>
      </p:sp>
      <p:sp>
        <p:nvSpPr>
          <p:cNvPr id="22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6090331" y="2000957"/>
            <a:ext cx="3977058" cy="188225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b="1" dirty="0" smtClean="0"/>
              <a:t>3. </a:t>
            </a:r>
            <a:r>
              <a:rPr lang="uk-UA" sz="2800" b="1" dirty="0"/>
              <a:t>Звідки витікала вода?</a:t>
            </a:r>
            <a:endParaRPr lang="ru-RU" sz="2800" dirty="0"/>
          </a:p>
          <a:p>
            <a:r>
              <a:rPr lang="uk-UA" sz="2800" dirty="0"/>
              <a:t>    </a:t>
            </a:r>
            <a:r>
              <a:rPr lang="uk-UA" sz="2800" dirty="0" smtClean="0"/>
              <a:t>а) </a:t>
            </a:r>
            <a:r>
              <a:rPr lang="uk-UA" sz="2800" dirty="0"/>
              <a:t>з-під дерева;   </a:t>
            </a:r>
            <a:endParaRPr lang="uk-UA" sz="2800" dirty="0" smtClean="0"/>
          </a:p>
          <a:p>
            <a:r>
              <a:rPr lang="uk-UA" sz="2800" dirty="0"/>
              <a:t> </a:t>
            </a:r>
            <a:r>
              <a:rPr lang="uk-UA" sz="2800" dirty="0" smtClean="0"/>
              <a:t>   б) </a:t>
            </a:r>
            <a:r>
              <a:rPr lang="uk-UA" sz="2800" dirty="0"/>
              <a:t>з-під кошика;  </a:t>
            </a:r>
            <a:endParaRPr lang="uk-UA" sz="2800" dirty="0" smtClean="0"/>
          </a:p>
          <a:p>
            <a:r>
              <a:rPr lang="uk-UA" sz="2800" dirty="0"/>
              <a:t> </a:t>
            </a:r>
            <a:r>
              <a:rPr lang="uk-UA" sz="2800" dirty="0" smtClean="0"/>
              <a:t>   в) </a:t>
            </a:r>
            <a:r>
              <a:rPr lang="uk-UA" sz="2800" dirty="0"/>
              <a:t>з-під камінця</a:t>
            </a:r>
            <a:endParaRPr lang="ru-RU" sz="2800" dirty="0"/>
          </a:p>
        </p:txBody>
      </p:sp>
      <p:sp>
        <p:nvSpPr>
          <p:cNvPr id="17" name="Заголовок 1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973752" y="1181346"/>
            <a:ext cx="10233159" cy="756311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Уважно прочитай запитання. В перших чотирьох завданнях вибери один із варіантів відповіді. Запиши номер запитання і вибрану букву. </a:t>
            </a:r>
          </a:p>
        </p:txBody>
      </p:sp>
    </p:spTree>
    <p:extLst>
      <p:ext uri="{BB962C8B-B14F-4D97-AF65-F5344CB8AC3E}">
        <p14:creationId xmlns:p14="http://schemas.microsoft.com/office/powerpoint/2010/main" val="454348735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6422567" y="2023058"/>
            <a:ext cx="4816996" cy="2240198"/>
          </a:xfrm>
          <a:prstGeom prst="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b="1" dirty="0" smtClean="0"/>
              <a:t>7. </a:t>
            </a:r>
            <a:r>
              <a:rPr lang="uk-UA" sz="2800" b="1" dirty="0"/>
              <a:t>Продовж речення</a:t>
            </a:r>
            <a:endParaRPr lang="ru-RU" sz="2800" dirty="0"/>
          </a:p>
          <a:p>
            <a:r>
              <a:rPr lang="uk-UA" sz="2800" b="1" dirty="0">
                <a:solidFill>
                  <a:srgbClr val="FFFF00"/>
                </a:solidFill>
              </a:rPr>
              <a:t>Дідусь зробив кухлик з березової кори – кожний тепер нап’ється із </a:t>
            </a:r>
            <a:r>
              <a:rPr lang="uk-UA" sz="2800" dirty="0" smtClean="0"/>
              <a:t>_________.</a:t>
            </a:r>
            <a:endParaRPr lang="ru-RU" sz="2800" dirty="0"/>
          </a:p>
        </p:txBody>
      </p:sp>
      <p:sp>
        <p:nvSpPr>
          <p:cNvPr id="38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5799033" y="4354283"/>
            <a:ext cx="5451415" cy="1948543"/>
          </a:xfrm>
          <a:prstGeom prst="rect">
            <a:avLst/>
          </a:prstGeom>
          <a:solidFill>
            <a:srgbClr val="FA880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b="1" dirty="0" smtClean="0"/>
              <a:t>8. Запиши</a:t>
            </a:r>
            <a:r>
              <a:rPr lang="uk-UA" sz="2800" b="1" dirty="0"/>
              <a:t> </a:t>
            </a:r>
            <a:r>
              <a:rPr lang="uk-UA" sz="2800" b="1" dirty="0" smtClean="0"/>
              <a:t>свою </a:t>
            </a:r>
            <a:r>
              <a:rPr lang="uk-UA" sz="2800" b="1" dirty="0" smtClean="0"/>
              <a:t>думку і поясни її: </a:t>
            </a:r>
            <a:endParaRPr lang="uk-UA" sz="2800" b="1" dirty="0" smtClean="0"/>
          </a:p>
          <a:p>
            <a:r>
              <a:rPr lang="uk-UA" sz="2800" b="1" dirty="0" smtClean="0">
                <a:solidFill>
                  <a:srgbClr val="FFFF00"/>
                </a:solidFill>
              </a:rPr>
              <a:t>У </a:t>
            </a:r>
            <a:r>
              <a:rPr lang="uk-UA" sz="2800" b="1" dirty="0">
                <a:solidFill>
                  <a:srgbClr val="FFFF00"/>
                </a:solidFill>
              </a:rPr>
              <a:t>яку пору </a:t>
            </a:r>
            <a:r>
              <a:rPr lang="uk-UA" sz="2800" b="1" dirty="0" smtClean="0">
                <a:solidFill>
                  <a:srgbClr val="FFFF00"/>
                </a:solidFill>
              </a:rPr>
              <a:t>року відбуваються </a:t>
            </a:r>
            <a:r>
              <a:rPr lang="uk-UA" sz="2800" b="1" dirty="0">
                <a:solidFill>
                  <a:srgbClr val="FFFF00"/>
                </a:solidFill>
              </a:rPr>
              <a:t>події у тексті</a:t>
            </a:r>
            <a:r>
              <a:rPr lang="uk-UA" sz="2800" b="1" dirty="0" smtClean="0">
                <a:solidFill>
                  <a:srgbClr val="FFFF00"/>
                </a:solidFill>
              </a:rPr>
              <a:t>?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smtClean="0"/>
              <a:t>________________.</a:t>
            </a:r>
            <a:endParaRPr lang="ru-RU" sz="2800" dirty="0"/>
          </a:p>
        </p:txBody>
      </p:sp>
      <p:sp>
        <p:nvSpPr>
          <p:cNvPr id="32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995523" y="4354283"/>
            <a:ext cx="4770924" cy="19485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800" b="1" dirty="0" smtClean="0"/>
              <a:t>6. </a:t>
            </a:r>
            <a:r>
              <a:rPr lang="uk-UA" sz="2800" b="1" dirty="0"/>
              <a:t>Дай </a:t>
            </a:r>
            <a:r>
              <a:rPr lang="uk-UA" sz="2800" b="1" dirty="0" smtClean="0"/>
              <a:t>повну відповідь </a:t>
            </a:r>
            <a:r>
              <a:rPr lang="uk-UA" sz="2800" b="1" dirty="0"/>
              <a:t>на запитання. </a:t>
            </a:r>
            <a:endParaRPr lang="uk-UA" sz="2800" b="1" dirty="0" smtClean="0"/>
          </a:p>
          <a:p>
            <a:pPr lvl="0"/>
            <a:r>
              <a:rPr lang="uk-UA" sz="2800" b="1" dirty="0" smtClean="0">
                <a:solidFill>
                  <a:srgbClr val="FFFF00"/>
                </a:solidFill>
              </a:rPr>
              <a:t>Куди </a:t>
            </a:r>
            <a:r>
              <a:rPr lang="uk-UA" sz="2800" b="1" dirty="0">
                <a:solidFill>
                  <a:srgbClr val="FFFF00"/>
                </a:solidFill>
              </a:rPr>
              <a:t>пішли дідусь з онуком</a:t>
            </a:r>
            <a:r>
              <a:rPr lang="uk-UA" sz="2800" b="1" dirty="0" smtClean="0">
                <a:solidFill>
                  <a:srgbClr val="FFFF00"/>
                </a:solidFill>
              </a:rPr>
              <a:t>?</a:t>
            </a:r>
          </a:p>
          <a:p>
            <a:pPr lvl="0"/>
            <a:r>
              <a:rPr lang="uk-UA" sz="2800" b="1" dirty="0" smtClean="0"/>
              <a:t>_________________________.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73752" y="424543"/>
            <a:ext cx="10282464" cy="72414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Аудіювання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973752" y="1181346"/>
            <a:ext cx="10233159" cy="756311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Уважно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читай наступні завдання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Записуй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номер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завдання з нового рядка і поруч його виконання. </a:t>
            </a:r>
            <a:endParaRPr lang="uk-UA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973752" y="2039688"/>
            <a:ext cx="5268689" cy="22671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800" b="1" dirty="0" smtClean="0"/>
              <a:t>5. </a:t>
            </a:r>
            <a:r>
              <a:rPr lang="uk-UA" sz="2800" b="1" dirty="0"/>
              <a:t>Поєднай частини </a:t>
            </a:r>
            <a:r>
              <a:rPr lang="uk-UA" sz="2800" b="1" dirty="0" smtClean="0"/>
              <a:t>словосполучень і запиши їх:</a:t>
            </a:r>
            <a:endParaRPr lang="uk-UA" sz="2800" b="1" dirty="0" smtClean="0"/>
          </a:p>
          <a:p>
            <a:r>
              <a:rPr lang="uk-UA" sz="2800" dirty="0" smtClean="0"/>
              <a:t>     </a:t>
            </a:r>
            <a:r>
              <a:rPr lang="uk-UA" sz="2800" dirty="0" smtClean="0"/>
              <a:t>       </a:t>
            </a:r>
            <a:r>
              <a:rPr lang="uk-UA" sz="2800" b="1" dirty="0" smtClean="0">
                <a:solidFill>
                  <a:srgbClr val="FFFF00"/>
                </a:solidFill>
              </a:rPr>
              <a:t>весела                 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>
                <a:solidFill>
                  <a:srgbClr val="FFFF00"/>
                </a:solidFill>
              </a:rPr>
              <a:t>кора</a:t>
            </a:r>
            <a:endParaRPr lang="ru-RU" sz="2800" b="1" dirty="0">
              <a:solidFill>
                <a:srgbClr val="FFFF00"/>
              </a:solidFill>
            </a:endParaRPr>
          </a:p>
          <a:p>
            <a:r>
              <a:rPr lang="uk-UA" sz="2800" b="1" dirty="0">
                <a:solidFill>
                  <a:srgbClr val="FFFF00"/>
                </a:solidFill>
              </a:rPr>
              <a:t>    </a:t>
            </a:r>
            <a:r>
              <a:rPr lang="uk-UA" sz="2800" b="1" dirty="0" smtClean="0">
                <a:solidFill>
                  <a:srgbClr val="FFFF00"/>
                </a:solidFill>
              </a:rPr>
              <a:t>       </a:t>
            </a:r>
            <a:r>
              <a:rPr lang="uk-UA" sz="2800" b="1" dirty="0">
                <a:solidFill>
                  <a:srgbClr val="FFFF00"/>
                </a:solidFill>
              </a:rPr>
              <a:t>зелена                 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>
                <a:solidFill>
                  <a:srgbClr val="FFFF00"/>
                </a:solidFill>
              </a:rPr>
              <a:t>галявина</a:t>
            </a:r>
            <a:endParaRPr lang="ru-RU" sz="2800" b="1" dirty="0">
              <a:solidFill>
                <a:srgbClr val="FFFF00"/>
              </a:solidFill>
            </a:endParaRPr>
          </a:p>
          <a:p>
            <a:r>
              <a:rPr lang="uk-UA" sz="2800" b="1" dirty="0">
                <a:solidFill>
                  <a:srgbClr val="FFFF00"/>
                </a:solidFill>
              </a:rPr>
              <a:t>     </a:t>
            </a:r>
            <a:r>
              <a:rPr lang="uk-UA" sz="2800" b="1" dirty="0" smtClean="0">
                <a:solidFill>
                  <a:srgbClr val="FFFF00"/>
                </a:solidFill>
              </a:rPr>
              <a:t>      </a:t>
            </a:r>
            <a:r>
              <a:rPr lang="uk-UA" sz="2800" b="1" dirty="0">
                <a:solidFill>
                  <a:srgbClr val="FFFF00"/>
                </a:solidFill>
              </a:rPr>
              <a:t>березова           </a:t>
            </a:r>
            <a:r>
              <a:rPr lang="uk-UA" sz="2800" b="1" dirty="0" smtClean="0">
                <a:solidFill>
                  <a:srgbClr val="FFFF00"/>
                </a:solidFill>
              </a:rPr>
              <a:t>   </a:t>
            </a:r>
            <a:r>
              <a:rPr lang="uk-UA" sz="2800" b="1" dirty="0" smtClean="0">
                <a:solidFill>
                  <a:srgbClr val="FFFF00"/>
                </a:solidFill>
              </a:rPr>
              <a:t>трава</a:t>
            </a:r>
            <a:endParaRPr lang="ru-RU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905964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3"/>
          <p:cNvSpPr txBox="1">
            <a:spLocks/>
          </p:cNvSpPr>
          <p:nvPr/>
        </p:nvSpPr>
        <p:spPr>
          <a:xfrm>
            <a:off x="1809921" y="621774"/>
            <a:ext cx="8019687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4000" b="1" dirty="0" smtClean="0">
                <a:solidFill>
                  <a:schemeClr val="bg1"/>
                </a:solidFill>
              </a:rPr>
              <a:t>Рефлексія «Моя працьовитість»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7" name="Заголовок 3"/>
          <p:cNvSpPr txBox="1">
            <a:spLocks/>
          </p:cNvSpPr>
          <p:nvPr/>
        </p:nvSpPr>
        <p:spPr>
          <a:xfrm>
            <a:off x="2059451" y="1341854"/>
            <a:ext cx="6867466" cy="6837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Розглянь ілюстрації.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Оціни свою роботу на </a:t>
            </a:r>
            <a:r>
              <a:rPr lang="uk-UA" sz="2400" b="1" dirty="0" err="1" smtClean="0">
                <a:solidFill>
                  <a:schemeClr val="accent2">
                    <a:lumMod val="75000"/>
                  </a:schemeClr>
                </a:solidFill>
              </a:rPr>
              <a:t>уроці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? 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Рисунок 8" descr="Похожее изображение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8" t="21565" r="10211" b="10839"/>
          <a:stretch/>
        </p:blipFill>
        <p:spPr bwMode="auto">
          <a:xfrm>
            <a:off x="532650" y="4108243"/>
            <a:ext cx="3053602" cy="2034313"/>
          </a:xfrm>
          <a:prstGeom prst="round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Похожее изображение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416" y="2156041"/>
            <a:ext cx="2965825" cy="2263558"/>
          </a:xfrm>
          <a:prstGeom prst="round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Працьовиті: картинки, стокові Працьовиті фотографії, зображення | Скачати з  Depositphot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64" y="4188522"/>
            <a:ext cx="3062458" cy="1873756"/>
          </a:xfrm>
          <a:prstGeom prst="round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1" name="Рисунок 10" descr="Похожее изображение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5" t="688" r="9740" b="5704"/>
          <a:stretch/>
        </p:blipFill>
        <p:spPr bwMode="auto">
          <a:xfrm>
            <a:off x="7350993" y="2156041"/>
            <a:ext cx="2728694" cy="2019722"/>
          </a:xfrm>
          <a:prstGeom prst="round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Заголовок 3"/>
          <p:cNvSpPr txBox="1">
            <a:spLocks/>
          </p:cNvSpPr>
          <p:nvPr/>
        </p:nvSpPr>
        <p:spPr>
          <a:xfrm>
            <a:off x="9033403" y="4750335"/>
            <a:ext cx="2291160" cy="1307195"/>
          </a:xfrm>
          <a:prstGeom prst="roundRect">
            <a:avLst/>
          </a:prstGeom>
          <a:solidFill>
            <a:srgbClr val="E838BA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b="1" dirty="0" smtClean="0"/>
              <a:t>Впорав(ла)ся </a:t>
            </a:r>
          </a:p>
          <a:p>
            <a:r>
              <a:rPr lang="uk-UA" sz="2000" b="1" dirty="0" smtClean="0"/>
              <a:t>з усіма завданнями</a:t>
            </a:r>
            <a:endParaRPr lang="ru-RU" sz="2000" b="1" i="1" dirty="0"/>
          </a:p>
        </p:txBody>
      </p:sp>
      <p:sp>
        <p:nvSpPr>
          <p:cNvPr id="13" name="Заголовок 3"/>
          <p:cNvSpPr txBox="1">
            <a:spLocks/>
          </p:cNvSpPr>
          <p:nvPr/>
        </p:nvSpPr>
        <p:spPr>
          <a:xfrm>
            <a:off x="3382009" y="5005803"/>
            <a:ext cx="2291160" cy="10517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b="1" dirty="0" smtClean="0"/>
              <a:t>Відчув (ла) успіх від своєї роботи</a:t>
            </a:r>
            <a:endParaRPr lang="ru-RU" sz="2000" b="1" i="1" dirty="0"/>
          </a:p>
        </p:txBody>
      </p:sp>
      <p:sp>
        <p:nvSpPr>
          <p:cNvPr id="14" name="Заголовок 3"/>
          <p:cNvSpPr txBox="1">
            <a:spLocks/>
          </p:cNvSpPr>
          <p:nvPr/>
        </p:nvSpPr>
        <p:spPr>
          <a:xfrm>
            <a:off x="892256" y="2305388"/>
            <a:ext cx="2291160" cy="1259010"/>
          </a:xfrm>
          <a:prstGeom prst="round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b="1" dirty="0" smtClean="0"/>
              <a:t>Поповнив (ла) свою скриню знань і вмінь</a:t>
            </a:r>
            <a:endParaRPr lang="ru-RU" sz="2000" b="1" i="1" dirty="0"/>
          </a:p>
        </p:txBody>
      </p:sp>
      <p:sp>
        <p:nvSpPr>
          <p:cNvPr id="15" name="Заголовок 3"/>
          <p:cNvSpPr txBox="1">
            <a:spLocks/>
          </p:cNvSpPr>
          <p:nvPr/>
        </p:nvSpPr>
        <p:spPr>
          <a:xfrm>
            <a:off x="9514390" y="1683712"/>
            <a:ext cx="2291160" cy="130719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b="1" dirty="0" smtClean="0"/>
              <a:t>Отримав(ла) </a:t>
            </a:r>
          </a:p>
          <a:p>
            <a:r>
              <a:rPr lang="uk-UA" sz="2000" b="1" dirty="0" smtClean="0"/>
              <a:t>задоволення від своєї роботи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920154331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0822" y="576943"/>
            <a:ext cx="9466036" cy="72414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Аудіювання. Відповіді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1310822" y="1355517"/>
            <a:ext cx="9466037" cy="3641026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lvl="0" indent="446088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uk-UA" sz="3200" b="1" dirty="0" smtClean="0">
                <a:solidFill>
                  <a:srgbClr val="002060"/>
                </a:solidFill>
              </a:rPr>
              <a:t>а</a:t>
            </a: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  2. </a:t>
            </a:r>
            <a:r>
              <a:rPr lang="uk-UA" sz="3200" b="1" dirty="0" smtClean="0">
                <a:solidFill>
                  <a:srgbClr val="002060"/>
                </a:solidFill>
              </a:rPr>
              <a:t>б</a:t>
            </a: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  3. </a:t>
            </a:r>
            <a:r>
              <a:rPr lang="uk-UA" sz="3200" b="1" dirty="0" smtClean="0">
                <a:solidFill>
                  <a:srgbClr val="002060"/>
                </a:solidFill>
              </a:rPr>
              <a:t>в</a:t>
            </a: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  4. </a:t>
            </a:r>
            <a:r>
              <a:rPr lang="uk-UA" sz="3200" b="1" dirty="0" smtClean="0">
                <a:solidFill>
                  <a:srgbClr val="002060"/>
                </a:solidFill>
              </a:rPr>
              <a:t>в</a:t>
            </a: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  <a:p>
            <a:pPr lvl="0" indent="446088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5. Весела галявина, зелена трава, березова кора </a:t>
            </a:r>
          </a:p>
          <a:p>
            <a:pPr lvl="0" indent="446088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6. </a:t>
            </a:r>
            <a:r>
              <a:rPr lang="uk-UA" sz="3200" b="1" dirty="0" smtClean="0">
                <a:solidFill>
                  <a:srgbClr val="002060"/>
                </a:solidFill>
              </a:rPr>
              <a:t>Пішли дідусь </a:t>
            </a:r>
            <a:r>
              <a:rPr lang="uk-UA" sz="3200" b="1" dirty="0">
                <a:solidFill>
                  <a:srgbClr val="002060"/>
                </a:solidFill>
              </a:rPr>
              <a:t>з онуком в ліс по гриби. </a:t>
            </a:r>
            <a:endParaRPr lang="uk-UA" sz="3200" b="1" dirty="0" smtClean="0">
              <a:solidFill>
                <a:srgbClr val="002060"/>
              </a:solidFill>
            </a:endParaRPr>
          </a:p>
          <a:p>
            <a:pPr lvl="0" indent="446088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7. </a:t>
            </a:r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джерельця</a:t>
            </a:r>
            <a:endParaRPr lang="uk-UA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 indent="446088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8. </a:t>
            </a:r>
            <a:r>
              <a:rPr lang="uk-UA" sz="3200" b="1" dirty="0" smtClean="0">
                <a:solidFill>
                  <a:srgbClr val="002060"/>
                </a:solidFill>
              </a:rPr>
              <a:t>На мою думку, події у тексті відбуваються влітку, бо день був спекотний, душний.</a:t>
            </a:r>
            <a:r>
              <a:rPr lang="uk-UA" sz="3200" dirty="0">
                <a:solidFill>
                  <a:srgbClr val="002060"/>
                </a:solidFill>
              </a:rPr>
              <a:t> </a:t>
            </a:r>
            <a:r>
              <a:rPr lang="uk-UA" sz="3200" b="1" dirty="0" smtClean="0">
                <a:solidFill>
                  <a:srgbClr val="002060"/>
                </a:solidFill>
              </a:rPr>
              <a:t>І дідусь з онуком вирішили відпочить.</a:t>
            </a:r>
            <a:endParaRPr lang="uk-UA" sz="3200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Тест до оповідання &quot;Джерельце&quot; А.Сахарова 4 клас | Тест. Літературне читанн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829" y="4476996"/>
            <a:ext cx="3429000" cy="1799113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947787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3629132224SlideId25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3629132224SlideId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3629132224SlideId25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3629132224SlideId25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3629132224SlideId25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3629132224SlideId25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</TotalTime>
  <Words>454</Words>
  <Application>Microsoft Office PowerPoint</Application>
  <PresentationFormat>Произвольный</PresentationFormat>
  <Paragraphs>74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Налаштування на урок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Vasyl Tsupa</dc:creator>
  <cp:lastModifiedBy>Esmiralda Ivanova</cp:lastModifiedBy>
  <cp:revision>273</cp:revision>
  <dcterms:created xsi:type="dcterms:W3CDTF">2018-01-05T16:38:53Z</dcterms:created>
  <dcterms:modified xsi:type="dcterms:W3CDTF">2025-03-17T12:15:56Z</dcterms:modified>
</cp:coreProperties>
</file>