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1195" r:id="rId3"/>
    <p:sldId id="1193" r:id="rId4"/>
    <p:sldId id="1194" r:id="rId5"/>
    <p:sldId id="364" r:id="rId6"/>
    <p:sldId id="1192" r:id="rId7"/>
    <p:sldId id="642" r:id="rId8"/>
    <p:sldId id="644" r:id="rId9"/>
    <p:sldId id="615" r:id="rId10"/>
    <p:sldId id="619" r:id="rId11"/>
    <p:sldId id="652" r:id="rId12"/>
    <p:sldId id="659" r:id="rId13"/>
    <p:sldId id="635" r:id="rId14"/>
    <p:sldId id="119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FFFF00"/>
    <a:srgbClr val="295FFF"/>
    <a:srgbClr val="1694E9"/>
    <a:srgbClr val="FF66FF"/>
    <a:srgbClr val="00B050"/>
    <a:srgbClr val="FF7C80"/>
    <a:srgbClr val="709E32"/>
    <a:srgbClr val="E3FE4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82" autoAdjust="0"/>
    <p:restoredTop sz="94660"/>
  </p:normalViewPr>
  <p:slideViewPr>
    <p:cSldViewPr snapToGrid="0">
      <p:cViewPr varScale="1">
        <p:scale>
          <a:sx n="92" d="100"/>
          <a:sy n="92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09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1765" y="4075096"/>
            <a:ext cx="8749146" cy="173664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0070C0"/>
                </a:solidFill>
              </a:rPr>
              <a:t>Узагальнення знань </a:t>
            </a:r>
            <a:endParaRPr lang="uk-UA" sz="48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4800" b="1" dirty="0" smtClean="0">
                <a:solidFill>
                  <a:srgbClr val="0070C0"/>
                </a:solidFill>
              </a:rPr>
              <a:t>про </a:t>
            </a:r>
            <a:r>
              <a:rPr lang="uk-UA" sz="4800" b="1" dirty="0">
                <a:solidFill>
                  <a:srgbClr val="0070C0"/>
                </a:solidFill>
              </a:rPr>
              <a:t>частини </a:t>
            </a:r>
            <a:r>
              <a:rPr lang="uk-UA" sz="4800" b="1" dirty="0" smtClean="0">
                <a:solidFill>
                  <a:srgbClr val="0070C0"/>
                </a:solidFill>
              </a:rPr>
              <a:t>мови </a:t>
            </a:r>
            <a:endParaRPr lang="uk-UA" sz="48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Картинки по запросу &quot;клипарт игры с мячом для дете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73" y="923282"/>
            <a:ext cx="3188287" cy="232781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53522" y="1014553"/>
            <a:ext cx="3137388" cy="214526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</a:t>
            </a:r>
            <a:r>
              <a:rPr lang="uk-UA" sz="2400" b="1" i="1" dirty="0" smtClean="0">
                <a:solidFill>
                  <a:srgbClr val="0070C0"/>
                </a:solidFill>
              </a:rPr>
              <a:t>клас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Досліджую частини мови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90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7805" y="582570"/>
            <a:ext cx="9956559" cy="6769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Гра </a:t>
            </a:r>
            <a:r>
              <a:rPr lang="uk-UA" sz="3600" b="1" dirty="0">
                <a:solidFill>
                  <a:schemeClr val="bg1"/>
                </a:solidFill>
              </a:rPr>
              <a:t>«Шифрувальник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Картинки по запросу &quot;клипарт футбольный мяч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" t="7317" r="5491" b="8358"/>
          <a:stretch/>
        </p:blipFill>
        <p:spPr bwMode="auto">
          <a:xfrm>
            <a:off x="1404000" y="2340000"/>
            <a:ext cx="1620000" cy="162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Картинки по запросу &quot;клипарт футбольный мяч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9" t="7315" r="5720" b="8358"/>
          <a:stretch/>
        </p:blipFill>
        <p:spPr bwMode="auto">
          <a:xfrm>
            <a:off x="4032000" y="2340000"/>
            <a:ext cx="1584000" cy="162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Картинки по запросу &quot;клипарт футбольный мяч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t="7317" r="5671" b="8358"/>
          <a:stretch/>
        </p:blipFill>
        <p:spPr bwMode="auto">
          <a:xfrm>
            <a:off x="6480000" y="2340000"/>
            <a:ext cx="1620000" cy="162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Картинки по запросу &quot;клипарт футбольный мяч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" t="7072" r="5320" b="6727"/>
          <a:stretch/>
        </p:blipFill>
        <p:spPr bwMode="auto">
          <a:xfrm>
            <a:off x="9000000" y="2340000"/>
            <a:ext cx="1620000" cy="165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3301" y="3987592"/>
            <a:ext cx="133896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err="1" smtClean="0"/>
              <a:t>тидаки</a:t>
            </a:r>
            <a:endParaRPr lang="uk-UA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491346" y="3973601"/>
            <a:ext cx="142915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кидати</a:t>
            </a:r>
            <a:endParaRPr lang="uk-UA" sz="28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209770" y="3994144"/>
            <a:ext cx="145189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err="1" smtClean="0"/>
              <a:t>вилоти</a:t>
            </a:r>
            <a:endParaRPr lang="uk-UA" sz="28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210758" y="3973601"/>
            <a:ext cx="144404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ловити</a:t>
            </a:r>
            <a:endParaRPr lang="uk-UA" sz="28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827779" y="4026476"/>
            <a:ext cx="118610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err="1" smtClean="0"/>
              <a:t>тиби</a:t>
            </a:r>
            <a:endParaRPr lang="uk-UA" sz="28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820917" y="4009511"/>
            <a:ext cx="11836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бити</a:t>
            </a:r>
            <a:endParaRPr lang="uk-UA" sz="28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9119001" y="4030054"/>
            <a:ext cx="137269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err="1" smtClean="0"/>
              <a:t>тидиво</a:t>
            </a:r>
            <a:endParaRPr lang="uk-UA" sz="28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9123653" y="4009511"/>
            <a:ext cx="137269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водити</a:t>
            </a:r>
            <a:endParaRPr lang="uk-UA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57805" y="1335090"/>
            <a:ext cx="9956559" cy="830997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Які дії можна виконувати м’ячем? Перестав склади і утвори слова.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До </a:t>
            </a:r>
            <a:r>
              <a:rPr lang="uk-UA" sz="2400" b="1" dirty="0" smtClean="0">
                <a:solidFill>
                  <a:srgbClr val="0070C0"/>
                </a:solidFill>
              </a:rPr>
              <a:t>якої частини мови відносяться утворені слова? Доведи свою думку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560014" y="4683309"/>
            <a:ext cx="5097614" cy="48467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Запиши </a:t>
            </a:r>
            <a:r>
              <a:rPr lang="uk-UA" sz="2400" b="1" dirty="0" smtClean="0">
                <a:solidFill>
                  <a:srgbClr val="0070C0"/>
                </a:solidFill>
              </a:rPr>
              <a:t>розшифровані слова. </a:t>
            </a:r>
            <a:endParaRPr lang="uk-UA" sz="2400" b="1" i="1" dirty="0">
              <a:solidFill>
                <a:srgbClr val="0070C0"/>
              </a:solidFill>
            </a:endParaRPr>
          </a:p>
        </p:txBody>
      </p:sp>
      <p:pic>
        <p:nvPicPr>
          <p:cNvPr id="38" name="Picture 2" descr="Картинки по запросу &quot;клипарт дети играют в футбол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393" y="4729921"/>
            <a:ext cx="1770296" cy="177029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Группа 38"/>
          <p:cNvGrpSpPr/>
          <p:nvPr/>
        </p:nvGrpSpPr>
        <p:grpSpPr>
          <a:xfrm>
            <a:off x="373067" y="4729921"/>
            <a:ext cx="1840933" cy="1852558"/>
            <a:chOff x="501656" y="2160660"/>
            <a:chExt cx="4453950" cy="3984198"/>
          </a:xfrm>
        </p:grpSpPr>
        <p:pic>
          <p:nvPicPr>
            <p:cNvPr id="40" name="Picture 2" descr="Картинки по запросу &quot;клипарт спорт&quot;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656" y="2160660"/>
              <a:ext cx="4453950" cy="3984198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Прямоугольник 40"/>
            <p:cNvSpPr/>
            <p:nvPr/>
          </p:nvSpPr>
          <p:spPr>
            <a:xfrm>
              <a:off x="4102945" y="5791027"/>
              <a:ext cx="833113" cy="353831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4491080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  <p:bldP spid="30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3888" y="420103"/>
            <a:ext cx="10211429" cy="8345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«З'єднай </a:t>
            </a:r>
            <a:r>
              <a:rPr lang="uk-UA" sz="4000" b="1" dirty="0" smtClean="0">
                <a:solidFill>
                  <a:schemeClr val="bg1"/>
                </a:solidFill>
              </a:rPr>
              <a:t>слова»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63214" y="2292336"/>
            <a:ext cx="2174246" cy="32833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sz="3200" b="1" dirty="0" smtClean="0">
                <a:solidFill>
                  <a:schemeClr val="bg1"/>
                </a:solidFill>
              </a:rPr>
              <a:t>Доріжка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гиря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кеглі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поле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м’яч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ракетка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6437457" y="2727937"/>
            <a:ext cx="210207" cy="213990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437460" y="3237367"/>
            <a:ext cx="210207" cy="213990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437458" y="3732285"/>
            <a:ext cx="210207" cy="213990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437460" y="4170095"/>
            <a:ext cx="210207" cy="213990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453794" y="4693753"/>
            <a:ext cx="210207" cy="213990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935181" y="2699536"/>
            <a:ext cx="210207" cy="213990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935184" y="3195828"/>
            <a:ext cx="210207" cy="213990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944846" y="3634707"/>
            <a:ext cx="210207" cy="213990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944846" y="4133586"/>
            <a:ext cx="210207" cy="213990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944846" y="4618728"/>
            <a:ext cx="210207" cy="213990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282506" y="2292335"/>
            <a:ext cx="2586385" cy="32833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кольорові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зелене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бігова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футбольний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важка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тенісна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 стрелкой 8"/>
          <p:cNvCxnSpPr>
            <a:stCxn id="2" idx="6"/>
            <a:endCxn id="27" idx="1"/>
          </p:cNvCxnSpPr>
          <p:nvPr/>
        </p:nvCxnSpPr>
        <p:spPr>
          <a:xfrm>
            <a:off x="6647664" y="2834932"/>
            <a:ext cx="1327966" cy="83111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29" idx="1"/>
          </p:cNvCxnSpPr>
          <p:nvPr/>
        </p:nvCxnSpPr>
        <p:spPr>
          <a:xfrm>
            <a:off x="6558897" y="3308642"/>
            <a:ext cx="1416733" cy="134142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6608113" y="2860748"/>
            <a:ext cx="1318300" cy="95709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endCxn id="26" idx="3"/>
          </p:cNvCxnSpPr>
          <p:nvPr/>
        </p:nvCxnSpPr>
        <p:spPr>
          <a:xfrm flipV="1">
            <a:off x="6657328" y="3378480"/>
            <a:ext cx="1308640" cy="89861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endCxn id="28" idx="2"/>
          </p:cNvCxnSpPr>
          <p:nvPr/>
        </p:nvCxnSpPr>
        <p:spPr>
          <a:xfrm flipV="1">
            <a:off x="6623502" y="4240581"/>
            <a:ext cx="1321344" cy="54683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42" idx="2"/>
          </p:cNvCxnSpPr>
          <p:nvPr/>
        </p:nvCxnSpPr>
        <p:spPr>
          <a:xfrm flipV="1">
            <a:off x="6745070" y="5288174"/>
            <a:ext cx="1278682" cy="69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6535592" y="5181179"/>
            <a:ext cx="210207" cy="213990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8023752" y="5181179"/>
            <a:ext cx="210207" cy="213990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44" name="Picture 2" descr="Картинки по запросу &quot;клипарт дети играют в футбол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40105" y="2198672"/>
            <a:ext cx="1877549" cy="249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1756064" y="1329074"/>
            <a:ext cx="9529254" cy="829504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З'єднай </a:t>
            </a:r>
            <a:r>
              <a:rPr lang="uk-UA" sz="2400" b="1" dirty="0">
                <a:solidFill>
                  <a:srgbClr val="002060"/>
                </a:solidFill>
              </a:rPr>
              <a:t>іменники з відповідними словами. На які слова відповідають слова другого стовпчика? Якою частиною мови вони є?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731477" y="4685211"/>
            <a:ext cx="3241077" cy="141991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Запиши </a:t>
            </a:r>
            <a:r>
              <a:rPr lang="uk-UA" sz="2000" b="1" dirty="0">
                <a:solidFill>
                  <a:srgbClr val="002060"/>
                </a:solidFill>
              </a:rPr>
              <a:t>останні три утворені словосполучення у зошиті. З одним із них </a:t>
            </a:r>
            <a:r>
              <a:rPr lang="uk-UA" sz="2000" b="1" dirty="0" smtClean="0">
                <a:solidFill>
                  <a:srgbClr val="002060"/>
                </a:solidFill>
              </a:rPr>
              <a:t>склади </a:t>
            </a:r>
            <a:r>
              <a:rPr lang="uk-UA" sz="2000" b="1" dirty="0">
                <a:solidFill>
                  <a:srgbClr val="002060"/>
                </a:solidFill>
              </a:rPr>
              <a:t>речення і </a:t>
            </a:r>
            <a:r>
              <a:rPr lang="uk-UA" sz="2000" b="1" dirty="0" smtClean="0">
                <a:solidFill>
                  <a:srgbClr val="002060"/>
                </a:solidFill>
              </a:rPr>
              <a:t>запиши.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17554" y="5595074"/>
            <a:ext cx="504084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Мені </a:t>
            </a:r>
            <a:r>
              <a:rPr lang="uk-UA" sz="2800" b="1" dirty="0">
                <a:solidFill>
                  <a:schemeClr val="bg1"/>
                </a:solidFill>
              </a:rPr>
              <a:t>купили футбольний м'яч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51406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&quot;клипарт учень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70" y="2075676"/>
            <a:ext cx="2362923" cy="400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82502" y="416559"/>
            <a:ext cx="10239154" cy="657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Гра «Так </a:t>
            </a:r>
            <a:r>
              <a:rPr lang="en-US" sz="3600" b="1" dirty="0">
                <a:solidFill>
                  <a:schemeClr val="bg1"/>
                </a:solidFill>
              </a:rPr>
              <a:t>–</a:t>
            </a:r>
            <a:r>
              <a:rPr lang="uk-UA" sz="3600" b="1" dirty="0">
                <a:solidFill>
                  <a:schemeClr val="bg1"/>
                </a:solidFill>
              </a:rPr>
              <a:t> ні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5690" y="2186005"/>
            <a:ext cx="7995966" cy="3323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uk-UA" sz="3000" b="1" dirty="0">
                <a:solidFill>
                  <a:schemeClr val="bg1"/>
                </a:solidFill>
              </a:rPr>
              <a:t>Слово </a:t>
            </a:r>
            <a:r>
              <a:rPr lang="uk-UA" sz="3000" b="1" i="1" dirty="0">
                <a:solidFill>
                  <a:srgbClr val="FFFF00"/>
                </a:solidFill>
              </a:rPr>
              <a:t>спорт </a:t>
            </a:r>
            <a:r>
              <a:rPr lang="uk-UA" sz="3000" b="1" dirty="0">
                <a:solidFill>
                  <a:schemeClr val="bg1"/>
                </a:solidFill>
              </a:rPr>
              <a:t>– це іменник?</a:t>
            </a:r>
          </a:p>
          <a:p>
            <a:pPr marL="457200" indent="-457200">
              <a:buFontTx/>
              <a:buChar char="-"/>
            </a:pPr>
            <a:r>
              <a:rPr lang="uk-UA" sz="3000" b="1" dirty="0">
                <a:solidFill>
                  <a:schemeClr val="bg1"/>
                </a:solidFill>
              </a:rPr>
              <a:t>Слово </a:t>
            </a:r>
            <a:r>
              <a:rPr lang="uk-UA" sz="3000" b="1" i="1" dirty="0">
                <a:solidFill>
                  <a:srgbClr val="FFFF00"/>
                </a:solidFill>
              </a:rPr>
              <a:t>футболіст</a:t>
            </a:r>
            <a:r>
              <a:rPr lang="uk-UA" sz="3000" b="1" dirty="0">
                <a:solidFill>
                  <a:schemeClr val="bg1"/>
                </a:solidFill>
              </a:rPr>
              <a:t> відповідає на питання </a:t>
            </a:r>
            <a:r>
              <a:rPr lang="uk-UA" sz="3000" b="1" i="1" dirty="0">
                <a:solidFill>
                  <a:schemeClr val="bg1"/>
                </a:solidFill>
              </a:rPr>
              <a:t>хто?</a:t>
            </a:r>
          </a:p>
          <a:p>
            <a:pPr marL="457200" indent="-457200">
              <a:buFontTx/>
              <a:buChar char="-"/>
            </a:pPr>
            <a:r>
              <a:rPr lang="uk-UA" sz="3000" b="1" dirty="0">
                <a:solidFill>
                  <a:schemeClr val="bg1"/>
                </a:solidFill>
              </a:rPr>
              <a:t>Слово </a:t>
            </a:r>
            <a:r>
              <a:rPr lang="uk-UA" sz="3000" b="1" i="1" dirty="0">
                <a:solidFill>
                  <a:srgbClr val="FFFF00"/>
                </a:solidFill>
              </a:rPr>
              <a:t>бігати</a:t>
            </a:r>
            <a:r>
              <a:rPr lang="uk-UA" sz="3000" b="1" dirty="0">
                <a:solidFill>
                  <a:schemeClr val="bg1"/>
                </a:solidFill>
              </a:rPr>
              <a:t> – це прикметник?</a:t>
            </a:r>
          </a:p>
          <a:p>
            <a:pPr marL="457200" indent="-457200">
              <a:buFontTx/>
              <a:buChar char="-"/>
            </a:pPr>
            <a:r>
              <a:rPr lang="uk-UA" sz="3000" b="1" dirty="0">
                <a:solidFill>
                  <a:schemeClr val="bg1"/>
                </a:solidFill>
              </a:rPr>
              <a:t>Дієслово відповідає на питання </a:t>
            </a:r>
            <a:r>
              <a:rPr lang="uk-UA" sz="3000" b="1" i="1" dirty="0">
                <a:solidFill>
                  <a:srgbClr val="FFFF00"/>
                </a:solidFill>
              </a:rPr>
              <a:t>який? яка? яке?</a:t>
            </a:r>
          </a:p>
          <a:p>
            <a:pPr marL="457200" indent="-457200">
              <a:buFontTx/>
              <a:buChar char="-"/>
            </a:pPr>
            <a:r>
              <a:rPr lang="uk-UA" sz="3000" b="1" dirty="0">
                <a:solidFill>
                  <a:schemeClr val="bg1"/>
                </a:solidFill>
              </a:rPr>
              <a:t> </a:t>
            </a:r>
            <a:r>
              <a:rPr lang="uk-UA" sz="3000" b="1" i="1" dirty="0">
                <a:solidFill>
                  <a:schemeClr val="bg1"/>
                </a:solidFill>
              </a:rPr>
              <a:t>Швидкий, зелений </a:t>
            </a:r>
            <a:r>
              <a:rPr lang="uk-UA" sz="3000" b="1" dirty="0">
                <a:solidFill>
                  <a:schemeClr val="bg1"/>
                </a:solidFill>
              </a:rPr>
              <a:t>– це прикметники?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9743184" y="2186005"/>
            <a:ext cx="10855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 smtClean="0">
                <a:solidFill>
                  <a:srgbClr val="2F3242"/>
                </a:solidFill>
              </a:rPr>
              <a:t>Так</a:t>
            </a:r>
            <a:endParaRPr lang="en-US" sz="3000" b="1" dirty="0">
              <a:solidFill>
                <a:srgbClr val="2F324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9923318" y="3081293"/>
            <a:ext cx="9792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 smtClean="0">
                <a:solidFill>
                  <a:srgbClr val="2F3242"/>
                </a:solidFill>
              </a:rPr>
              <a:t>Так</a:t>
            </a:r>
            <a:endParaRPr lang="en-US" sz="3000" b="1" dirty="0">
              <a:solidFill>
                <a:srgbClr val="2F324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10142913" y="3570999"/>
            <a:ext cx="6852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 smtClean="0">
                <a:solidFill>
                  <a:srgbClr val="2F3242"/>
                </a:solidFill>
              </a:rPr>
              <a:t>Ні</a:t>
            </a:r>
            <a:endParaRPr lang="en-US" sz="3000" b="1" dirty="0">
              <a:solidFill>
                <a:srgbClr val="2F324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0024567" y="4379847"/>
            <a:ext cx="8086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 smtClean="0">
                <a:solidFill>
                  <a:srgbClr val="2F3242"/>
                </a:solidFill>
              </a:rPr>
              <a:t>Ні</a:t>
            </a:r>
            <a:endParaRPr lang="en-US" sz="3000" b="1" dirty="0">
              <a:solidFill>
                <a:srgbClr val="2F324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10180606" y="4801006"/>
            <a:ext cx="8559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 smtClean="0">
                <a:solidFill>
                  <a:srgbClr val="2F3242"/>
                </a:solidFill>
              </a:rPr>
              <a:t>Так</a:t>
            </a:r>
            <a:endParaRPr lang="en-US" sz="3000" b="1" dirty="0">
              <a:solidFill>
                <a:srgbClr val="2F324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82502" y="1116249"/>
            <a:ext cx="10239154" cy="7551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Якщо погоджуєшся </a:t>
            </a:r>
            <a:r>
              <a:rPr lang="uk-UA" sz="2400" b="1" dirty="0" smtClean="0">
                <a:solidFill>
                  <a:srgbClr val="002060"/>
                </a:solidFill>
              </a:rPr>
              <a:t>з </a:t>
            </a:r>
            <a:r>
              <a:rPr lang="uk-UA" sz="2400" b="1" dirty="0">
                <a:solidFill>
                  <a:srgbClr val="002060"/>
                </a:solidFill>
              </a:rPr>
              <a:t>твердженням – </a:t>
            </a:r>
            <a:r>
              <a:rPr lang="uk-UA" sz="2400" b="1" dirty="0" smtClean="0">
                <a:solidFill>
                  <a:srgbClr val="002060"/>
                </a:solidFill>
              </a:rPr>
              <a:t>кажи </a:t>
            </a:r>
            <a:r>
              <a:rPr lang="uk-UA" sz="2400" b="1" dirty="0">
                <a:solidFill>
                  <a:srgbClr val="002060"/>
                </a:solidFill>
              </a:rPr>
              <a:t>«так», </a:t>
            </a:r>
            <a:endParaRPr lang="uk-UA" sz="24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якщо </a:t>
            </a:r>
            <a:r>
              <a:rPr lang="uk-UA" sz="2400" b="1" dirty="0">
                <a:solidFill>
                  <a:srgbClr val="002060"/>
                </a:solidFill>
              </a:rPr>
              <a:t>не </a:t>
            </a:r>
            <a:r>
              <a:rPr lang="uk-UA" sz="2400" b="1" dirty="0" smtClean="0">
                <a:solidFill>
                  <a:srgbClr val="002060"/>
                </a:solidFill>
              </a:rPr>
              <a:t>погоджуєшся </a:t>
            </a:r>
            <a:r>
              <a:rPr lang="uk-UA" sz="2400" b="1" dirty="0" smtClean="0">
                <a:solidFill>
                  <a:srgbClr val="002060"/>
                </a:solidFill>
              </a:rPr>
              <a:t>–«</a:t>
            </a:r>
            <a:r>
              <a:rPr lang="uk-UA" sz="2400" b="1" dirty="0">
                <a:solidFill>
                  <a:srgbClr val="002060"/>
                </a:solidFill>
              </a:rPr>
              <a:t>ні».</a:t>
            </a:r>
          </a:p>
        </p:txBody>
      </p:sp>
    </p:spTree>
    <p:extLst>
      <p:ext uri="{BB962C8B-B14F-4D97-AF65-F5344CB8AC3E}">
        <p14:creationId xmlns:p14="http://schemas.microsoft.com/office/powerpoint/2010/main" val="139748749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25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55924" y="399523"/>
            <a:ext cx="8273702" cy="6856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Пояснення </a:t>
            </a:r>
            <a:r>
              <a:rPr lang="uk-UA" sz="4000" b="1" dirty="0">
                <a:solidFill>
                  <a:schemeClr val="bg1"/>
                </a:solidFill>
              </a:rPr>
              <a:t>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09034" y="1643007"/>
            <a:ext cx="760528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Мій </a:t>
            </a:r>
            <a:r>
              <a:rPr lang="uk-UA" sz="3200" b="1" dirty="0">
                <a:solidFill>
                  <a:schemeClr val="bg1"/>
                </a:solidFill>
              </a:rPr>
              <a:t>улюблений вид спорту …  . ……………. 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194955" y="2486940"/>
            <a:ext cx="2213527" cy="2114168"/>
            <a:chOff x="501656" y="2160660"/>
            <a:chExt cx="4453950" cy="3984198"/>
          </a:xfrm>
        </p:grpSpPr>
        <p:pic>
          <p:nvPicPr>
            <p:cNvPr id="2050" name="Picture 2" descr="Картинки по запросу &quot;клипарт спорт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656" y="2160660"/>
              <a:ext cx="4453950" cy="3984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4014952" y="5770179"/>
              <a:ext cx="833113" cy="357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2509035" y="1125564"/>
            <a:ext cx="7605280" cy="51744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Напиши </a:t>
            </a:r>
            <a:r>
              <a:rPr lang="uk-UA" sz="2400" b="1" dirty="0">
                <a:solidFill>
                  <a:srgbClr val="002060"/>
                </a:solidFill>
              </a:rPr>
              <a:t>2-3 речення </a:t>
            </a:r>
            <a:r>
              <a:rPr lang="uk-UA" sz="2400" b="1" dirty="0" smtClean="0">
                <a:solidFill>
                  <a:srgbClr val="002060"/>
                </a:solidFill>
              </a:rPr>
              <a:t>про </a:t>
            </a:r>
            <a:r>
              <a:rPr lang="uk-UA" sz="2400" b="1" dirty="0">
                <a:solidFill>
                  <a:srgbClr val="002060"/>
                </a:solidFill>
              </a:rPr>
              <a:t>улюблений вид спорту.</a:t>
            </a:r>
          </a:p>
        </p:txBody>
      </p:sp>
      <p:pic>
        <p:nvPicPr>
          <p:cNvPr id="12" name="Picture 2" descr="Картинки по запросу &quot;клипарт дети играют в футбол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30" y="2337946"/>
            <a:ext cx="4217752" cy="212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Картинки по запросу &quot;гимнастика клипарт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295" y="2372397"/>
            <a:ext cx="1931205" cy="193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Картинки по запросу &quot;велосипедист клипарт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00" y="4389284"/>
            <a:ext cx="1866194" cy="186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Картинки по запросу &quot;гимнастика клипарт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067" y="2416086"/>
            <a:ext cx="1527240" cy="188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Картинки по запросу &quot;боксер клипарт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392" y="4814503"/>
            <a:ext cx="1382993" cy="169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Картинки по запросу &quot;гимнастика клипарт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29" y="4601068"/>
            <a:ext cx="1214997" cy="174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8" descr="Картинки по запросу &quot;гимнастика клипарт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932" y="4424569"/>
            <a:ext cx="1312375" cy="1912385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2" name="Picture 26" descr="Картинки по запросу &quot;гимнастика клипарт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92288" y="4467888"/>
            <a:ext cx="969190" cy="170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8" descr="Картинки по запросу &quot;гимнастика клипарт&quot;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082" y="399523"/>
            <a:ext cx="1072506" cy="198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2" descr="Картинки по запросу &quot;гимнастика клипарт&quot;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708" y="4584649"/>
            <a:ext cx="1529649" cy="159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0" descr="Картинки по запросу &quot;клипарт спорт&quot;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89" y="399523"/>
            <a:ext cx="1724007" cy="219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62155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8948" y="491571"/>
            <a:ext cx="8732066" cy="6722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 «Все в твоїх руках»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" t="1792" r="5671" b="934"/>
          <a:stretch/>
        </p:blipFill>
        <p:spPr>
          <a:xfrm>
            <a:off x="623455" y="1304577"/>
            <a:ext cx="10702638" cy="5293649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83276" y="1505770"/>
            <a:ext cx="2313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Які частини мови ти знаєш?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90610" y="1593153"/>
            <a:ext cx="2836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Які труднощі ти сьогодні відчув/ла? </a:t>
            </a:r>
            <a:r>
              <a:rPr lang="uk-UA" sz="2400" b="1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87509" y="3691315"/>
            <a:ext cx="2678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Над </a:t>
            </a:r>
            <a:r>
              <a:rPr lang="uk-UA" sz="2400" b="1" dirty="0">
                <a:solidFill>
                  <a:srgbClr val="FF0000"/>
                </a:solidFill>
              </a:rPr>
              <a:t>чим ще потрібно подумати?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6973" y="2860318"/>
            <a:ext cx="2327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Що ти сьогодні </a:t>
            </a:r>
            <a:r>
              <a:rPr lang="uk-UA" sz="2400" b="1" dirty="0" smtClean="0">
                <a:solidFill>
                  <a:srgbClr val="7030A0"/>
                </a:solidFill>
              </a:rPr>
              <a:t>запам’ятав/ла?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5182" y="4767415"/>
            <a:ext cx="319000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Про що нове </a:t>
            </a:r>
            <a:r>
              <a:rPr lang="uk-UA" sz="2400" b="1" dirty="0" err="1" smtClean="0">
                <a:solidFill>
                  <a:schemeClr val="accent6">
                    <a:lumMod val="50000"/>
                  </a:schemeClr>
                </a:solidFill>
              </a:rPr>
              <a:t>дізнав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uk-UA" sz="2400" b="1" dirty="0" err="1" smtClean="0">
                <a:solidFill>
                  <a:schemeClr val="accent6">
                    <a:lumMod val="50000"/>
                  </a:schemeClr>
                </a:solidFill>
              </a:rPr>
              <a:t>лася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uk-UA" sz="2400" b="1" dirty="0" err="1" smtClean="0">
                <a:solidFill>
                  <a:schemeClr val="accent6">
                    <a:lumMod val="50000"/>
                  </a:schemeClr>
                </a:solidFill>
              </a:rPr>
              <a:t>уроці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? </a:t>
            </a:r>
            <a:endParaRPr lang="uk-U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06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622759" y="2280212"/>
            <a:ext cx="4822635" cy="304698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Продзвенів уже дзвінок,                                  </a:t>
            </a: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Починається урок. </a:t>
            </a: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Приготуйте без мороки</a:t>
            </a: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Все, що треба до уроку.</a:t>
            </a: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Зошит, </a:t>
            </a:r>
            <a:r>
              <a:rPr lang="uk-UA" sz="3200" b="1" dirty="0" smtClean="0">
                <a:solidFill>
                  <a:srgbClr val="0070C0"/>
                </a:solidFill>
              </a:rPr>
              <a:t>гумку</a:t>
            </a:r>
            <a:r>
              <a:rPr lang="uk-UA" sz="3200" b="1" dirty="0">
                <a:solidFill>
                  <a:srgbClr val="0070C0"/>
                </a:solidFill>
              </a:rPr>
              <a:t>, олівці. </a:t>
            </a: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Все готове? Молодці!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29" y="2020748"/>
            <a:ext cx="2386411" cy="304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745" y="2020748"/>
            <a:ext cx="2090633" cy="304698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360713" y="527183"/>
            <a:ext cx="9209315" cy="7682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Психологічне налаштування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11">
            <a:extLst>
              <a:ext uri="{FF2B5EF4-FFF2-40B4-BE49-F238E27FC236}">
                <a16:creationId xmlns:a16="http://schemas.microsoft.com/office/drawing/2014/main" xmlns="" id="{4CB1A838-0F8E-457D-A2C3-133F69AC06B6}"/>
              </a:ext>
            </a:extLst>
          </p:cNvPr>
          <p:cNvSpPr/>
          <p:nvPr/>
        </p:nvSpPr>
        <p:spPr>
          <a:xfrm>
            <a:off x="1360712" y="1349829"/>
            <a:ext cx="9209315" cy="811480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</a:rPr>
              <a:t>Розглянь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кульбабки</a:t>
            </a:r>
            <a:r>
              <a:rPr lang="ru-RU" sz="2400" b="1" dirty="0" smtClean="0">
                <a:solidFill>
                  <a:srgbClr val="0070C0"/>
                </a:solidFill>
              </a:rPr>
              <a:t> на </a:t>
            </a:r>
            <a:r>
              <a:rPr lang="ru-RU" sz="2400" b="1" dirty="0" err="1" smtClean="0">
                <a:solidFill>
                  <a:srgbClr val="0070C0"/>
                </a:solidFill>
              </a:rPr>
              <a:t>світлинах</a:t>
            </a:r>
            <a:r>
              <a:rPr lang="ru-RU" sz="2400" b="1" dirty="0" smtClean="0">
                <a:solidFill>
                  <a:srgbClr val="0070C0"/>
                </a:solidFill>
              </a:rPr>
              <a:t>. Яка </a:t>
            </a:r>
            <a:r>
              <a:rPr lang="ru-RU" sz="2400" b="1" dirty="0" err="1" smtClean="0">
                <a:solidFill>
                  <a:srgbClr val="0070C0"/>
                </a:solidFill>
              </a:rPr>
              <a:t>світлина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тобі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подобається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найбільше</a:t>
            </a:r>
            <a:r>
              <a:rPr lang="ru-RU" sz="2400" b="1" dirty="0" smtClean="0">
                <a:solidFill>
                  <a:srgbClr val="0070C0"/>
                </a:solidFill>
              </a:rPr>
              <a:t>? </a:t>
            </a:r>
            <a:r>
              <a:rPr lang="ru-RU" sz="2400" b="1" dirty="0" err="1" smtClean="0">
                <a:solidFill>
                  <a:srgbClr val="0070C0"/>
                </a:solidFill>
              </a:rPr>
              <a:t>Розкажи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чому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Купити Картину Парасольки кульбаби (255048514k) – Замовити під свій розмі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29" y="2278460"/>
            <a:ext cx="2130992" cy="213099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Модульні картини Кульбаби: купити картини для інтер'єру | Artsi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12" y="2278458"/>
            <a:ext cx="3186533" cy="213099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hytosvit - Що лікує кульбаба: 15 хвороб, від яких легко позбутись У  народній медицині кульбаба використовується дуже часто. Травники  рекомендують її вживати при таких захворюваннях, як атеросклероз, при  запальних процесах в нирках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077" y="2278458"/>
            <a:ext cx="2844987" cy="213099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Кульбаба листя: продаж, ціна у Харкові. Штучні квіти і гілки від &quot;Світ Трав  - трави, індивідуальні збори, чаї та спеції&quot; - 317573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913" y="4210180"/>
            <a:ext cx="2848198" cy="202372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Кульбаба – корисний бур'ян — Високий Зам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369" y="4204651"/>
            <a:ext cx="3102962" cy="2066225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49657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2344" y="1432774"/>
            <a:ext cx="9745142" cy="129954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З чого складається мова? З яким терміном ми ознайомилися попереднього уроку? </a:t>
            </a:r>
            <a:r>
              <a:rPr lang="uk-UA" sz="2400" b="1" dirty="0" smtClean="0">
                <a:solidFill>
                  <a:srgbClr val="0070C0"/>
                </a:solidFill>
              </a:rPr>
              <a:t>Назви </a:t>
            </a:r>
            <a:r>
              <a:rPr lang="uk-UA" sz="2400" b="1" dirty="0">
                <a:solidFill>
                  <a:srgbClr val="0070C0"/>
                </a:solidFill>
              </a:rPr>
              <a:t>частини мови, які вивчили. Згадаємо правило.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21283" y="2909771"/>
            <a:ext cx="6178173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Мова</a:t>
            </a:r>
            <a:r>
              <a:rPr lang="uk-UA" sz="3200" b="1" dirty="0"/>
              <a:t> складається зі </a:t>
            </a:r>
            <a:r>
              <a:rPr lang="uk-UA" sz="3200" b="1" dirty="0">
                <a:solidFill>
                  <a:srgbClr val="FFFF00"/>
                </a:solidFill>
              </a:rPr>
              <a:t>слів</a:t>
            </a:r>
            <a:r>
              <a:rPr lang="uk-UA" sz="3200" b="1" dirty="0"/>
              <a:t>. </a:t>
            </a:r>
          </a:p>
          <a:p>
            <a:pPr algn="ctr"/>
            <a:r>
              <a:rPr lang="uk-UA" sz="3200" b="1" dirty="0" smtClean="0"/>
              <a:t>Слова: </a:t>
            </a:r>
            <a:r>
              <a:rPr lang="uk-UA" sz="3200" dirty="0" smtClean="0"/>
              <a:t>іменники</a:t>
            </a:r>
            <a:r>
              <a:rPr lang="uk-UA" sz="3200" dirty="0"/>
              <a:t>, прикметники, дієслова, числівники, службові </a:t>
            </a:r>
            <a:r>
              <a:rPr lang="uk-UA" sz="3200" dirty="0" smtClean="0"/>
              <a:t>слова </a:t>
            </a:r>
            <a:r>
              <a:rPr lang="uk-UA" sz="3200" b="1" dirty="0" smtClean="0"/>
              <a:t>є </a:t>
            </a:r>
            <a:r>
              <a:rPr lang="uk-UA" sz="3200" b="1" dirty="0">
                <a:solidFill>
                  <a:srgbClr val="FFFF00"/>
                </a:solidFill>
              </a:rPr>
              <a:t>частинами мови</a:t>
            </a:r>
            <a:r>
              <a:rPr lang="uk-UA" sz="3200" b="1" dirty="0"/>
              <a:t>.</a:t>
            </a:r>
          </a:p>
        </p:txBody>
      </p:sp>
      <p:pic>
        <p:nvPicPr>
          <p:cNvPr id="2052" name="Picture 4" descr="ÐÐ°ÑÑÐ¸Ð½ÐºÐ¸ Ð¿Ð¾ Ð·Ð°Ð¿ÑÐ¾ÑÑ Ð²Ð¾ÑÐºÐ»Ð¸ÑÐ°ÑÐµÐ»ÑÐ½ÑÐ¹ Ð·Ð½Ð°Ðº ÐºÐ»Ð¸Ð¿Ð°Ñ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5381" y="2950009"/>
            <a:ext cx="1592193" cy="237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162344" y="599721"/>
            <a:ext cx="9745142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802" t="4220" r="4673" b="3952"/>
          <a:stretch/>
        </p:blipFill>
        <p:spPr>
          <a:xfrm>
            <a:off x="8982870" y="2816929"/>
            <a:ext cx="1924616" cy="224778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6988541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7823" y="489857"/>
            <a:ext cx="10033833" cy="6627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«Відгадай, хто я»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A692852-7EEB-49E0-8CA8-70681BB30A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1" b="17447"/>
          <a:stretch/>
        </p:blipFill>
        <p:spPr>
          <a:xfrm>
            <a:off x="4273012" y="2746524"/>
            <a:ext cx="3256877" cy="191396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0" name="Прямокутник: округлені кути 11">
            <a:extLst>
              <a:ext uri="{FF2B5EF4-FFF2-40B4-BE49-F238E27FC236}">
                <a16:creationId xmlns:a16="http://schemas.microsoft.com/office/drawing/2014/main" xmlns="" id="{E21A16BF-3262-47D1-8A56-477A91967598}"/>
              </a:ext>
            </a:extLst>
          </p:cNvPr>
          <p:cNvSpPr/>
          <p:nvPr/>
        </p:nvSpPr>
        <p:spPr>
          <a:xfrm>
            <a:off x="1047823" y="1275711"/>
            <a:ext cx="4209977" cy="176139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Я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частина мови,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що означає назву предмета і відповідає на питання </a:t>
            </a:r>
            <a:r>
              <a:rPr lang="uk-UA" sz="2800" b="1" i="1" dirty="0">
                <a:solidFill>
                  <a:schemeClr val="accent2">
                    <a:lumMod val="50000"/>
                  </a:schemeClr>
                </a:solidFill>
              </a:rPr>
              <a:t>хто? що</a:t>
            </a:r>
            <a:r>
              <a:rPr lang="uk-UA" sz="2800" b="1" i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uk-UA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кутник: округлені кути 11">
            <a:extLst>
              <a:ext uri="{FF2B5EF4-FFF2-40B4-BE49-F238E27FC236}">
                <a16:creationId xmlns:a16="http://schemas.microsoft.com/office/drawing/2014/main" xmlns="" id="{E21A16BF-3262-47D1-8A56-477A91967598}"/>
              </a:ext>
            </a:extLst>
          </p:cNvPr>
          <p:cNvSpPr/>
          <p:nvPr/>
        </p:nvSpPr>
        <p:spPr>
          <a:xfrm>
            <a:off x="6553200" y="1275711"/>
            <a:ext cx="4528456" cy="17613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Я </a:t>
            </a:r>
            <a:r>
              <a:rPr lang="uk-UA" sz="2800" b="1" dirty="0">
                <a:solidFill>
                  <a:srgbClr val="FF0000"/>
                </a:solidFill>
              </a:rPr>
              <a:t>– частина мови</a:t>
            </a:r>
            <a:r>
              <a:rPr lang="uk-UA" sz="2800" b="1" dirty="0" smtClean="0">
                <a:solidFill>
                  <a:srgbClr val="FF0000"/>
                </a:solidFill>
              </a:rPr>
              <a:t>, </a:t>
            </a:r>
            <a:r>
              <a:rPr lang="uk-UA" sz="2800" b="1" dirty="0">
                <a:solidFill>
                  <a:srgbClr val="FF0000"/>
                </a:solidFill>
              </a:rPr>
              <a:t>що </a:t>
            </a:r>
            <a:r>
              <a:rPr lang="uk-UA" sz="2800" b="1" dirty="0" smtClean="0">
                <a:solidFill>
                  <a:srgbClr val="FF0000"/>
                </a:solidFill>
              </a:rPr>
              <a:t>називає ознаку </a:t>
            </a:r>
            <a:r>
              <a:rPr lang="uk-UA" sz="2800" b="1" dirty="0">
                <a:solidFill>
                  <a:srgbClr val="FF0000"/>
                </a:solidFill>
              </a:rPr>
              <a:t>предмета і відповідає на питання </a:t>
            </a:r>
            <a:r>
              <a:rPr lang="uk-UA" sz="2800" b="1" dirty="0" smtClean="0">
                <a:solidFill>
                  <a:srgbClr val="FF0000"/>
                </a:solidFill>
              </a:rPr>
              <a:t>який? яка? яке? які?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8" name="Прямокутник: округлені кути 11">
            <a:extLst>
              <a:ext uri="{FF2B5EF4-FFF2-40B4-BE49-F238E27FC236}">
                <a16:creationId xmlns:a16="http://schemas.microsoft.com/office/drawing/2014/main" xmlns="" id="{E21A16BF-3262-47D1-8A56-477A91967598}"/>
              </a:ext>
            </a:extLst>
          </p:cNvPr>
          <p:cNvSpPr/>
          <p:nvPr/>
        </p:nvSpPr>
        <p:spPr>
          <a:xfrm>
            <a:off x="644236" y="4313981"/>
            <a:ext cx="4914900" cy="14357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Я 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– частина мови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що означає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число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предметів і 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відповідає на питання </a:t>
            </a:r>
            <a:r>
              <a:rPr lang="uk-UA" sz="2800" b="1" i="1" dirty="0" smtClean="0">
                <a:solidFill>
                  <a:schemeClr val="accent6">
                    <a:lumMod val="50000"/>
                  </a:schemeClr>
                </a:solidFill>
              </a:rPr>
              <a:t>скільки?</a:t>
            </a:r>
            <a:endParaRPr lang="uk-UA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кутник: округлені кути 11">
            <a:extLst>
              <a:ext uri="{FF2B5EF4-FFF2-40B4-BE49-F238E27FC236}">
                <a16:creationId xmlns:a16="http://schemas.microsoft.com/office/drawing/2014/main" xmlns="" id="{E21A16BF-3262-47D1-8A56-477A91967598}"/>
              </a:ext>
            </a:extLst>
          </p:cNvPr>
          <p:cNvSpPr/>
          <p:nvPr/>
        </p:nvSpPr>
        <p:spPr>
          <a:xfrm>
            <a:off x="6553199" y="4329495"/>
            <a:ext cx="5105401" cy="1420272"/>
          </a:xfrm>
          <a:prstGeom prst="roundRect">
            <a:avLst/>
          </a:prstGeom>
          <a:solidFill>
            <a:srgbClr val="E6D5F3"/>
          </a:solidFill>
          <a:ln w="571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Я </a:t>
            </a:r>
            <a:r>
              <a:rPr lang="uk-UA" sz="2800" b="1" dirty="0">
                <a:solidFill>
                  <a:srgbClr val="7030A0"/>
                </a:solidFill>
              </a:rPr>
              <a:t>– частина мови</a:t>
            </a:r>
            <a:r>
              <a:rPr lang="uk-UA" sz="2800" b="1" dirty="0" smtClean="0">
                <a:solidFill>
                  <a:srgbClr val="7030A0"/>
                </a:solidFill>
              </a:rPr>
              <a:t>, </a:t>
            </a:r>
            <a:r>
              <a:rPr lang="uk-UA" sz="2800" b="1" dirty="0">
                <a:solidFill>
                  <a:srgbClr val="7030A0"/>
                </a:solidFill>
              </a:rPr>
              <a:t>що </a:t>
            </a:r>
            <a:r>
              <a:rPr lang="uk-UA" sz="2800" b="1" dirty="0" smtClean="0">
                <a:solidFill>
                  <a:srgbClr val="7030A0"/>
                </a:solidFill>
              </a:rPr>
              <a:t>називає дію  </a:t>
            </a:r>
            <a:r>
              <a:rPr lang="uk-UA" sz="2800" b="1" dirty="0">
                <a:solidFill>
                  <a:srgbClr val="7030A0"/>
                </a:solidFill>
              </a:rPr>
              <a:t>предмета і відповідає на питання </a:t>
            </a:r>
            <a:r>
              <a:rPr lang="uk-UA" sz="2800" b="1" dirty="0" smtClean="0">
                <a:solidFill>
                  <a:srgbClr val="7030A0"/>
                </a:solidFill>
              </a:rPr>
              <a:t>що робити?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D5968A8-581F-4E3D-B60B-C08237ADF2B5}"/>
              </a:ext>
            </a:extLst>
          </p:cNvPr>
          <p:cNvSpPr txBox="1"/>
          <p:nvPr/>
        </p:nvSpPr>
        <p:spPr>
          <a:xfrm>
            <a:off x="1725045" y="3118733"/>
            <a:ext cx="199208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Іменник</a:t>
            </a:r>
            <a:endParaRPr lang="uk-UA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6A8F9D-4D44-4E15-A8CD-F3A9957EFD07}"/>
              </a:ext>
            </a:extLst>
          </p:cNvPr>
          <p:cNvSpPr txBox="1"/>
          <p:nvPr/>
        </p:nvSpPr>
        <p:spPr>
          <a:xfrm>
            <a:off x="1931874" y="5772523"/>
            <a:ext cx="199208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Числівник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D18B49F-4DC2-4B76-BDE4-CD04ABED0435}"/>
              </a:ext>
            </a:extLst>
          </p:cNvPr>
          <p:cNvSpPr txBox="1"/>
          <p:nvPr/>
        </p:nvSpPr>
        <p:spPr>
          <a:xfrm>
            <a:off x="7810715" y="5749767"/>
            <a:ext cx="2258571" cy="58477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Дієслово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3F5248B-C526-4217-8861-2DA566C2130E}"/>
              </a:ext>
            </a:extLst>
          </p:cNvPr>
          <p:cNvSpPr txBox="1"/>
          <p:nvPr/>
        </p:nvSpPr>
        <p:spPr>
          <a:xfrm>
            <a:off x="8056804" y="3176911"/>
            <a:ext cx="2698280" cy="58477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Прикметник</a:t>
            </a:r>
          </a:p>
        </p:txBody>
      </p:sp>
      <p:sp>
        <p:nvSpPr>
          <p:cNvPr id="15" name="Прямокутник: округлені кути 11">
            <a:extLst>
              <a:ext uri="{FF2B5EF4-FFF2-40B4-BE49-F238E27FC236}">
                <a16:creationId xmlns:a16="http://schemas.microsoft.com/office/drawing/2014/main" xmlns="" id="{E21A16BF-3262-47D1-8A56-477A91967598}"/>
              </a:ext>
            </a:extLst>
          </p:cNvPr>
          <p:cNvSpPr/>
          <p:nvPr/>
        </p:nvSpPr>
        <p:spPr>
          <a:xfrm>
            <a:off x="3875188" y="2746524"/>
            <a:ext cx="4035806" cy="1668989"/>
          </a:xfrm>
          <a:prstGeom prst="roundRect">
            <a:avLst/>
          </a:prstGeom>
          <a:solidFill>
            <a:srgbClr val="00B0F0"/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 </a:t>
            </a:r>
            <a:r>
              <a:rPr lang="uk-UA" sz="2800" b="1" dirty="0">
                <a:solidFill>
                  <a:schemeClr val="bg1"/>
                </a:solidFill>
              </a:rPr>
              <a:t>– </a:t>
            </a:r>
            <a:r>
              <a:rPr lang="uk-UA" sz="2800" b="1" dirty="0" smtClean="0">
                <a:solidFill>
                  <a:schemeClr val="bg1"/>
                </a:solidFill>
              </a:rPr>
              <a:t>частина мови, </a:t>
            </a:r>
            <a:r>
              <a:rPr lang="uk-UA" sz="2800" b="1" dirty="0">
                <a:solidFill>
                  <a:schemeClr val="bg1"/>
                </a:solidFill>
              </a:rPr>
              <a:t>що </a:t>
            </a:r>
            <a:r>
              <a:rPr lang="uk-UA" sz="2800" b="1" dirty="0" smtClean="0">
                <a:solidFill>
                  <a:schemeClr val="bg1"/>
                </a:solidFill>
              </a:rPr>
              <a:t>служить для зв’язку слів у реченні і не відповідає </a:t>
            </a:r>
            <a:r>
              <a:rPr lang="uk-UA" sz="2800" b="1" dirty="0">
                <a:solidFill>
                  <a:schemeClr val="bg1"/>
                </a:solidFill>
              </a:rPr>
              <a:t>на </a:t>
            </a:r>
            <a:r>
              <a:rPr lang="uk-UA" sz="2800" b="1" dirty="0" smtClean="0">
                <a:solidFill>
                  <a:schemeClr val="bg1"/>
                </a:solidFill>
              </a:rPr>
              <a:t>питання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56A8F9D-4D44-4E15-A8CD-F3A9957EFD07}"/>
              </a:ext>
            </a:extLst>
          </p:cNvPr>
          <p:cNvSpPr txBox="1"/>
          <p:nvPr/>
        </p:nvSpPr>
        <p:spPr>
          <a:xfrm>
            <a:off x="4905407" y="4501022"/>
            <a:ext cx="1992085" cy="1077218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Службове слово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121436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2055" y="494530"/>
            <a:ext cx="10235045" cy="5861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Гра </a:t>
            </a:r>
            <a:r>
              <a:rPr lang="uk-UA" sz="3600" b="1" dirty="0">
                <a:solidFill>
                  <a:schemeClr val="bg1"/>
                </a:solidFill>
              </a:rPr>
              <a:t>«Цеглинка мови»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20E50E7-50ED-4061-8A71-8FAFC9376C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35" y="5262771"/>
            <a:ext cx="3001617" cy="11007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76320E3-8945-45CA-8A5A-D831143562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895" y="5262771"/>
            <a:ext cx="3001618" cy="11007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0187F15-D215-4BCE-B041-E54C13550C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165" y="5262771"/>
            <a:ext cx="3001617" cy="11007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D9E200D-C53D-4066-B48B-3DC3087ECFAC}"/>
              </a:ext>
            </a:extLst>
          </p:cNvPr>
          <p:cNvSpPr txBox="1"/>
          <p:nvPr/>
        </p:nvSpPr>
        <p:spPr>
          <a:xfrm>
            <a:off x="2641156" y="5585031"/>
            <a:ext cx="280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Іменник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2A9522F-D206-42CE-A88C-E615E57DF43C}"/>
              </a:ext>
            </a:extLst>
          </p:cNvPr>
          <p:cNvSpPr txBox="1"/>
          <p:nvPr/>
        </p:nvSpPr>
        <p:spPr>
          <a:xfrm>
            <a:off x="5604052" y="5555974"/>
            <a:ext cx="280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Прикметник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18B6034-50EB-4A70-AACC-5B8BFE17BF1D}"/>
              </a:ext>
            </a:extLst>
          </p:cNvPr>
          <p:cNvSpPr txBox="1"/>
          <p:nvPr/>
        </p:nvSpPr>
        <p:spPr>
          <a:xfrm>
            <a:off x="8534782" y="5555974"/>
            <a:ext cx="280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Дієслово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D6203C4-DE0A-49DA-96DE-3A7D61A7EA64}"/>
              </a:ext>
            </a:extLst>
          </p:cNvPr>
          <p:cNvSpPr txBox="1"/>
          <p:nvPr/>
        </p:nvSpPr>
        <p:spPr>
          <a:xfrm>
            <a:off x="852055" y="1316949"/>
            <a:ext cx="240501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Спортсмен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D6203C4-DE0A-49DA-96DE-3A7D61A7EA64}"/>
              </a:ext>
            </a:extLst>
          </p:cNvPr>
          <p:cNvSpPr txBox="1"/>
          <p:nvPr/>
        </p:nvSpPr>
        <p:spPr>
          <a:xfrm>
            <a:off x="852054" y="2115678"/>
            <a:ext cx="240501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Стрибає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D6203C4-DE0A-49DA-96DE-3A7D61A7EA64}"/>
              </a:ext>
            </a:extLst>
          </p:cNvPr>
          <p:cNvSpPr txBox="1"/>
          <p:nvPr/>
        </p:nvSpPr>
        <p:spPr>
          <a:xfrm>
            <a:off x="3514480" y="1316949"/>
            <a:ext cx="240501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Сміливий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D6203C4-DE0A-49DA-96DE-3A7D61A7EA64}"/>
              </a:ext>
            </a:extLst>
          </p:cNvPr>
          <p:cNvSpPr txBox="1"/>
          <p:nvPr/>
        </p:nvSpPr>
        <p:spPr>
          <a:xfrm>
            <a:off x="3514480" y="2115680"/>
            <a:ext cx="240501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М’яч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D6203C4-DE0A-49DA-96DE-3A7D61A7EA64}"/>
              </a:ext>
            </a:extLst>
          </p:cNvPr>
          <p:cNvSpPr txBox="1"/>
          <p:nvPr/>
        </p:nvSpPr>
        <p:spPr>
          <a:xfrm>
            <a:off x="6096001" y="1316949"/>
            <a:ext cx="240501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Кидає 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D6203C4-DE0A-49DA-96DE-3A7D61A7EA64}"/>
              </a:ext>
            </a:extLst>
          </p:cNvPr>
          <p:cNvSpPr txBox="1"/>
          <p:nvPr/>
        </p:nvSpPr>
        <p:spPr>
          <a:xfrm>
            <a:off x="6135842" y="2115680"/>
            <a:ext cx="240501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Швидкий 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D6203C4-DE0A-49DA-96DE-3A7D61A7EA64}"/>
              </a:ext>
            </a:extLst>
          </p:cNvPr>
          <p:cNvSpPr txBox="1"/>
          <p:nvPr/>
        </p:nvSpPr>
        <p:spPr>
          <a:xfrm>
            <a:off x="8682087" y="1316948"/>
            <a:ext cx="240501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Бігає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D6203C4-DE0A-49DA-96DE-3A7D61A7EA64}"/>
              </a:ext>
            </a:extLst>
          </p:cNvPr>
          <p:cNvSpPr txBox="1"/>
          <p:nvPr/>
        </p:nvSpPr>
        <p:spPr>
          <a:xfrm>
            <a:off x="8682086" y="2115679"/>
            <a:ext cx="240501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 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D6203C4-DE0A-49DA-96DE-3A7D61A7EA64}"/>
              </a:ext>
            </a:extLst>
          </p:cNvPr>
          <p:cNvSpPr txBox="1"/>
          <p:nvPr/>
        </p:nvSpPr>
        <p:spPr>
          <a:xfrm>
            <a:off x="890776" y="2888193"/>
            <a:ext cx="240501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Активний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D6203C4-DE0A-49DA-96DE-3A7D61A7EA64}"/>
              </a:ext>
            </a:extLst>
          </p:cNvPr>
          <p:cNvSpPr txBox="1"/>
          <p:nvPr/>
        </p:nvSpPr>
        <p:spPr>
          <a:xfrm>
            <a:off x="3554321" y="2888195"/>
            <a:ext cx="240501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Мчить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2D6203C4-DE0A-49DA-96DE-3A7D61A7EA64}"/>
              </a:ext>
            </a:extLst>
          </p:cNvPr>
          <p:cNvSpPr txBox="1"/>
          <p:nvPr/>
        </p:nvSpPr>
        <p:spPr>
          <a:xfrm>
            <a:off x="6135842" y="2888195"/>
            <a:ext cx="240501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Тренер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2D6203C4-DE0A-49DA-96DE-3A7D61A7EA64}"/>
              </a:ext>
            </a:extLst>
          </p:cNvPr>
          <p:cNvSpPr txBox="1"/>
          <p:nvPr/>
        </p:nvSpPr>
        <p:spPr>
          <a:xfrm>
            <a:off x="8682087" y="2888192"/>
            <a:ext cx="240501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Сильний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2" descr="Картинки по запросу &quot;клипарт учень&quot;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76" y="3664633"/>
            <a:ext cx="1633512" cy="276960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кутник: округлені кути 11">
            <a:extLst>
              <a:ext uri="{FF2B5EF4-FFF2-40B4-BE49-F238E27FC236}">
                <a16:creationId xmlns="" xmlns:a16="http://schemas.microsoft.com/office/drawing/2014/main" id="{04888A68-61DF-4493-AFDD-05A6366BA442}"/>
              </a:ext>
            </a:extLst>
          </p:cNvPr>
          <p:cNvSpPr/>
          <p:nvPr/>
        </p:nvSpPr>
        <p:spPr>
          <a:xfrm>
            <a:off x="3257068" y="3766344"/>
            <a:ext cx="5447399" cy="75370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Визнач, до якої частини мови належить кожне слово. </a:t>
            </a:r>
          </a:p>
        </p:txBody>
      </p:sp>
    </p:spTree>
    <p:extLst>
      <p:ext uri="{BB962C8B-B14F-4D97-AF65-F5344CB8AC3E}">
        <p14:creationId xmlns:p14="http://schemas.microsoft.com/office/powerpoint/2010/main" val="396907553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62344" y="599721"/>
            <a:ext cx="9745142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810991" y="1557873"/>
            <a:ext cx="6255327" cy="200906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Сьогодні на уроці української мови ми узагальнимо свої </a:t>
            </a:r>
            <a:r>
              <a:rPr lang="ru-RU" sz="2800" b="1" dirty="0" err="1" smtClean="0">
                <a:solidFill>
                  <a:srgbClr val="0070C0"/>
                </a:solidFill>
              </a:rPr>
              <a:t>знання</a:t>
            </a:r>
            <a:r>
              <a:rPr lang="ru-RU" sz="2800" b="1" dirty="0" smtClean="0">
                <a:solidFill>
                  <a:srgbClr val="0070C0"/>
                </a:solidFill>
              </a:rPr>
              <a:t> і </a:t>
            </a:r>
            <a:r>
              <a:rPr lang="ru-RU" sz="2800" b="1" dirty="0" err="1" smtClean="0">
                <a:solidFill>
                  <a:srgbClr val="0070C0"/>
                </a:solidFill>
              </a:rPr>
              <a:t>вміння</a:t>
            </a:r>
            <a:r>
              <a:rPr lang="ru-RU" sz="2800" b="1" dirty="0" smtClean="0">
                <a:solidFill>
                  <a:srgbClr val="0070C0"/>
                </a:solidFill>
              </a:rPr>
              <a:t> з теми «Ч</a:t>
            </a:r>
            <a:r>
              <a:rPr lang="uk-UA" sz="2800" b="1" dirty="0" err="1" smtClean="0">
                <a:solidFill>
                  <a:srgbClr val="0070C0"/>
                </a:solidFill>
              </a:rPr>
              <a:t>астини</a:t>
            </a:r>
            <a:r>
              <a:rPr lang="uk-UA" sz="2800" b="1" dirty="0" smtClean="0">
                <a:solidFill>
                  <a:srgbClr val="0070C0"/>
                </a:solidFill>
              </a:rPr>
              <a:t> мови». Обговоримо важливість </a:t>
            </a:r>
            <a:r>
              <a:rPr lang="uk-UA" sz="2800" b="1" dirty="0" err="1" smtClean="0">
                <a:solidFill>
                  <a:srgbClr val="0070C0"/>
                </a:solidFill>
              </a:rPr>
              <a:t>спорта</a:t>
            </a:r>
            <a:r>
              <a:rPr lang="uk-UA" sz="2800" b="1" dirty="0" smtClean="0">
                <a:solidFill>
                  <a:srgbClr val="0070C0"/>
                </a:solidFill>
              </a:rPr>
              <a:t> в житті.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1238544" y="1447921"/>
            <a:ext cx="3323065" cy="315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2234" r="58746" b="82067"/>
          <a:stretch/>
        </p:blipFill>
        <p:spPr>
          <a:xfrm>
            <a:off x="5464628" y="3773110"/>
            <a:ext cx="5442857" cy="1584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722C13B-1F1D-4DDF-8822-0B6E90851E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28070" b="23182"/>
          <a:stretch/>
        </p:blipFill>
        <p:spPr>
          <a:xfrm>
            <a:off x="6692825" y="3669342"/>
            <a:ext cx="2866724" cy="101513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E4DBAC08-E739-41E2-A2A2-8AB69644FD1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46" t="43478" r="18824" b="36783"/>
          <a:stretch/>
        </p:blipFill>
        <p:spPr>
          <a:xfrm>
            <a:off x="5797837" y="4363784"/>
            <a:ext cx="1569317" cy="1327061"/>
          </a:xfrm>
          <a:prstGeom prst="rect">
            <a:avLst/>
          </a:prstGeom>
        </p:spPr>
      </p:pic>
      <p:sp>
        <p:nvSpPr>
          <p:cNvPr id="17" name="Прямокутник: округлені кути 11">
            <a:extLst>
              <a:ext uri="{FF2B5EF4-FFF2-40B4-BE49-F238E27FC236}">
                <a16:creationId xmlns="" xmlns:a16="http://schemas.microsoft.com/office/drawing/2014/main" id="{04888A68-61DF-4493-AFDD-05A6366BA442}"/>
              </a:ext>
            </a:extLst>
          </p:cNvPr>
          <p:cNvSpPr/>
          <p:nvPr/>
        </p:nvSpPr>
        <p:spPr>
          <a:xfrm>
            <a:off x="1238543" y="4732698"/>
            <a:ext cx="3648647" cy="116933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Запиши слово. 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Склади </a:t>
            </a:r>
            <a:r>
              <a:rPr lang="uk-UA" sz="2400" b="1" dirty="0">
                <a:solidFill>
                  <a:srgbClr val="002060"/>
                </a:solidFill>
              </a:rPr>
              <a:t>і </a:t>
            </a:r>
            <a:r>
              <a:rPr lang="uk-UA" sz="2400" b="1" dirty="0" smtClean="0">
                <a:solidFill>
                  <a:srgbClr val="002060"/>
                </a:solidFill>
              </a:rPr>
              <a:t>запиши </a:t>
            </a:r>
            <a:r>
              <a:rPr lang="uk-UA" sz="2400" b="1" dirty="0">
                <a:solidFill>
                  <a:srgbClr val="002060"/>
                </a:solidFill>
              </a:rPr>
              <a:t>речення зі словом спорт</a:t>
            </a:r>
          </a:p>
        </p:txBody>
      </p:sp>
      <p:sp>
        <p:nvSpPr>
          <p:cNvPr id="18" name="Прямокутник: округлені кути 11">
            <a:extLst>
              <a:ext uri="{FF2B5EF4-FFF2-40B4-BE49-F238E27FC236}">
                <a16:creationId xmlns="" xmlns:a16="http://schemas.microsoft.com/office/drawing/2014/main" id="{04888A68-61DF-4493-AFDD-05A6366BA442}"/>
              </a:ext>
            </a:extLst>
          </p:cNvPr>
          <p:cNvSpPr/>
          <p:nvPr/>
        </p:nvSpPr>
        <p:spPr>
          <a:xfrm>
            <a:off x="5499861" y="5398675"/>
            <a:ext cx="5372390" cy="62208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Спорт і туризм зміцнюють організм.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4001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00100" y="405925"/>
            <a:ext cx="10557164" cy="10176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      Запрошую всіх вас на </a:t>
            </a:r>
            <a:r>
              <a:rPr lang="uk-UA" sz="2800" b="1" dirty="0" smtClean="0">
                <a:solidFill>
                  <a:schemeClr val="bg1"/>
                </a:solidFill>
              </a:rPr>
              <a:t>зарядку, </a:t>
            </a:r>
            <a:r>
              <a:rPr lang="uk-UA" sz="2800" b="1" dirty="0">
                <a:solidFill>
                  <a:schemeClr val="bg1"/>
                </a:solidFill>
              </a:rPr>
              <a:t>щоб розім'ятися, пригадати частини мови, позмагатися в різних видах спорту.</a:t>
            </a:r>
          </a:p>
        </p:txBody>
      </p:sp>
      <p:sp>
        <p:nvSpPr>
          <p:cNvPr id="14" name="Прямокутник: округлені кути 11">
            <a:extLst>
              <a:ext uri="{FF2B5EF4-FFF2-40B4-BE49-F238E27FC236}">
                <a16:creationId xmlns="" xmlns:a16="http://schemas.microsoft.com/office/drawing/2014/main" id="{181307CB-B83C-4F71-A8B8-830ED0B7D72A}"/>
              </a:ext>
            </a:extLst>
          </p:cNvPr>
          <p:cNvSpPr/>
          <p:nvPr/>
        </p:nvSpPr>
        <p:spPr>
          <a:xfrm>
            <a:off x="755902" y="3668599"/>
            <a:ext cx="6206008" cy="5297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Навіщо потрібно займатися спортом?</a:t>
            </a:r>
          </a:p>
        </p:txBody>
      </p:sp>
      <p:sp>
        <p:nvSpPr>
          <p:cNvPr id="15" name="Прямокутник: округлені кути 11">
            <a:extLst>
              <a:ext uri="{FF2B5EF4-FFF2-40B4-BE49-F238E27FC236}">
                <a16:creationId xmlns="" xmlns:a16="http://schemas.microsoft.com/office/drawing/2014/main" id="{CC4FB72A-F5AB-4696-B883-830EF77DABC0}"/>
              </a:ext>
            </a:extLst>
          </p:cNvPr>
          <p:cNvSpPr/>
          <p:nvPr/>
        </p:nvSpPr>
        <p:spPr>
          <a:xfrm>
            <a:off x="800100" y="4417608"/>
            <a:ext cx="4909780" cy="55848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Які види спорту </a:t>
            </a:r>
            <a:r>
              <a:rPr lang="uk-UA" sz="2800" b="1" dirty="0" smtClean="0">
                <a:solidFill>
                  <a:srgbClr val="002060"/>
                </a:solidFill>
              </a:rPr>
              <a:t>ти знаєш?</a:t>
            </a:r>
            <a:endParaRPr lang="uk-UA" sz="2800" b="1" dirty="0">
              <a:solidFill>
                <a:srgbClr val="002060"/>
              </a:solidFill>
            </a:endParaRPr>
          </a:p>
        </p:txBody>
      </p:sp>
      <p:pic>
        <p:nvPicPr>
          <p:cNvPr id="16" name="Picture 2" descr="Картинки по запросу &quot;клипарт дети делают зарядку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46" t="5884" r="3297" b="5856"/>
          <a:stretch/>
        </p:blipFill>
        <p:spPr bwMode="auto">
          <a:xfrm>
            <a:off x="7045037" y="1582366"/>
            <a:ext cx="4281336" cy="325949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00100" y="1540714"/>
            <a:ext cx="4734003" cy="181588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- Кожен день по розпорядку</a:t>
            </a:r>
          </a:p>
          <a:p>
            <a:r>
              <a:rPr lang="uk-UA" sz="2800" b="1" dirty="0"/>
              <a:t>Маємо робить зарядку.</a:t>
            </a:r>
          </a:p>
          <a:p>
            <a:r>
              <a:rPr lang="uk-UA" sz="2800" b="1" dirty="0"/>
              <a:t>Для здоров'я вона – плюс,</a:t>
            </a:r>
          </a:p>
          <a:p>
            <a:r>
              <a:rPr lang="uk-UA" sz="2800" b="1" dirty="0"/>
              <a:t>Намотай собі на вус.</a:t>
            </a:r>
          </a:p>
        </p:txBody>
      </p:sp>
    </p:spTree>
    <p:extLst>
      <p:ext uri="{BB962C8B-B14F-4D97-AF65-F5344CB8AC3E}">
        <p14:creationId xmlns:p14="http://schemas.microsoft.com/office/powerpoint/2010/main" val="101704773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2056" y="530341"/>
            <a:ext cx="10463644" cy="7881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Зарядка </a:t>
            </a:r>
            <a:r>
              <a:rPr lang="uk-UA" sz="3600" b="1" dirty="0">
                <a:solidFill>
                  <a:schemeClr val="bg1"/>
                </a:solidFill>
              </a:rPr>
              <a:t>може бути різною, навіть для </a:t>
            </a:r>
            <a:r>
              <a:rPr lang="uk-UA" sz="3600" b="1" dirty="0" smtClean="0">
                <a:solidFill>
                  <a:schemeClr val="bg1"/>
                </a:solidFill>
              </a:rPr>
              <a:t>розуму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Картинки по запросу &quot;клипарт футбольный мяч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806" y="1525457"/>
            <a:ext cx="1007378" cy="10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&quot;клипарт футболк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806" y="2834828"/>
            <a:ext cx="1090943" cy="109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&quot;кроссовки клипарт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38640" y="4117540"/>
            <a:ext cx="1214855" cy="12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Картинки по запросу &quot;клипарт футбольный мяч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640" y="1525456"/>
            <a:ext cx="1007378" cy="10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Картинки по запросу &quot;клипарт футбольный мяч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474" y="1525456"/>
            <a:ext cx="1007378" cy="10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Картинки по запросу &quot;клипарт футбольный мяч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640" y="2834826"/>
            <a:ext cx="1007378" cy="10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Картинки по запросу &quot;клипарт футболк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481" y="4144199"/>
            <a:ext cx="1090943" cy="109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Картинки по запросу &quot;кроссовки клипарт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33329" y="5453570"/>
            <a:ext cx="1214855" cy="12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Картинки по запросу &quot;клипарт футбольный мяч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640" y="5486081"/>
            <a:ext cx="1007378" cy="10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Картинки по запросу &quot;клипарт футболк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91" y="5461773"/>
            <a:ext cx="1090943" cy="109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667615" y="1700357"/>
            <a:ext cx="4625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/>
              <a:t>+               +             =</a:t>
            </a:r>
            <a:endParaRPr lang="ru-RU" sz="3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667616" y="3051735"/>
            <a:ext cx="2312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/>
              <a:t>+              </a:t>
            </a:r>
            <a:r>
              <a:rPr lang="uk-UA" sz="3600" b="1" dirty="0" smtClean="0"/>
              <a:t>=  </a:t>
            </a:r>
            <a:endParaRPr lang="ru-RU" sz="3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631749" y="4419245"/>
            <a:ext cx="2558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/>
              <a:t> –              </a:t>
            </a:r>
            <a:r>
              <a:rPr lang="uk-UA" sz="3600" b="1" dirty="0" smtClean="0"/>
              <a:t>=  </a:t>
            </a:r>
            <a:endParaRPr lang="ru-RU" sz="3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591952" y="5665168"/>
            <a:ext cx="4231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/>
              <a:t> +              +               =</a:t>
            </a:r>
            <a:endParaRPr lang="ru-RU" sz="3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9518034" y="5679416"/>
            <a:ext cx="65384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18</a:t>
            </a:r>
            <a:endParaRPr lang="ru-RU" sz="3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9475367" y="1708466"/>
            <a:ext cx="69651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18</a:t>
            </a:r>
            <a:endParaRPr lang="ru-RU" sz="3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739263" y="3087604"/>
            <a:ext cx="69651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14</a:t>
            </a:r>
            <a:endParaRPr lang="ru-RU" sz="3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842299" y="4375218"/>
            <a:ext cx="59347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4</a:t>
            </a:r>
            <a:endParaRPr lang="ru-RU" sz="36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852056" y="1437054"/>
            <a:ext cx="2732809" cy="85618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Переконаймося</a:t>
            </a:r>
            <a:r>
              <a:rPr lang="uk-UA" sz="2400" b="1" dirty="0">
                <a:solidFill>
                  <a:srgbClr val="002060"/>
                </a:solidFill>
              </a:rPr>
              <a:t>? </a:t>
            </a:r>
            <a:r>
              <a:rPr lang="uk-UA" sz="2400" b="1" dirty="0" smtClean="0">
                <a:solidFill>
                  <a:srgbClr val="002060"/>
                </a:solidFill>
              </a:rPr>
              <a:t>Розв'яжи завдання 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36669" y="1761913"/>
            <a:ext cx="499215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6</a:t>
            </a:r>
            <a:endParaRPr lang="ru-RU" sz="3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492721" y="1708466"/>
            <a:ext cx="499215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6</a:t>
            </a:r>
            <a:endParaRPr lang="ru-RU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8190554" y="1739243"/>
            <a:ext cx="499215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6</a:t>
            </a:r>
            <a:endParaRPr lang="ru-RU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833282" y="3174059"/>
            <a:ext cx="499215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8</a:t>
            </a:r>
            <a:endParaRPr lang="ru-RU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529675" y="3051735"/>
            <a:ext cx="499215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6</a:t>
            </a:r>
            <a:endParaRPr lang="ru-RU" sz="3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880371" y="4484960"/>
            <a:ext cx="499215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8</a:t>
            </a:r>
            <a:endParaRPr lang="ru-RU" sz="3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238640" y="4104895"/>
            <a:ext cx="499215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4</a:t>
            </a:r>
            <a:endParaRPr lang="ru-RU" sz="3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359892" y="5387028"/>
            <a:ext cx="499215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4</a:t>
            </a:r>
            <a:endParaRPr lang="ru-RU" sz="3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525201" y="5679415"/>
            <a:ext cx="499215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6</a:t>
            </a:r>
            <a:endParaRPr lang="ru-RU" sz="32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8206726" y="5882148"/>
            <a:ext cx="499215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8</a:t>
            </a:r>
            <a:endParaRPr lang="ru-RU" sz="32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852056" y="2396670"/>
            <a:ext cx="3507836" cy="229299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До якої частини </a:t>
            </a:r>
            <a:r>
              <a:rPr lang="uk-UA" sz="2400" b="1" dirty="0">
                <a:solidFill>
                  <a:srgbClr val="002060"/>
                </a:solidFill>
              </a:rPr>
              <a:t>мови </a:t>
            </a:r>
            <a:r>
              <a:rPr lang="uk-UA" sz="2400" b="1" dirty="0" smtClean="0">
                <a:solidFill>
                  <a:srgbClr val="002060"/>
                </a:solidFill>
              </a:rPr>
              <a:t>належать вставлені слова? Доведи свою думку. Запиши </a:t>
            </a:r>
            <a:r>
              <a:rPr lang="uk-UA" sz="2400" b="1" dirty="0">
                <a:solidFill>
                  <a:srgbClr val="002060"/>
                </a:solidFill>
              </a:rPr>
              <a:t>три </a:t>
            </a:r>
            <a:r>
              <a:rPr lang="uk-UA" sz="2400" b="1" dirty="0" smtClean="0">
                <a:solidFill>
                  <a:srgbClr val="002060"/>
                </a:solidFill>
              </a:rPr>
              <a:t>числівники – результати </a:t>
            </a:r>
            <a:r>
              <a:rPr lang="uk-UA" sz="2400" b="1" dirty="0" smtClean="0">
                <a:solidFill>
                  <a:srgbClr val="002060"/>
                </a:solidFill>
              </a:rPr>
              <a:t>дій.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52057" y="4714989"/>
            <a:ext cx="2732808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Вісімнадцять</a:t>
            </a:r>
            <a:r>
              <a:rPr lang="uk-UA" sz="2800" b="1" dirty="0">
                <a:solidFill>
                  <a:schemeClr val="bg1"/>
                </a:solidFill>
              </a:rPr>
              <a:t>, чотирнадцять, чотири.</a:t>
            </a:r>
          </a:p>
        </p:txBody>
      </p:sp>
      <p:pic>
        <p:nvPicPr>
          <p:cNvPr id="46" name="Picture 2" descr="Картинки по запросу &quot;клипарт дети играют в футбол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83"/>
          <a:stretch/>
        </p:blipFill>
        <p:spPr bwMode="auto">
          <a:xfrm>
            <a:off x="8615958" y="2791491"/>
            <a:ext cx="2667662" cy="223005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95644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3756" y="567265"/>
            <a:ext cx="10409989" cy="6484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Відгадай загадку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58750" y="1256585"/>
            <a:ext cx="517277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Він лежати зовсім не хоче.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Якщо кинути, він підскочить.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Ледве вдариш, відразу навскач,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Ну, звичайно, - це 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57352" y="2549247"/>
            <a:ext cx="1158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 </a:t>
            </a:r>
            <a:r>
              <a:rPr lang="uk-UA" sz="2800" b="1" dirty="0">
                <a:solidFill>
                  <a:srgbClr val="FFFF00"/>
                </a:solidFill>
              </a:rPr>
              <a:t>м'яч.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58750" y="3115210"/>
            <a:ext cx="5172770" cy="83099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У </a:t>
            </a:r>
            <a:r>
              <a:rPr lang="uk-UA" sz="2400" b="1" dirty="0">
                <a:solidFill>
                  <a:srgbClr val="002060"/>
                </a:solidFill>
              </a:rPr>
              <a:t>яких видах спорту використовують м'яч?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58750" y="3987771"/>
            <a:ext cx="5141597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Футбол, </a:t>
            </a:r>
            <a:r>
              <a:rPr lang="uk-UA" sz="2800" b="1" dirty="0" smtClean="0">
                <a:solidFill>
                  <a:schemeClr val="bg1"/>
                </a:solidFill>
              </a:rPr>
              <a:t>гандбол, волейбол</a:t>
            </a:r>
            <a:r>
              <a:rPr lang="uk-UA" sz="2800" b="1" dirty="0">
                <a:solidFill>
                  <a:schemeClr val="bg1"/>
                </a:solidFill>
              </a:rPr>
              <a:t>, баскетбол, малий та великий теніс, </a:t>
            </a:r>
            <a:r>
              <a:rPr lang="uk-UA" sz="2800" b="1" dirty="0" smtClean="0">
                <a:solidFill>
                  <a:schemeClr val="bg1"/>
                </a:solidFill>
              </a:rPr>
              <a:t>гімнастика.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Дети играют в мяч - теннис, баскетбол (векторный клипарт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82"/>
          <a:stretch/>
        </p:blipFill>
        <p:spPr bwMode="auto">
          <a:xfrm>
            <a:off x="853756" y="1256585"/>
            <a:ext cx="4958705" cy="41296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53756" y="5435445"/>
            <a:ext cx="10346591" cy="72669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До якої частини мови належать ці слова? </a:t>
            </a:r>
            <a:r>
              <a:rPr lang="uk-UA" sz="2400" b="1" dirty="0" smtClean="0">
                <a:solidFill>
                  <a:srgbClr val="002060"/>
                </a:solidFill>
              </a:rPr>
              <a:t>На яке питання відповідають? 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Запиши перші чотири види спорту в зошиті. </a:t>
            </a:r>
            <a:endParaRPr lang="uk-UA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73828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20545</TotalTime>
  <Words>680</Words>
  <Application>Microsoft Office PowerPoint</Application>
  <PresentationFormat>Произвольный</PresentationFormat>
  <Paragraphs>141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1367</cp:revision>
  <dcterms:created xsi:type="dcterms:W3CDTF">2018-01-05T16:38:53Z</dcterms:created>
  <dcterms:modified xsi:type="dcterms:W3CDTF">2025-03-15T09:10:53Z</dcterms:modified>
</cp:coreProperties>
</file>