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523" r:id="rId3"/>
    <p:sldId id="520" r:id="rId4"/>
    <p:sldId id="522" r:id="rId5"/>
    <p:sldId id="477" r:id="rId6"/>
    <p:sldId id="509" r:id="rId7"/>
    <p:sldId id="510" r:id="rId8"/>
    <p:sldId id="492" r:id="rId9"/>
    <p:sldId id="516" r:id="rId10"/>
    <p:sldId id="493" r:id="rId11"/>
    <p:sldId id="494" r:id="rId12"/>
    <p:sldId id="52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2F3242"/>
    <a:srgbClr val="FFFF00"/>
    <a:srgbClr val="709E32"/>
    <a:srgbClr val="00B050"/>
    <a:srgbClr val="FF66FF"/>
    <a:srgbClr val="295FFF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diagnostuvalna-robota-chastini-movi-3308615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3183" y="3609990"/>
            <a:ext cx="7358732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Систематизація знань </a:t>
            </a:r>
            <a:r>
              <a:rPr lang="uk-UA" sz="4000" b="1" dirty="0">
                <a:solidFill>
                  <a:srgbClr val="0070C0"/>
                </a:solidFill>
              </a:rPr>
              <a:t>з теми </a:t>
            </a:r>
            <a:r>
              <a:rPr lang="uk-UA" sz="4000" b="1" dirty="0" smtClean="0">
                <a:solidFill>
                  <a:srgbClr val="0070C0"/>
                </a:solidFill>
              </a:rPr>
              <a:t>«Частини мови».</a:t>
            </a:r>
            <a:endParaRPr lang="uk-UA" sz="4000" b="1" dirty="0">
              <a:solidFill>
                <a:srgbClr val="0070C0"/>
              </a:solidFill>
            </a:endParaRPr>
          </a:p>
          <a:p>
            <a:pPr algn="ctr"/>
            <a:r>
              <a:rPr lang="uk-UA" sz="4000" b="1" dirty="0">
                <a:solidFill>
                  <a:srgbClr val="0070C0"/>
                </a:solidFill>
              </a:rPr>
              <a:t>Діагностувальна робота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4527" y="1053342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Числівники. Службові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91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D:\Картинки до тестів\Підручники зошити\2 клас\2025-01-23_200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4" y="1053342"/>
            <a:ext cx="2264241" cy="30218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липарт мальчик у окн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1" y="2579992"/>
            <a:ext cx="2811353" cy="22279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4112247" y="2098664"/>
            <a:ext cx="6674009" cy="280245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002060"/>
                </a:solidFill>
              </a:rPr>
              <a:t>      Сашко прокинувся раненько. Зіскочив з ліжка і підійшов до вікна. За вікном щебетали пташки. Вони весело зустрічали новий день.</a:t>
            </a:r>
            <a:endParaRPr lang="uk-UA" sz="36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2247" y="1402458"/>
            <a:ext cx="66055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    Прочитай текст. </a:t>
            </a:r>
            <a:r>
              <a:rPr lang="uk-UA" sz="2400" b="1" dirty="0" smtClean="0">
                <a:solidFill>
                  <a:schemeClr val="bg1"/>
                </a:solidFill>
              </a:rPr>
              <a:t>Випиши </a:t>
            </a:r>
            <a:r>
              <a:rPr lang="uk-UA" sz="2400" b="1" dirty="0">
                <a:solidFill>
                  <a:schemeClr val="bg1"/>
                </a:solidFill>
              </a:rPr>
              <a:t>дієслова.</a:t>
            </a:r>
          </a:p>
        </p:txBody>
      </p:sp>
      <p:grpSp>
        <p:nvGrpSpPr>
          <p:cNvPr id="16" name="Группа 15"/>
          <p:cNvGrpSpPr/>
          <p:nvPr/>
        </p:nvGrpSpPr>
        <p:grpSpPr>
          <a:xfrm flipV="1">
            <a:off x="6351992" y="2638691"/>
            <a:ext cx="2286680" cy="45720"/>
            <a:chOff x="4913194" y="3766782"/>
            <a:chExt cx="1610436" cy="97809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 flipV="1">
            <a:off x="6462770" y="3175926"/>
            <a:ext cx="1737743" cy="45719"/>
            <a:chOff x="4913194" y="3766782"/>
            <a:chExt cx="1610436" cy="97809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4348498" y="3725377"/>
            <a:ext cx="1738041" cy="45719"/>
            <a:chOff x="4913194" y="3766782"/>
            <a:chExt cx="1610436" cy="97809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4364094" y="4251544"/>
            <a:ext cx="1854309" cy="45719"/>
            <a:chOff x="4913194" y="3766782"/>
            <a:chExt cx="1610436" cy="97809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flipV="1">
            <a:off x="5875315" y="4800571"/>
            <a:ext cx="1930842" cy="45719"/>
            <a:chOff x="4913194" y="3766782"/>
            <a:chExt cx="1610436" cy="97809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«ЧАСТИНИ МОВИ»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1054100" y="136653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8.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85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55778" y="1186544"/>
            <a:ext cx="807860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Розглянь </a:t>
            </a:r>
            <a:r>
              <a:rPr lang="uk-UA" sz="2400" b="1" dirty="0">
                <a:solidFill>
                  <a:schemeClr val="bg1"/>
                </a:solidFill>
              </a:rPr>
              <a:t>світлини. Склади за кожною речення зі службовими словами і запиши. </a:t>
            </a:r>
            <a:r>
              <a:rPr lang="uk-UA" sz="2400" b="1" dirty="0" smtClean="0">
                <a:solidFill>
                  <a:schemeClr val="bg1"/>
                </a:solidFill>
              </a:rPr>
              <a:t>Підкресли службові слова.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511630"/>
            <a:ext cx="10038443" cy="569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«ЧАСТИНИ МОВИ»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758537" y="1303656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9.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2 клас\1 Українська мова\1 Пономарьова\6 Числівник Службові слова\№090-091 - Перевіряю свої досягнення\2025-03-14_104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378" y="2136233"/>
            <a:ext cx="5572224" cy="23318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58537" y="4598033"/>
            <a:ext cx="4551218" cy="7169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Дівчинка </a:t>
            </a:r>
            <a:r>
              <a:rPr lang="uk-UA" sz="3600" b="1" dirty="0">
                <a:solidFill>
                  <a:schemeClr val="bg1"/>
                </a:solidFill>
              </a:rPr>
              <a:t>їде на коні.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55227" y="4608515"/>
            <a:ext cx="5879153" cy="7169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Хлопчик </a:t>
            </a:r>
            <a:r>
              <a:rPr lang="uk-UA" sz="3600" b="1" dirty="0" smtClean="0">
                <a:solidFill>
                  <a:schemeClr val="bg1"/>
                </a:solidFill>
              </a:rPr>
              <a:t>спускається </a:t>
            </a:r>
            <a:r>
              <a:rPr lang="uk-UA" sz="3600" b="1" dirty="0">
                <a:solidFill>
                  <a:schemeClr val="bg1"/>
                </a:solidFill>
              </a:rPr>
              <a:t>з гірки.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000" y="5420913"/>
            <a:ext cx="1019137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hlinkClick r:id="rId3"/>
              </a:rPr>
              <a:t>Діагностувальна</a:t>
            </a:r>
            <a:r>
              <a:rPr lang="ru-RU" sz="2400" dirty="0">
                <a:hlinkClick r:id="rId3"/>
              </a:rPr>
              <a:t> робота. </a:t>
            </a:r>
            <a:r>
              <a:rPr lang="ru-RU" sz="2400" dirty="0" err="1">
                <a:hlinkClick r:id="rId3"/>
              </a:rPr>
              <a:t>Частини</a:t>
            </a:r>
            <a:r>
              <a:rPr lang="ru-RU" sz="2400" dirty="0">
                <a:hlinkClick r:id="rId3"/>
              </a:rPr>
              <a:t> </a:t>
            </a:r>
            <a:r>
              <a:rPr lang="ru-RU" sz="2400" dirty="0" err="1">
                <a:hlinkClick r:id="rId3"/>
              </a:rPr>
              <a:t>мови</a:t>
            </a:r>
            <a:r>
              <a:rPr lang="ru-RU" sz="2400" dirty="0">
                <a:hlinkClick r:id="rId3"/>
              </a:rPr>
              <a:t> | Тест з української </a:t>
            </a:r>
            <a:r>
              <a:rPr lang="ru-RU" sz="2400" dirty="0" err="1">
                <a:hlinkClick r:id="rId3"/>
              </a:rPr>
              <a:t>мови</a:t>
            </a:r>
            <a:r>
              <a:rPr lang="ru-RU" sz="2400" dirty="0">
                <a:hlinkClick r:id="rId3"/>
              </a:rPr>
              <a:t> – «На Урок»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62436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8948" y="491571"/>
            <a:ext cx="8732066" cy="6722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 «Все в твоїх руках»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1792" r="5671" b="934"/>
          <a:stretch/>
        </p:blipFill>
        <p:spPr>
          <a:xfrm>
            <a:off x="623455" y="1304577"/>
            <a:ext cx="10702638" cy="529364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83276" y="1505770"/>
            <a:ext cx="2313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частини мови ти знаєш?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610" y="1593153"/>
            <a:ext cx="283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Які труднощі ти сьогодні відчув/ла? 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7509" y="3691315"/>
            <a:ext cx="2678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Над </a:t>
            </a:r>
            <a:r>
              <a:rPr lang="uk-UA" sz="2400" b="1" dirty="0">
                <a:solidFill>
                  <a:srgbClr val="FF0000"/>
                </a:solidFill>
              </a:rPr>
              <a:t>чим ще потрібно подумати?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973" y="2860318"/>
            <a:ext cx="232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 ти сьогодні </a:t>
            </a:r>
            <a:r>
              <a:rPr lang="uk-UA" sz="2400" b="1" dirty="0" smtClean="0">
                <a:solidFill>
                  <a:srgbClr val="7030A0"/>
                </a:solidFill>
              </a:rPr>
              <a:t>запам’ятав/ла?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182" y="4767415"/>
            <a:ext cx="319000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Про що нове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дізнав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лася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047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22759" y="2280212"/>
            <a:ext cx="4822635" cy="30469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Продзвенів уже дзвінок,                                 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Починається урок.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Приготуйте без мороки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Все, що треба до уроку.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Зошит, </a:t>
            </a:r>
            <a:r>
              <a:rPr lang="uk-UA" sz="3200" b="1" dirty="0" smtClean="0">
                <a:solidFill>
                  <a:srgbClr val="0070C0"/>
                </a:solidFill>
              </a:rPr>
              <a:t>гумку</a:t>
            </a:r>
            <a:r>
              <a:rPr lang="uk-UA" sz="3200" b="1" dirty="0">
                <a:solidFill>
                  <a:srgbClr val="0070C0"/>
                </a:solidFill>
              </a:rPr>
              <a:t>, олівці.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Все готове? Молодці!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9" y="2020748"/>
            <a:ext cx="2386411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45" y="2020748"/>
            <a:ext cx="2090633" cy="30469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60713" y="527183"/>
            <a:ext cx="9209315" cy="768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Психологічне налаштування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4CB1A838-0F8E-457D-A2C3-133F69AC06B6}"/>
              </a:ext>
            </a:extLst>
          </p:cNvPr>
          <p:cNvSpPr/>
          <p:nvPr/>
        </p:nvSpPr>
        <p:spPr>
          <a:xfrm>
            <a:off x="1360712" y="1349829"/>
            <a:ext cx="9209315" cy="81148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Розглянь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кульбабки</a:t>
            </a:r>
            <a:r>
              <a:rPr lang="ru-RU" sz="2400" b="1" dirty="0" smtClean="0">
                <a:solidFill>
                  <a:srgbClr val="0070C0"/>
                </a:solidFill>
              </a:rPr>
              <a:t> на </a:t>
            </a:r>
            <a:r>
              <a:rPr lang="ru-RU" sz="2400" b="1" dirty="0" err="1" smtClean="0">
                <a:solidFill>
                  <a:srgbClr val="0070C0"/>
                </a:solidFill>
              </a:rPr>
              <a:t>світлинах</a:t>
            </a:r>
            <a:r>
              <a:rPr lang="ru-RU" sz="2400" b="1" dirty="0" smtClean="0">
                <a:solidFill>
                  <a:srgbClr val="0070C0"/>
                </a:solidFill>
              </a:rPr>
              <a:t>. Яка </a:t>
            </a:r>
            <a:r>
              <a:rPr lang="ru-RU" sz="2400" b="1" dirty="0" err="1" smtClean="0">
                <a:solidFill>
                  <a:srgbClr val="0070C0"/>
                </a:solidFill>
              </a:rPr>
              <a:t>світлина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подобається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Розкажи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чому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упити Картину Парасольки кульбаби (255048514k) – Замовити під свій розмі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9" y="2278460"/>
            <a:ext cx="2130992" cy="21309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одульні картини Кульбаби: купити картини для інтер'єру | Art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12" y="2278458"/>
            <a:ext cx="3186533" cy="2130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ytosvit - Що лікує кульбаба: 15 хвороб, від яких легко позбутись У  народній медицині кульбаба використовується дуже часто. Травники  рекомендують її вживати при таких захворюваннях, як атеросклероз, при  запальних процесах в нирка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77" y="2278458"/>
            <a:ext cx="2844987" cy="2130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Кульбаба листя: продаж, ціна у Харкові. Штучні квіти і гілки від &quot;Світ Трав  - трави, індивідуальні збори, чаї та спеції&quot; - 317573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13" y="4210180"/>
            <a:ext cx="2848198" cy="20237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ульбаба – корисний бур'ян — Високий Зам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69" y="4204651"/>
            <a:ext cx="3102962" cy="206622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0445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7082" y="1351039"/>
            <a:ext cx="6352805" cy="17468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буде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</a:t>
            </a:r>
            <a:r>
              <a:rPr lang="uk-UA" sz="2800" b="1" dirty="0" smtClean="0">
                <a:solidFill>
                  <a:srgbClr val="0070C0"/>
                </a:solidFill>
              </a:rPr>
              <a:t>перевіряти і застосовувати свої знання </a:t>
            </a:r>
            <a:r>
              <a:rPr lang="uk-UA" sz="2800" b="1" dirty="0">
                <a:solidFill>
                  <a:srgbClr val="0070C0"/>
                </a:solidFill>
              </a:rPr>
              <a:t>про </a:t>
            </a:r>
            <a:r>
              <a:rPr lang="uk-UA" sz="2800" b="1" dirty="0" smtClean="0">
                <a:solidFill>
                  <a:srgbClr val="0070C0"/>
                </a:solidFill>
              </a:rPr>
              <a:t>частини мови.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97031" y="1316603"/>
            <a:ext cx="3339888" cy="31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5088653" y="3160054"/>
            <a:ext cx="5921830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333160-26CD-4B8E-B677-F82FEFE57173}"/>
              </a:ext>
            </a:extLst>
          </p:cNvPr>
          <p:cNvSpPr txBox="1"/>
          <p:nvPr/>
        </p:nvSpPr>
        <p:spPr>
          <a:xfrm>
            <a:off x="5039249" y="3985974"/>
            <a:ext cx="5717892" cy="64698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Читання, читальний, читає.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070" b="23182"/>
          <a:stretch/>
        </p:blipFill>
        <p:spPr>
          <a:xfrm>
            <a:off x="6790365" y="3070027"/>
            <a:ext cx="2866724" cy="10151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5457" y="4492562"/>
            <a:ext cx="4371453" cy="19389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Прочитай слова. Що </a:t>
            </a:r>
            <a:r>
              <a:rPr lang="ru-RU" sz="2000" b="1" dirty="0" err="1" smtClean="0">
                <a:solidFill>
                  <a:srgbClr val="0070C0"/>
                </a:solidFill>
              </a:rPr>
              <a:t>їх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об’єднує</a:t>
            </a:r>
            <a:r>
              <a:rPr lang="ru-RU" sz="2000" b="1" dirty="0" smtClean="0">
                <a:solidFill>
                  <a:srgbClr val="0070C0"/>
                </a:solidFill>
              </a:rPr>
              <a:t>? Чим вони </a:t>
            </a:r>
            <a:r>
              <a:rPr lang="ru-RU" sz="2000" b="1" dirty="0" err="1" smtClean="0">
                <a:solidFill>
                  <a:srgbClr val="0070C0"/>
                </a:solidFill>
              </a:rPr>
              <a:t>різняться</a:t>
            </a:r>
            <a:r>
              <a:rPr lang="ru-RU" sz="2000" b="1" dirty="0" smtClean="0">
                <a:solidFill>
                  <a:srgbClr val="0070C0"/>
                </a:solidFill>
              </a:rPr>
              <a:t>? Запиши слова.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Постав у них </a:t>
            </a:r>
            <a:r>
              <a:rPr lang="ru-RU" sz="2000" b="1" dirty="0" err="1" smtClean="0">
                <a:solidFill>
                  <a:srgbClr val="0070C0"/>
                </a:solidFill>
              </a:rPr>
              <a:t>наголоси</a:t>
            </a:r>
            <a:r>
              <a:rPr lang="ru-RU" sz="2000" b="1" dirty="0" smtClean="0">
                <a:solidFill>
                  <a:srgbClr val="0070C0"/>
                </a:solidFill>
              </a:rPr>
              <a:t>. Яка буква </a:t>
            </a:r>
            <a:r>
              <a:rPr lang="ru-RU" sz="2000" b="1" dirty="0" err="1" smtClean="0">
                <a:solidFill>
                  <a:srgbClr val="0070C0"/>
                </a:solidFill>
              </a:rPr>
              <a:t>ненаголошена</a:t>
            </a:r>
            <a:r>
              <a:rPr lang="ru-RU" sz="2000" b="1" dirty="0" smtClean="0">
                <a:solidFill>
                  <a:srgbClr val="0070C0"/>
                </a:solidFill>
              </a:rPr>
              <a:t> в І </a:t>
            </a:r>
            <a:r>
              <a:rPr lang="ru-RU" sz="2000" b="1" dirty="0" err="1" smtClean="0">
                <a:solidFill>
                  <a:srgbClr val="0070C0"/>
                </a:solidFill>
              </a:rPr>
              <a:t>складі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слів</a:t>
            </a:r>
            <a:r>
              <a:rPr lang="ru-RU" sz="2000" b="1" dirty="0" smtClean="0">
                <a:solidFill>
                  <a:srgbClr val="0070C0"/>
                </a:solidFill>
              </a:rPr>
              <a:t>? </a:t>
            </a:r>
            <a:r>
              <a:rPr lang="ru-RU" sz="2000" b="1" dirty="0" err="1" smtClean="0">
                <a:solidFill>
                  <a:srgbClr val="0070C0"/>
                </a:solidFill>
              </a:rPr>
              <a:t>Написання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цих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слів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маємо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запам’ятати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476009" y="4492562"/>
            <a:ext cx="1537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154051" y="4517033"/>
            <a:ext cx="1132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465981" y="4864168"/>
            <a:ext cx="5167174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Підкресли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однією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рискою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іменник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двома</a:t>
            </a:r>
            <a:r>
              <a:rPr lang="ru-RU" sz="2000" b="1" dirty="0" smtClean="0">
                <a:solidFill>
                  <a:srgbClr val="0070C0"/>
                </a:solidFill>
              </a:rPr>
              <a:t> – </a:t>
            </a:r>
            <a:r>
              <a:rPr lang="ru-RU" sz="2000" b="1" dirty="0" err="1" smtClean="0">
                <a:solidFill>
                  <a:srgbClr val="0070C0"/>
                </a:solidFill>
              </a:rPr>
              <a:t>дієслово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хвилястою</a:t>
            </a:r>
            <a:r>
              <a:rPr lang="ru-RU" sz="2000" b="1" dirty="0" smtClean="0">
                <a:solidFill>
                  <a:srgbClr val="0070C0"/>
                </a:solidFill>
              </a:rPr>
              <a:t> – </a:t>
            </a:r>
            <a:r>
              <a:rPr lang="ru-RU" sz="2000" b="1" dirty="0" err="1" smtClean="0">
                <a:solidFill>
                  <a:srgbClr val="0070C0"/>
                </a:solidFill>
              </a:rPr>
              <a:t>прикметник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6244936" y="4035569"/>
            <a:ext cx="103909" cy="9919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>
            <a:off x="7909489" y="4035569"/>
            <a:ext cx="103909" cy="9919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>
            <a:off x="9930245" y="4035569"/>
            <a:ext cx="103909" cy="9919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54051" y="4632960"/>
            <a:ext cx="1132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16" y="4493142"/>
            <a:ext cx="1944157" cy="13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762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 animBg="1"/>
      <p:bldP spid="9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26212"/>
              </p:ext>
            </p:extLst>
          </p:nvPr>
        </p:nvGraphicFramePr>
        <p:xfrm>
          <a:off x="1949076" y="2765312"/>
          <a:ext cx="9448265" cy="38223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21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1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48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96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056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Частина мови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Називає 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bg1"/>
                          </a:solidFill>
                        </a:rPr>
                        <a:t>Питання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Приклади 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958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іменник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хто? </a:t>
                      </a:r>
                      <a:endParaRPr lang="uk-UA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що</a:t>
                      </a:r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?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книжка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17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прикметник 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який? 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гарний 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</a:rPr>
                        <a:t>дію </a:t>
                      </a:r>
                      <a:r>
                        <a:rPr lang="uk-UA" sz="2800" b="1" dirty="0" smtClean="0">
                          <a:solidFill>
                            <a:schemeClr val="bg1"/>
                          </a:solidFill>
                        </a:rPr>
                        <a:t>предмети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</a:rPr>
                        <a:t>що робить?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</a:rPr>
                        <a:t>читає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числівник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число предмета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дев'ять 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i="0" dirty="0" smtClean="0">
                          <a:solidFill>
                            <a:srgbClr val="002060"/>
                          </a:solidFill>
                        </a:rPr>
                        <a:t>службові слова</a:t>
                      </a:r>
                      <a:endParaRPr lang="ru-RU" sz="2800" b="1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 – 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2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«ЧАСТИНИ МОВИ»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707288" y="2034745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1.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1037" y="1953355"/>
            <a:ext cx="640980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>
                <a:solidFill>
                  <a:schemeClr val="bg1"/>
                </a:solidFill>
              </a:rPr>
              <a:t>Ґаджик</a:t>
            </a:r>
            <a:r>
              <a:rPr lang="uk-UA" sz="2400" b="1" dirty="0">
                <a:solidFill>
                  <a:schemeClr val="bg1"/>
                </a:solidFill>
              </a:rPr>
              <a:t> пропонує заповнити таблицю. Визнач, які слова </a:t>
            </a:r>
            <a:r>
              <a:rPr lang="uk-UA" sz="2400" b="1" dirty="0" err="1" smtClean="0">
                <a:solidFill>
                  <a:schemeClr val="bg1"/>
                </a:solidFill>
              </a:rPr>
              <a:t>пропущено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14242" y="4171398"/>
            <a:ext cx="2973694" cy="7941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ознака предмета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68243" y="4804921"/>
            <a:ext cx="2121169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дієслово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04856" y="5319514"/>
            <a:ext cx="2393513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скільки?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29974" y="1202866"/>
            <a:ext cx="8732066" cy="75048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rgbClr val="0070C0"/>
                </a:solidFill>
              </a:rPr>
              <a:t>Читалочці</a:t>
            </a:r>
            <a:r>
              <a:rPr lang="uk-UA" sz="2000" b="1" dirty="0">
                <a:solidFill>
                  <a:srgbClr val="0070C0"/>
                </a:solidFill>
              </a:rPr>
              <a:t>, Щебетунчикові, Родзинці і </a:t>
            </a:r>
            <a:r>
              <a:rPr lang="uk-UA" sz="2000" b="1" dirty="0" err="1">
                <a:solidFill>
                  <a:srgbClr val="0070C0"/>
                </a:solidFill>
              </a:rPr>
              <a:t>Ґаджикові</a:t>
            </a:r>
            <a:r>
              <a:rPr lang="uk-UA" sz="2000" b="1" dirty="0">
                <a:solidFill>
                  <a:srgbClr val="0070C0"/>
                </a:solidFill>
              </a:rPr>
              <a:t> цікаво, чи вмієш ти розрізняти частини мови. Виконай їхні завдання.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4562" r="12778"/>
          <a:stretch/>
        </p:blipFill>
        <p:spPr>
          <a:xfrm flipH="1">
            <a:off x="441613" y="2784352"/>
            <a:ext cx="1507463" cy="163711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Пятиугольник 13"/>
          <p:cNvSpPr/>
          <p:nvPr/>
        </p:nvSpPr>
        <p:spPr>
          <a:xfrm>
            <a:off x="9598369" y="3397617"/>
            <a:ext cx="1306148" cy="410582"/>
          </a:xfrm>
          <a:prstGeom prst="homePlat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учень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063345" y="6255327"/>
            <a:ext cx="467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9414163" y="6050036"/>
            <a:ext cx="1891145" cy="410582"/>
          </a:xfrm>
          <a:prstGeom prst="homePlat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у, на, під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227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1 Українська мова\1 Пономарьова\6 Числівник Службові слова\№090-091 - Перевіряю свої досягнення\2025-03-14_101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89" y="2258535"/>
            <a:ext cx="8634732" cy="330586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12589" y="1223583"/>
            <a:ext cx="737995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    Покажи стрілочками, у якому рядку записано відповідні частини мови</a:t>
            </a:r>
            <a:r>
              <a:rPr lang="uk-UA" sz="2400" b="1" dirty="0" smtClean="0">
                <a:solidFill>
                  <a:schemeClr val="bg1"/>
                </a:solidFill>
              </a:rPr>
              <a:t>. Поясни свою думку.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811338" y="3177124"/>
            <a:ext cx="2231226" cy="196637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811338" y="3216226"/>
            <a:ext cx="2231226" cy="130381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811338" y="2520981"/>
            <a:ext cx="2231226" cy="13904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811338" y="4520045"/>
            <a:ext cx="2231226" cy="63097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1155" y="2520981"/>
            <a:ext cx="1879041" cy="278097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«ЧАСТИНИ МОВИ»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1054100" y="136653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2.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901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1 Українська мова\1 Пономарьова\6 Числівник Службові слова\№090-091 - Перевіряю свої досягнення\2025-03-14_101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69" y="2250525"/>
            <a:ext cx="8308818" cy="30693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8072"/>
          <a:stretch/>
        </p:blipFill>
        <p:spPr>
          <a:xfrm flipH="1">
            <a:off x="731060" y="2165505"/>
            <a:ext cx="2113585" cy="21487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91345" y="1366530"/>
            <a:ext cx="760119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Добери </a:t>
            </a:r>
            <a:r>
              <a:rPr lang="uk-UA" sz="2400" b="1" dirty="0">
                <a:solidFill>
                  <a:schemeClr val="bg1"/>
                </a:solidFill>
              </a:rPr>
              <a:t>прикметники до поданих </a:t>
            </a:r>
            <a:r>
              <a:rPr lang="uk-UA" sz="2400" b="1" dirty="0" smtClean="0">
                <a:solidFill>
                  <a:schemeClr val="bg1"/>
                </a:solidFill>
              </a:rPr>
              <a:t>іменників.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38832" y="2250525"/>
            <a:ext cx="1891183" cy="4459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рідна,  </a:t>
            </a:r>
            <a:endParaRPr lang="ru-RU" sz="3600" b="1" dirty="0">
              <a:solidFill>
                <a:srgbClr val="295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26734" y="2304655"/>
            <a:ext cx="1849660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295FFF"/>
                </a:solidFill>
              </a:rPr>
              <a:t>вільна</a:t>
            </a:r>
            <a:r>
              <a:rPr lang="uk-UA" sz="3600" b="1" dirty="0">
                <a:solidFill>
                  <a:srgbClr val="295FFF"/>
                </a:solidFill>
              </a:rPr>
              <a:t>,  </a:t>
            </a:r>
            <a:endParaRPr lang="ru-RU" sz="3600" b="1" dirty="0">
              <a:solidFill>
                <a:srgbClr val="295F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61577" y="2703696"/>
            <a:ext cx="3650014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295FFF"/>
                </a:solidFill>
              </a:rPr>
              <a:t>незалежна.  </a:t>
            </a:r>
            <a:endParaRPr lang="ru-RU" sz="3600" b="1" dirty="0">
              <a:solidFill>
                <a:srgbClr val="295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19268" y="3217693"/>
            <a:ext cx="2207466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розумні,  </a:t>
            </a:r>
            <a:endParaRPr lang="ru-RU" sz="3600" b="1" dirty="0">
              <a:solidFill>
                <a:srgbClr val="295F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2760" y="3239860"/>
            <a:ext cx="2369225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кмітливі,  </a:t>
            </a:r>
            <a:endParaRPr lang="ru-RU" sz="3600" b="1" dirty="0">
              <a:solidFill>
                <a:srgbClr val="295FFF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0862" y="3785176"/>
            <a:ext cx="2439439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295FFF"/>
                </a:solidFill>
              </a:rPr>
              <a:t>допитливі.  </a:t>
            </a:r>
            <a:endParaRPr lang="ru-RU" sz="3600" b="1" dirty="0">
              <a:solidFill>
                <a:srgbClr val="295FFF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8186" y="4145363"/>
            <a:ext cx="1891183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цікавий,  </a:t>
            </a:r>
            <a:endParaRPr lang="ru-RU" sz="3600" b="1" dirty="0">
              <a:solidFill>
                <a:srgbClr val="295FFF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30803" y="4149799"/>
            <a:ext cx="2683561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веселий,  </a:t>
            </a:r>
            <a:endParaRPr lang="ru-RU" sz="3600" b="1" dirty="0">
              <a:solidFill>
                <a:srgbClr val="295F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84423" y="4691645"/>
            <a:ext cx="2818525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295FFF"/>
                </a:solidFill>
              </a:rPr>
              <a:t>повчальний.  </a:t>
            </a:r>
            <a:endParaRPr lang="ru-RU" sz="3600" b="1" dirty="0">
              <a:solidFill>
                <a:srgbClr val="295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«ЧАСТИНИ МОВИ»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1054100" y="136653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3.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96936" y="5398886"/>
            <a:ext cx="760119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Запиши перший іменник з прикметниками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295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клас\1 Українська мова\1 Пономарьова\6 Числівник Службові слова\№090-091 - Перевіряю свої досягнення\2025-03-14_101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25" y="2140605"/>
            <a:ext cx="7827314" cy="16105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74" y="1958800"/>
            <a:ext cx="1430341" cy="1809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016" y="1225320"/>
            <a:ext cx="651015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Добери </a:t>
            </a:r>
            <a:r>
              <a:rPr lang="uk-UA" sz="2400" b="1" dirty="0" smtClean="0">
                <a:solidFill>
                  <a:schemeClr val="bg1"/>
                </a:solidFill>
              </a:rPr>
              <a:t>числівники </a:t>
            </a:r>
            <a:r>
              <a:rPr lang="uk-UA" sz="2400" b="1" dirty="0">
                <a:solidFill>
                  <a:schemeClr val="bg1"/>
                </a:solidFill>
              </a:rPr>
              <a:t>до поданих </a:t>
            </a:r>
            <a:r>
              <a:rPr lang="uk-UA" sz="2400" b="1" dirty="0" smtClean="0">
                <a:solidFill>
                  <a:schemeClr val="bg1"/>
                </a:solidFill>
              </a:rPr>
              <a:t>іменників.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Запиши перше речення.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50739" y="2220366"/>
            <a:ext cx="2295486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сім</a:t>
            </a:r>
            <a:endParaRPr lang="ru-RU" sz="3200" b="1" dirty="0">
              <a:solidFill>
                <a:srgbClr val="295F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66954" y="2671031"/>
            <a:ext cx="2712027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дванадцять</a:t>
            </a:r>
            <a:endParaRPr lang="ru-RU" sz="3200" b="1" dirty="0">
              <a:solidFill>
                <a:srgbClr val="295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42527" y="3213058"/>
            <a:ext cx="1936455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95FFF"/>
                </a:solidFill>
              </a:rPr>
              <a:t>п'ять </a:t>
            </a:r>
            <a:endParaRPr lang="ru-RU" sz="3200" b="1" dirty="0">
              <a:solidFill>
                <a:srgbClr val="295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«ЧАСТИНИ МОВИ»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054100" y="1251184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4.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9666" y="3858966"/>
            <a:ext cx="785763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Запиши чотири числівники, які закінчуються на –</a:t>
            </a:r>
            <a:r>
              <a:rPr lang="uk-UA" sz="2400" b="1" i="1" dirty="0" err="1">
                <a:solidFill>
                  <a:schemeClr val="bg1"/>
                </a:solidFill>
              </a:rPr>
              <a:t>дцять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883227" y="418698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5.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2 клас\1 Українська мова\1 Пономарьова\6 Числівник Службові слова\№090-091 - Перевіряю свої досягнення\2025-03-14_1029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b="13764"/>
          <a:stretch/>
        </p:blipFill>
        <p:spPr bwMode="auto">
          <a:xfrm>
            <a:off x="3363336" y="4521087"/>
            <a:ext cx="7162800" cy="144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702888" y="4563041"/>
            <a:ext cx="2964597" cy="3541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295FFF"/>
                </a:solidFill>
              </a:rPr>
              <a:t>одинадцять,</a:t>
            </a:r>
            <a:endParaRPr lang="ru-RU" sz="3200" b="1" dirty="0">
              <a:solidFill>
                <a:srgbClr val="295FF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85985" y="4594214"/>
            <a:ext cx="2964597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295FFF"/>
                </a:solidFill>
              </a:rPr>
              <a:t>тринадцять,</a:t>
            </a:r>
            <a:endParaRPr lang="ru-RU" sz="3200" b="1" dirty="0">
              <a:solidFill>
                <a:srgbClr val="295FFF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39016" y="5452627"/>
            <a:ext cx="2964597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295FFF"/>
                </a:solidFill>
              </a:rPr>
              <a:t>сімнадцять,</a:t>
            </a:r>
            <a:endParaRPr lang="ru-RU" sz="3200" b="1" dirty="0">
              <a:solidFill>
                <a:srgbClr val="295FFF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01574" y="5452627"/>
            <a:ext cx="2964597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295FFF"/>
                </a:solidFill>
              </a:rPr>
              <a:t>п’ятнадцять.</a:t>
            </a:r>
            <a:endParaRPr lang="ru-RU" sz="3200" b="1" dirty="0">
              <a:solidFill>
                <a:srgbClr val="295FFF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077912" y="3181885"/>
            <a:ext cx="578709" cy="33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rgbClr val="295FFF"/>
                </a:solidFill>
              </a:rPr>
              <a:t>ів</a:t>
            </a:r>
            <a:r>
              <a:rPr lang="uk-UA" sz="3600" b="1" dirty="0" smtClean="0">
                <a:solidFill>
                  <a:srgbClr val="295FFF"/>
                </a:solidFill>
              </a:rPr>
              <a:t> </a:t>
            </a:r>
            <a:endParaRPr lang="ru-RU" sz="3200" b="1" dirty="0">
              <a:solidFill>
                <a:srgbClr val="29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523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81055" y="1285138"/>
            <a:ext cx="681148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>
                <a:solidFill>
                  <a:schemeClr val="bg1"/>
                </a:solidFill>
              </a:rPr>
              <a:t>вірш. Встав пропущені службові слова. Можеш скористатися довідкою.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31599" y="2279771"/>
            <a:ext cx="5372274" cy="280245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Гавкав песик ……. дворі,</a:t>
            </a:r>
          </a:p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аж тремтіли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комарі.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Горобці ……….. страху</a:t>
            </a:r>
          </a:p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падали ………..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даху.</a:t>
            </a:r>
          </a:p>
          <a:p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  <a:t>             Ігор </a:t>
            </a: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</a:rPr>
              <a:t>Січовик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3218" y="2085559"/>
            <a:ext cx="619988" cy="654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1232" y="3231764"/>
            <a:ext cx="859536" cy="654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від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83005" y="3736060"/>
            <a:ext cx="859536" cy="654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із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5743" y="5234766"/>
            <a:ext cx="36940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Довідка</a:t>
            </a:r>
            <a:r>
              <a:rPr lang="uk-UA" sz="3200" b="1" dirty="0">
                <a:solidFill>
                  <a:srgbClr val="0070C0"/>
                </a:solidFill>
              </a:rPr>
              <a:t>: із, від, у.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«ЧАСТИНИ МОВИ»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054100" y="136653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6.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32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1 Українська мова\1 Пономарьова\6 Числівник Службові слова\№090-091 - Перевіряю свої досягнення\2025-03-14_103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1" y="2519362"/>
            <a:ext cx="2981180" cy="20263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627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93755" y="1285138"/>
            <a:ext cx="75987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</a:t>
            </a:r>
            <a:r>
              <a:rPr lang="uk-UA" sz="2400" b="1" dirty="0">
                <a:solidFill>
                  <a:schemeClr val="bg1"/>
                </a:solidFill>
              </a:rPr>
              <a:t>два речення з поданими службовими словами: </a:t>
            </a:r>
            <a:r>
              <a:rPr lang="uk-UA" sz="2400" b="1" i="1" dirty="0">
                <a:solidFill>
                  <a:srgbClr val="FFFF00"/>
                </a:solidFill>
              </a:rPr>
              <a:t>під, біля</a:t>
            </a:r>
            <a:r>
              <a:rPr lang="uk-UA" sz="2400" b="1" i="1" dirty="0" smtClean="0">
                <a:solidFill>
                  <a:srgbClr val="FFFF00"/>
                </a:solidFill>
              </a:rPr>
              <a:t>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82950" y="4655127"/>
            <a:ext cx="4299426" cy="11127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В </a:t>
            </a:r>
            <a:r>
              <a:rPr lang="uk-UA" sz="3600" b="1" dirty="0">
                <a:solidFill>
                  <a:srgbClr val="002060"/>
                </a:solidFill>
              </a:rPr>
              <a:t>снігу під ялинкою сидів зайчик.</a:t>
            </a:r>
            <a:endParaRPr lang="uk-UA" sz="36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Картинки по запросу &quot;девочка нашла под кустом зайчи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6730"/>
          <a:stretch/>
        </p:blipFill>
        <p:spPr bwMode="auto">
          <a:xfrm>
            <a:off x="2238310" y="2240610"/>
            <a:ext cx="2610528" cy="22753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54100" y="51163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«ЧАСТИНИ МОВИ»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054100" y="1366530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7.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22818"/>
            <a:ext cx="883227" cy="93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33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3764" y="4655127"/>
            <a:ext cx="4998418" cy="7712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Біля хати росте калина.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pic>
        <p:nvPicPr>
          <p:cNvPr id="17" name="Picture 2" descr="Картинки по запросу &quot;около дома калин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94" y="2215304"/>
            <a:ext cx="3444322" cy="23006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499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15167</TotalTime>
  <Words>604</Words>
  <Application>Microsoft Office PowerPoint</Application>
  <PresentationFormat>Произвольный</PresentationFormat>
  <Paragraphs>131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935</cp:revision>
  <dcterms:created xsi:type="dcterms:W3CDTF">2018-01-05T16:38:53Z</dcterms:created>
  <dcterms:modified xsi:type="dcterms:W3CDTF">2025-03-18T10:31:03Z</dcterms:modified>
</cp:coreProperties>
</file>