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09" r:id="rId3"/>
    <p:sldId id="1210" r:id="rId4"/>
    <p:sldId id="1211" r:id="rId5"/>
    <p:sldId id="600" r:id="rId6"/>
    <p:sldId id="1207" r:id="rId7"/>
    <p:sldId id="548" r:id="rId8"/>
    <p:sldId id="613" r:id="rId9"/>
    <p:sldId id="597" r:id="rId10"/>
    <p:sldId id="606" r:id="rId11"/>
    <p:sldId id="578" r:id="rId12"/>
    <p:sldId id="625" r:id="rId13"/>
    <p:sldId id="622" r:id="rId14"/>
    <p:sldId id="1208" r:id="rId15"/>
    <p:sldId id="1214" r:id="rId16"/>
    <p:sldId id="12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C55A11"/>
    <a:srgbClr val="2F3242"/>
    <a:srgbClr val="295FFF"/>
    <a:srgbClr val="00B050"/>
    <a:srgbClr val="1694E9"/>
    <a:srgbClr val="FF66FF"/>
    <a:srgbClr val="FFFF00"/>
    <a:srgbClr val="FF7C80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jpeg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141" y="4421234"/>
            <a:ext cx="857043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Розпізнаю речення</a:t>
            </a:r>
          </a:p>
        </p:txBody>
      </p:sp>
      <p:pic>
        <p:nvPicPr>
          <p:cNvPr id="1026" name="Picture 2" descr="Картинки по запросу &quot;клипарт зонти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41" y="1349829"/>
            <a:ext cx="3201985" cy="24014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9102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92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396555"/>
            <a:ext cx="8866258" cy="1056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200" b="1" dirty="0" smtClean="0">
                <a:solidFill>
                  <a:schemeClr val="bg1"/>
                </a:solidFill>
              </a:rPr>
              <a:t> записала уривок з оповідання </a:t>
            </a:r>
            <a:r>
              <a:rPr lang="uk-UA" sz="3200" b="1" i="1" dirty="0" smtClean="0"/>
              <a:t>Наталки </a:t>
            </a:r>
            <a:r>
              <a:rPr lang="uk-UA" sz="3200" b="1" i="1" dirty="0" err="1" smtClean="0"/>
              <a:t>Малетич</a:t>
            </a:r>
            <a:r>
              <a:rPr lang="uk-UA" sz="3200" b="1" i="1" dirty="0" smtClean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про парасольку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8624" y="2025629"/>
            <a:ext cx="713302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</a:t>
            </a:r>
            <a:r>
              <a:rPr lang="uk-UA" sz="3200" b="1" dirty="0" smtClean="0"/>
              <a:t>Хлопчик </a:t>
            </a:r>
            <a:r>
              <a:rPr lang="uk-UA" sz="3200" b="1" dirty="0"/>
              <a:t>міцно тримав парасольку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/>
              <a:t>раптом вітер висмикнув її з рук парасолька пролетіла кілька метрів потім упала в калюжу і загойдалася на </a:t>
            </a:r>
            <a:r>
              <a:rPr lang="uk-UA" sz="3200" b="1" dirty="0" smtClean="0"/>
              <a:t>хвильках     вона </a:t>
            </a:r>
            <a:r>
              <a:rPr lang="uk-UA" sz="3200" b="1" dirty="0"/>
              <a:t>була мов </a:t>
            </a:r>
            <a:r>
              <a:rPr lang="uk-UA" sz="3200" b="1" dirty="0" smtClean="0"/>
              <a:t>кораблик … </a:t>
            </a:r>
            <a:endParaRPr lang="uk-UA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6909" y="1517782"/>
            <a:ext cx="6247920" cy="4643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Визнач, якої помилки вона припустилася.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4829" y="2025628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7344" y="2423116"/>
            <a:ext cx="4026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58145" y="2467864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54829" y="2950905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8682" y="3902750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85534" y="2950905"/>
            <a:ext cx="4427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5534" y="3461639"/>
            <a:ext cx="4427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7666" y="3933529"/>
            <a:ext cx="4154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88572" y="4622372"/>
            <a:ext cx="2227624" cy="7150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друге 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32" r="54981" b="88823"/>
          <a:stretch/>
        </p:blipFill>
        <p:spPr>
          <a:xfrm>
            <a:off x="3880400" y="4656376"/>
            <a:ext cx="6876977" cy="90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7317" r="43662" b="40599"/>
          <a:stretch/>
        </p:blipFill>
        <p:spPr>
          <a:xfrm>
            <a:off x="3930018" y="4719753"/>
            <a:ext cx="1492713" cy="5571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64033" r="44788" b="23883"/>
          <a:stretch/>
        </p:blipFill>
        <p:spPr>
          <a:xfrm>
            <a:off x="5320270" y="4741306"/>
            <a:ext cx="1660690" cy="596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5" t="80151" r="9884" b="2905"/>
          <a:stretch/>
        </p:blipFill>
        <p:spPr>
          <a:xfrm>
            <a:off x="8647571" y="4763078"/>
            <a:ext cx="505004" cy="781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9873" r="79734" b="68386"/>
          <a:stretch/>
        </p:blipFill>
        <p:spPr>
          <a:xfrm>
            <a:off x="9142211" y="4957981"/>
            <a:ext cx="522934" cy="5412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t="19674" r="49902" b="68585"/>
          <a:stretch/>
        </p:blipFill>
        <p:spPr>
          <a:xfrm>
            <a:off x="9598283" y="4936208"/>
            <a:ext cx="871696" cy="5412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79753" r="29720" b="3303"/>
          <a:stretch/>
        </p:blipFill>
        <p:spPr>
          <a:xfrm>
            <a:off x="7128820" y="4742944"/>
            <a:ext cx="1574148" cy="7811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79753" r="77909" b="3303"/>
          <a:stretch/>
        </p:blipFill>
        <p:spPr>
          <a:xfrm>
            <a:off x="6621731" y="4704504"/>
            <a:ext cx="507089" cy="858016"/>
          </a:xfrm>
          <a:prstGeom prst="rect">
            <a:avLst/>
          </a:prstGeom>
        </p:spPr>
      </p:pic>
      <p:pic>
        <p:nvPicPr>
          <p:cNvPr id="30" name="Picture 4" descr="Картинки по запросу &quot;клипарт зонтик анимация&quot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1556847"/>
            <a:ext cx="2227624" cy="29701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3" y="603386"/>
            <a:ext cx="8462997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повідомлення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1648" y="2259017"/>
            <a:ext cx="71091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Парасолька </a:t>
            </a:r>
            <a:r>
              <a:rPr lang="uk-UA" sz="3200" b="1" dirty="0"/>
              <a:t>захищати від дощ і сонце.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1379740"/>
            <a:ext cx="9252857" cy="7865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Поясни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, чи можна назвати слова Ґаджика реченням. Чому? Зроби висновок про зв’язок слів у реченні.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Перевір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 себе за правилом.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1648" y="2934752"/>
            <a:ext cx="71091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Слова </a:t>
            </a:r>
            <a:r>
              <a:rPr lang="uk-UA" sz="3200" b="1" dirty="0">
                <a:solidFill>
                  <a:schemeClr val="bg1"/>
                </a:solidFill>
              </a:rPr>
              <a:t>в реченні </a:t>
            </a:r>
            <a:r>
              <a:rPr lang="uk-UA" sz="3200" b="1" dirty="0"/>
              <a:t>зв'язані між собою.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61646" y="3584039"/>
            <a:ext cx="7109123" cy="53076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Утвори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зі слів Ґаджика речення і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запиши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080" r="59208" b="81385"/>
          <a:stretch/>
        </p:blipFill>
        <p:spPr>
          <a:xfrm>
            <a:off x="3961647" y="4201643"/>
            <a:ext cx="7109123" cy="18643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63305" r="25167" b="20274"/>
          <a:stretch/>
        </p:blipFill>
        <p:spPr>
          <a:xfrm>
            <a:off x="4485568" y="4245186"/>
            <a:ext cx="2671305" cy="9461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83630" r="40335" b="2960"/>
          <a:stretch/>
        </p:blipFill>
        <p:spPr>
          <a:xfrm>
            <a:off x="7391483" y="4483779"/>
            <a:ext cx="2249967" cy="7726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6" t="80216" r="12061" b="3518"/>
          <a:stretch/>
        </p:blipFill>
        <p:spPr>
          <a:xfrm>
            <a:off x="10226400" y="4270861"/>
            <a:ext cx="844369" cy="9372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19269" r="42106" b="67723"/>
          <a:stretch/>
        </p:blipFill>
        <p:spPr>
          <a:xfrm>
            <a:off x="4064362" y="5327884"/>
            <a:ext cx="2182877" cy="7494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35854" r="54178" b="54102"/>
          <a:stretch/>
        </p:blipFill>
        <p:spPr>
          <a:xfrm>
            <a:off x="6473758" y="5352106"/>
            <a:ext cx="1559866" cy="578717"/>
          </a:xfrm>
          <a:prstGeom prst="rect">
            <a:avLst/>
          </a:prstGeom>
        </p:spPr>
      </p:pic>
      <p:pic>
        <p:nvPicPr>
          <p:cNvPr id="23" name="Picture 6" descr="Картинки по запросу &quot;улица с зонтиками львов адрес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52" y="2259016"/>
            <a:ext cx="2601233" cy="34683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ипарт зонтик в кита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8" y="1245576"/>
            <a:ext cx="2770101" cy="39512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47592" y="1223621"/>
            <a:ext cx="74552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Першапарасольказ'явиласявКитаї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 err="1" smtClean="0">
                <a:solidFill>
                  <a:schemeClr val="bg1"/>
                </a:solidFill>
              </a:rPr>
              <a:t>Простийробітникзробивїїдлясвоєїдружини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076" r="56872" b="66189"/>
          <a:stretch/>
        </p:blipFill>
        <p:spPr>
          <a:xfrm>
            <a:off x="3947592" y="2358471"/>
            <a:ext cx="7460636" cy="33184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46347" r="49522" b="35605"/>
          <a:stretch/>
        </p:blipFill>
        <p:spPr>
          <a:xfrm>
            <a:off x="4085048" y="2304162"/>
            <a:ext cx="1815781" cy="1072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67647" r="29659" b="20159"/>
          <a:stretch/>
        </p:blipFill>
        <p:spPr>
          <a:xfrm>
            <a:off x="6290126" y="2606543"/>
            <a:ext cx="2621102" cy="724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80654" r="60399" b="2865"/>
          <a:stretch/>
        </p:blipFill>
        <p:spPr>
          <a:xfrm>
            <a:off x="9268270" y="2414440"/>
            <a:ext cx="1458420" cy="979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1" t="78053" r="10656" b="5466"/>
          <a:stretch/>
        </p:blipFill>
        <p:spPr>
          <a:xfrm>
            <a:off x="5761947" y="3054108"/>
            <a:ext cx="515088" cy="9790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7" t="80654" r="31268" b="2865"/>
          <a:stretch/>
        </p:blipFill>
        <p:spPr>
          <a:xfrm>
            <a:off x="4147456" y="3221190"/>
            <a:ext cx="1216674" cy="979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5169" r="48948" b="72961"/>
          <a:stretch/>
        </p:blipFill>
        <p:spPr>
          <a:xfrm>
            <a:off x="6492727" y="3161667"/>
            <a:ext cx="1786804" cy="7050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30779" r="38963" b="52234"/>
          <a:stretch/>
        </p:blipFill>
        <p:spPr>
          <a:xfrm>
            <a:off x="8796487" y="3133306"/>
            <a:ext cx="2225503" cy="1008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48178" r="42412" b="35874"/>
          <a:stretch/>
        </p:blipFill>
        <p:spPr>
          <a:xfrm>
            <a:off x="4008612" y="3984176"/>
            <a:ext cx="2225503" cy="947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64276" r="50457" b="19776"/>
          <a:stretch/>
        </p:blipFill>
        <p:spPr>
          <a:xfrm>
            <a:off x="6578090" y="3990155"/>
            <a:ext cx="1935915" cy="9472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68504" r="31281" b="22307"/>
          <a:stretch/>
        </p:blipFill>
        <p:spPr>
          <a:xfrm>
            <a:off x="8880536" y="4239362"/>
            <a:ext cx="577931" cy="5457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84277" r="68301" b="2474"/>
          <a:stretch/>
        </p:blipFill>
        <p:spPr>
          <a:xfrm>
            <a:off x="9642578" y="4218664"/>
            <a:ext cx="1081741" cy="786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8" t="79887" r="30596" b="6864"/>
          <a:stretch/>
        </p:blipFill>
        <p:spPr>
          <a:xfrm>
            <a:off x="4093586" y="4732674"/>
            <a:ext cx="1216679" cy="786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9911" r="39096" b="68766"/>
          <a:stretch/>
        </p:blipFill>
        <p:spPr>
          <a:xfrm>
            <a:off x="5507574" y="5016629"/>
            <a:ext cx="2341101" cy="6725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84338" r="36758" b="7838"/>
          <a:stretch/>
        </p:blipFill>
        <p:spPr>
          <a:xfrm>
            <a:off x="10870160" y="2645124"/>
            <a:ext cx="303659" cy="6525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91229" y="494527"/>
            <a:ext cx="10516999" cy="612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Поділи </a:t>
            </a:r>
            <a:r>
              <a:rPr lang="uk-UA" sz="3600" b="1" dirty="0">
                <a:solidFill>
                  <a:schemeClr val="bg1"/>
                </a:solidFill>
              </a:rPr>
              <a:t>речення на слова і </a:t>
            </a:r>
            <a:r>
              <a:rPr lang="uk-UA" sz="3600" b="1" dirty="0" smtClean="0">
                <a:solidFill>
                  <a:schemeClr val="bg1"/>
                </a:solidFill>
              </a:rPr>
              <a:t>запиши перше речення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013052" y="1223621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31299" y="1245576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268270" y="1238018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478626" y="1240929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90507" y="1700674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57337" y="1700674"/>
            <a:ext cx="17170" cy="5030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52389" y="1700674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42274" y="1688190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803882" y="1699661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586156" y="1699661"/>
            <a:ext cx="12878" cy="5280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9889908" y="4804531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&quot;клипарт зонти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5" y="1172701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3002" y="1172701"/>
            <a:ext cx="3604571" cy="20494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Уяви</a:t>
            </a:r>
            <a:r>
              <a:rPr lang="uk-UA" sz="2400" b="1" dirty="0">
                <a:solidFill>
                  <a:srgbClr val="0070C0"/>
                </a:solidFill>
              </a:rPr>
              <a:t>, що ти в магазині парасольок. Яку із зображених парасольок вибереш? Чому? </a:t>
            </a:r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про це 3-4 речення.</a:t>
            </a:r>
          </a:p>
        </p:txBody>
      </p:sp>
      <p:pic>
        <p:nvPicPr>
          <p:cNvPr id="11272" name="Picture 8" descr="Картинки по запросу &quot;клипарт зонти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85" y="1172701"/>
            <a:ext cx="3301875" cy="32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1230" y="494527"/>
            <a:ext cx="10346330" cy="612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9085" y="4583931"/>
            <a:ext cx="51298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Мені </a:t>
            </a:r>
            <a:r>
              <a:rPr lang="uk-UA" sz="2800" b="1" dirty="0">
                <a:solidFill>
                  <a:schemeClr val="bg1"/>
                </a:solidFill>
              </a:rPr>
              <a:t>подобається парасолька…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2 клас\1 Українська мова\1 Пономарьова\7 Речення\№094 - Досліджую речення. Розпізнаю речення\1 Розпізнаю речення\2025-03-19_1556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0429" r="6913" b="4525"/>
          <a:stretch/>
        </p:blipFill>
        <p:spPr bwMode="auto">
          <a:xfrm>
            <a:off x="6749607" y="2914627"/>
            <a:ext cx="4500000" cy="367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1 Українська мова\1 Пономарьова\7 Речення\№094 - Досліджую речення. Розпізнаю речення\1 Розпізнаю речення\2025-03-19_1551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2" b="5465"/>
          <a:stretch/>
        </p:blipFill>
        <p:spPr bwMode="auto">
          <a:xfrm>
            <a:off x="5364001" y="1578968"/>
            <a:ext cx="6254946" cy="12409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7 Речення\№094 - Досліджую речення. Розпізнаю речення\1 Розпізнаю речення\2025-03-19_1546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33966" r="6287" b="1241"/>
          <a:stretch/>
        </p:blipFill>
        <p:spPr bwMode="auto">
          <a:xfrm>
            <a:off x="697456" y="3577737"/>
            <a:ext cx="5975487" cy="11472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7 Речення\№094 - Досліджую речення. Розпізнаю речення\1 Розпізнаю речення\2025-03-19_1544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52967" r="29439" b="1093"/>
          <a:stretch/>
        </p:blipFill>
        <p:spPr bwMode="auto">
          <a:xfrm>
            <a:off x="720000" y="1872000"/>
            <a:ext cx="4644000" cy="5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smtClean="0">
                <a:solidFill>
                  <a:schemeClr val="bg1"/>
                </a:solidFill>
              </a:rPr>
              <a:t> 61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1" y="1025111"/>
            <a:ext cx="3781087" cy="705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Роз’єднай слова в реченні вертикальними лініями.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6571" y="2456178"/>
            <a:ext cx="3770202" cy="991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Прочитай ряди слів. Постав значок </a:t>
            </a:r>
            <a:r>
              <a:rPr lang="uk-UA" sz="2000" b="1" dirty="0" smtClean="0">
                <a:solidFill>
                  <a:srgbClr val="FF0000"/>
                </a:solidFill>
              </a:rPr>
              <a:t>√ </a:t>
            </a:r>
            <a:r>
              <a:rPr lang="uk-UA" sz="2000" b="1" dirty="0" smtClean="0">
                <a:solidFill>
                  <a:schemeClr val="bg1"/>
                </a:solidFill>
              </a:rPr>
              <a:t>біля того рядка, у якому записане речення.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5799" y="4898813"/>
            <a:ext cx="3770973" cy="876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Розглянь малюнок. Склади за ним два речення і запиши.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6428" y="1025111"/>
            <a:ext cx="6819293" cy="55385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Поділи текст на речення вертикальними лініями.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150788" y="1989012"/>
            <a:ext cx="0" cy="379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8640" y="1998723"/>
            <a:ext cx="0" cy="401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26140" y="2002336"/>
            <a:ext cx="0" cy="366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640532" y="1501593"/>
            <a:ext cx="0" cy="500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819587" y="5388038"/>
            <a:ext cx="436004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Почалася літня злива.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819587" y="5775649"/>
            <a:ext cx="443002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Марічка сховала щеня під парасольку.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76707" y="4228626"/>
            <a:ext cx="4105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511038" y="1518274"/>
            <a:ext cx="0" cy="500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247160" y="1905538"/>
            <a:ext cx="0" cy="500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564516" y="1949082"/>
            <a:ext cx="0" cy="500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18" grpId="0" animBg="1"/>
      <p:bldP spid="43" grpId="0"/>
      <p:bldP spid="44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1" y="2686560"/>
            <a:ext cx="6302828" cy="1338828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b="1" dirty="0" smtClean="0"/>
              <a:t>Перше </a:t>
            </a:r>
            <a:r>
              <a:rPr lang="uk-UA" sz="2800" b="1" dirty="0"/>
              <a:t>слово в реченні пишемо з великої букви. </a:t>
            </a:r>
            <a:r>
              <a:rPr lang="uk-UA" sz="2800" b="1" dirty="0" smtClean="0"/>
              <a:t>У </a:t>
            </a:r>
            <a:r>
              <a:rPr lang="uk-UA" sz="2800" b="1" dirty="0"/>
              <a:t>кінці речення ставимо крапку, знак питання або знак </a:t>
            </a:r>
            <a:r>
              <a:rPr lang="uk-UA" sz="2800" b="1" dirty="0" smtClean="0"/>
              <a:t>оклику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5401" y="2036980"/>
            <a:ext cx="5976257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indent="-685800">
              <a:lnSpc>
                <a:spcPct val="115000"/>
              </a:lnSpc>
            </a:pPr>
            <a:r>
              <a:rPr lang="uk-UA" sz="2800" b="1" dirty="0" smtClean="0"/>
              <a:t>Речення виражає закінчену думку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1" y="4090148"/>
            <a:ext cx="5976257" cy="5878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800" b="1" dirty="0" smtClean="0"/>
              <a:t>Слова </a:t>
            </a:r>
            <a:r>
              <a:rPr lang="uk-UA" sz="2800" b="1" dirty="0"/>
              <a:t>в реченні </a:t>
            </a:r>
            <a:r>
              <a:rPr lang="uk-UA" sz="2800" b="1" dirty="0" smtClean="0"/>
              <a:t>пишемо окремо.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1520" y="551090"/>
            <a:ext cx="98386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Вправа «Мікрофон»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052" y="1402162"/>
            <a:ext cx="4038291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Що таке речення?  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Що виражає речення? 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9900CC"/>
                </a:solidFill>
              </a:rPr>
              <a:t>Які правила запису речень?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Як пишемо слова в реченні?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1" y="1402162"/>
            <a:ext cx="6302828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3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03" y="522735"/>
            <a:ext cx="9970997" cy="795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Самоцінювання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759" y="1481335"/>
            <a:ext cx="7125070" cy="30654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Розглянь свою парасольку, що змінювалась протягом уроку.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Домалюй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над парасолькою сонечко, якщо на уроці все було зрозуміло,  легко.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70C0"/>
                </a:solidFill>
              </a:rPr>
              <a:t>Якщо не всі завдання ще зрозумілі, домалюй крапельки дощу. 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3309257"/>
            <a:ext cx="2538044" cy="29626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Смайли\Сон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1481335"/>
            <a:ext cx="2538044" cy="168640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794" y="440349"/>
            <a:ext cx="10214524" cy="7135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95126" y="1272495"/>
            <a:ext cx="3537860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Очі дивляться –  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633880" y="1272495"/>
            <a:ext cx="3534939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бачать.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95127" y="2013331"/>
            <a:ext cx="3537860" cy="686658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Вушка слухають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– </a:t>
            </a:r>
            <a:endParaRPr lang="ru-RU" sz="32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633876" y="2013330"/>
            <a:ext cx="3534939" cy="69808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чують.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995621" y="2739206"/>
            <a:ext cx="3542601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Голова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–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633875" y="2739207"/>
            <a:ext cx="3534939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думає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.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989625" y="3445426"/>
            <a:ext cx="3542601" cy="71477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Які наші учні?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89625" y="4238666"/>
            <a:ext cx="3542601" cy="649004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Яким буде урок?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633877" y="3455252"/>
            <a:ext cx="3534939" cy="70666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Найрозумніші!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633874" y="4243960"/>
            <a:ext cx="3534939" cy="644635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Найцікавішим!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007105" y="4953335"/>
            <a:ext cx="7161714" cy="713537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15000"/>
              </a:lnSpc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Я бажаю всім успіху і добра!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954823" y="1272495"/>
            <a:ext cx="2770071" cy="900874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разом зі мною речення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3" y="2907671"/>
            <a:ext cx="2770071" cy="2770071"/>
          </a:xfrm>
          <a:prstGeom prst="plaqu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522513"/>
            <a:ext cx="10091057" cy="60401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Емоційне налаштування</a:t>
            </a:r>
            <a:endParaRPr lang="ru-RU" sz="4000" b="1" dirty="0"/>
          </a:p>
        </p:txBody>
      </p:sp>
      <p:pic>
        <p:nvPicPr>
          <p:cNvPr id="11266" name="Picture 2" descr="https://bigpic.net.ua/wp-content/uploads/134353168712334_2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07" y="3606281"/>
            <a:ext cx="3061136" cy="24461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029" y="1247670"/>
            <a:ext cx="10091057" cy="4940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Який винахід допомагає захиститися від палючого сонця й сильної </a:t>
            </a:r>
            <a:r>
              <a:rPr lang="uk-UA" sz="2400" b="1" dirty="0" smtClean="0">
                <a:solidFill>
                  <a:srgbClr val="0070C0"/>
                </a:solidFill>
              </a:rPr>
              <a:t>зливи?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92" y="3606278"/>
            <a:ext cx="2095559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5382746" y="3606277"/>
            <a:ext cx="2634345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1607" y="1869715"/>
            <a:ext cx="94976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Пропоную сьогодні на уроці захистити себе від ліні особистою парасолькою. </a:t>
            </a:r>
            <a:r>
              <a:rPr lang="uk-UA" sz="2400" b="1" dirty="0" smtClean="0"/>
              <a:t>Намалюй парасольку за зразком. Після </a:t>
            </a:r>
            <a:r>
              <a:rPr lang="uk-UA" sz="2400" b="1" dirty="0"/>
              <a:t>кожного виконаного завдання </a:t>
            </a:r>
            <a:r>
              <a:rPr lang="uk-UA" sz="2400" b="1" dirty="0" smtClean="0"/>
              <a:t>розфарбовуй </a:t>
            </a:r>
            <a:r>
              <a:rPr lang="uk-UA" sz="2400" b="1" dirty="0"/>
              <a:t>частину власної парасольки улюбленими кольорами.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11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D05CCA3-605E-45D5-BE35-4484DAED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21415"/>
            <a:ext cx="10069284" cy="8304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Склади </a:t>
            </a:r>
            <a:r>
              <a:rPr lang="uk-UA" sz="4000" b="1" dirty="0" smtClean="0">
                <a:solidFill>
                  <a:schemeClr val="bg1"/>
                </a:solidFill>
              </a:rPr>
              <a:t>слова, переставляючи склади.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A48D4C0F-3B6E-4C4B-B2D8-4993C1E7486E}"/>
              </a:ext>
            </a:extLst>
          </p:cNvPr>
          <p:cNvSpPr txBox="1">
            <a:spLocks/>
          </p:cNvSpPr>
          <p:nvPr/>
        </p:nvSpPr>
        <p:spPr>
          <a:xfrm>
            <a:off x="1349830" y="1358572"/>
            <a:ext cx="2329542" cy="74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няченре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2B48CBFD-E93E-425E-A410-266C8ECBBECE}"/>
              </a:ext>
            </a:extLst>
          </p:cNvPr>
          <p:cNvSpPr txBox="1">
            <a:spLocks/>
          </p:cNvSpPr>
          <p:nvPr/>
        </p:nvSpPr>
        <p:spPr>
          <a:xfrm>
            <a:off x="4626497" y="1389339"/>
            <a:ext cx="2199781" cy="713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какрап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1D9BCEAF-750A-4B8C-82F5-E6C796D07642}"/>
              </a:ext>
            </a:extLst>
          </p:cNvPr>
          <p:cNvSpPr txBox="1">
            <a:spLocks/>
          </p:cNvSpPr>
          <p:nvPr/>
        </p:nvSpPr>
        <p:spPr>
          <a:xfrm>
            <a:off x="7641771" y="1358572"/>
            <a:ext cx="3102848" cy="74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каливе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квабу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1286D3DC-078E-4231-BEF7-26F2C12D30BE}"/>
              </a:ext>
            </a:extLst>
          </p:cNvPr>
          <p:cNvSpPr txBox="1">
            <a:spLocks/>
          </p:cNvSpPr>
          <p:nvPr/>
        </p:nvSpPr>
        <p:spPr>
          <a:xfrm>
            <a:off x="1349829" y="1368351"/>
            <a:ext cx="2329543" cy="7243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речення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094D8BF0-3930-48E5-A626-F667F3D00AA3}"/>
              </a:ext>
            </a:extLst>
          </p:cNvPr>
          <p:cNvSpPr txBox="1">
            <a:spLocks/>
          </p:cNvSpPr>
          <p:nvPr/>
        </p:nvSpPr>
        <p:spPr>
          <a:xfrm>
            <a:off x="4626497" y="1401433"/>
            <a:ext cx="2199781" cy="701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крапка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0B892F25-0823-4113-B297-6835DDCDE8D6}"/>
              </a:ext>
            </a:extLst>
          </p:cNvPr>
          <p:cNvSpPr txBox="1">
            <a:spLocks/>
          </p:cNvSpPr>
          <p:nvPr/>
        </p:nvSpPr>
        <p:spPr>
          <a:xfrm>
            <a:off x="7641771" y="1359255"/>
            <a:ext cx="3102848" cy="74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велика </a:t>
            </a:r>
            <a:r>
              <a:rPr lang="uk-UA" sz="4000" b="1" dirty="0">
                <a:solidFill>
                  <a:schemeClr val="bg1"/>
                </a:solidFill>
              </a:rPr>
              <a:t>буква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0344" y="3156434"/>
            <a:ext cx="5366658" cy="256993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Слова</a:t>
            </a:r>
            <a:r>
              <a:rPr lang="uk-UA" sz="2800" b="1" dirty="0">
                <a:solidFill>
                  <a:schemeClr val="bg1"/>
                </a:solidFill>
              </a:rPr>
              <a:t>, наче кольорові камінці. </a:t>
            </a:r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>
                <a:solidFill>
                  <a:schemeClr val="bg1"/>
                </a:solidFill>
              </a:rPr>
              <a:t>мало їх назбирати в купу. Треба ще й уміти </a:t>
            </a:r>
            <a:r>
              <a:rPr lang="uk-UA" sz="2800" b="1" dirty="0" smtClean="0">
                <a:solidFill>
                  <a:schemeClr val="bg1"/>
                </a:solidFill>
              </a:rPr>
              <a:t>викладати </a:t>
            </a:r>
            <a:r>
              <a:rPr lang="uk-UA" sz="2800" b="1" dirty="0">
                <a:solidFill>
                  <a:schemeClr val="bg1"/>
                </a:solidFill>
              </a:rPr>
              <a:t>узори з них. </a:t>
            </a:r>
            <a:r>
              <a:rPr lang="uk-UA" sz="2800" b="1" dirty="0" smtClean="0">
                <a:solidFill>
                  <a:schemeClr val="bg1"/>
                </a:solidFill>
              </a:rPr>
              <a:t>Вміти </a:t>
            </a:r>
            <a:r>
              <a:rPr lang="uk-UA" sz="2800" b="1" dirty="0">
                <a:solidFill>
                  <a:schemeClr val="bg1"/>
                </a:solidFill>
              </a:rPr>
              <a:t>складати речення і правильно вимовляти </a:t>
            </a:r>
            <a:r>
              <a:rPr lang="uk-UA" sz="2800" b="1" dirty="0" smtClean="0">
                <a:solidFill>
                  <a:schemeClr val="bg1"/>
                </a:solidFill>
              </a:rPr>
              <a:t>їх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0344" y="2277755"/>
            <a:ext cx="5823857" cy="7920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і поясни, як ти розумієш думку української письменниці Ірини Вільде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as piezas sueltas: ¿qué son y en qué beneficia a los niños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85"/>
          <a:stretch/>
        </p:blipFill>
        <p:spPr bwMode="auto">
          <a:xfrm>
            <a:off x="7033969" y="3130060"/>
            <a:ext cx="3970107" cy="25963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42" y="529804"/>
            <a:ext cx="10352344" cy="689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репродукцію картини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Картинки по запросу &quot;Анна ярмолюк парасолька та резинові чобот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7" r="6425"/>
          <a:stretch/>
        </p:blipFill>
        <p:spPr bwMode="auto">
          <a:xfrm>
            <a:off x="859942" y="1300529"/>
            <a:ext cx="4860000" cy="39045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812972" y="1300530"/>
            <a:ext cx="5399314" cy="397031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Кого </a:t>
            </a:r>
            <a:r>
              <a:rPr lang="uk-UA" sz="2800" b="1" dirty="0" smtClean="0">
                <a:solidFill>
                  <a:schemeClr val="bg1"/>
                </a:solidFill>
              </a:rPr>
              <a:t>ти </a:t>
            </a:r>
            <a:r>
              <a:rPr lang="uk-UA" sz="2800" b="1" dirty="0">
                <a:solidFill>
                  <a:schemeClr val="bg1"/>
                </a:solidFill>
              </a:rPr>
              <a:t>на ній </a:t>
            </a:r>
            <a:r>
              <a:rPr lang="uk-UA" sz="2800" b="1" dirty="0" smtClean="0">
                <a:solidFill>
                  <a:schemeClr val="bg1"/>
                </a:solidFill>
              </a:rPr>
              <a:t>бачиш?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- Яку погоду </a:t>
            </a:r>
            <a:r>
              <a:rPr lang="uk-UA" sz="2800" b="1" dirty="0" smtClean="0">
                <a:solidFill>
                  <a:schemeClr val="bg1"/>
                </a:solidFill>
              </a:rPr>
              <a:t>зобразила художниця? Яку пору року?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- Що рятує дітей від дощу?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Як </a:t>
            </a:r>
            <a:r>
              <a:rPr lang="uk-UA" sz="2800" b="1" dirty="0" smtClean="0">
                <a:solidFill>
                  <a:schemeClr val="bg1"/>
                </a:solidFill>
              </a:rPr>
              <a:t>ти гадаєш, </a:t>
            </a:r>
            <a:r>
              <a:rPr lang="uk-UA" sz="2800" b="1" dirty="0">
                <a:solidFill>
                  <a:schemeClr val="bg1"/>
                </a:solidFill>
              </a:rPr>
              <a:t>чому діти в дощову погоду опинилися на вулиці?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Як </a:t>
            </a:r>
            <a:r>
              <a:rPr lang="uk-UA" sz="2800" b="1" dirty="0" smtClean="0">
                <a:solidFill>
                  <a:schemeClr val="bg1"/>
                </a:solidFill>
              </a:rPr>
              <a:t>ти вважаєш, </a:t>
            </a:r>
            <a:r>
              <a:rPr lang="uk-UA" sz="2800" b="1" dirty="0">
                <a:solidFill>
                  <a:schemeClr val="bg1"/>
                </a:solidFill>
              </a:rPr>
              <a:t>це сучасна картина чи ні?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547" y="5270848"/>
            <a:ext cx="4854395" cy="7724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Анна Ярмолюк.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Парасолька </a:t>
            </a:r>
            <a:r>
              <a:rPr lang="uk-UA" sz="2400" b="1" dirty="0">
                <a:solidFill>
                  <a:srgbClr val="0070C0"/>
                </a:solidFill>
              </a:rPr>
              <a:t>та резинові чоботи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8873141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04672" y="1413182"/>
            <a:ext cx="5301343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починаємо </a:t>
            </a:r>
            <a:r>
              <a:rPr lang="uk-UA" sz="2800" b="1" dirty="0">
                <a:solidFill>
                  <a:srgbClr val="0070C0"/>
                </a:solidFill>
              </a:rPr>
              <a:t>подорож по темі </a:t>
            </a:r>
            <a:r>
              <a:rPr lang="uk-UA" sz="2800" b="1" dirty="0" smtClean="0">
                <a:solidFill>
                  <a:srgbClr val="0070C0"/>
                </a:solidFill>
              </a:rPr>
              <a:t>«Досліджую речення</a:t>
            </a:r>
            <a:r>
              <a:rPr lang="uk-UA" sz="2800" b="1" dirty="0">
                <a:solidFill>
                  <a:srgbClr val="0070C0"/>
                </a:solidFill>
              </a:rPr>
              <a:t>». 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розпізнавати речення і утворювати їх зі слів.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270" y="4408212"/>
            <a:ext cx="4471538" cy="1791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/>
              <a:t>Прочитай слово. Зроби звукову модель слова, постав наголос. Визнач кількість складів, букв, звуків. 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234" r="55500" b="82067"/>
          <a:stretch/>
        </p:blipFill>
        <p:spPr>
          <a:xfrm>
            <a:off x="5256000" y="4438828"/>
            <a:ext cx="6336000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7639883" y="4338639"/>
            <a:ext cx="2866724" cy="10151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F1D53EF-80A3-47DA-A6BD-7165F24F9E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22334" r="36414" b="55548"/>
          <a:stretch/>
        </p:blipFill>
        <p:spPr>
          <a:xfrm>
            <a:off x="5229010" y="5027165"/>
            <a:ext cx="2517913" cy="12842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3CEE17-9459-4BC8-A368-4592959AD5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7949194" y="5089762"/>
            <a:ext cx="3706201" cy="1091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299567" y="5447141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ABD97A7-D811-4955-88F0-7FAD7F996C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50155" y="5419218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627402" y="5444618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06339" y="5444617"/>
            <a:ext cx="287632" cy="358839"/>
          </a:xfrm>
          <a:prstGeom prst="rect">
            <a:avLst/>
          </a:prstGeom>
        </p:spPr>
      </p:pic>
      <p:cxnSp>
        <p:nvCxnSpPr>
          <p:cNvPr id="20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6815907" y="5320269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244172" y="5547152"/>
            <a:ext cx="2672364" cy="58785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=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2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Картинки по запросу &quot;клипарт дети под зонтикам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5926" r="6858" b="5818"/>
          <a:stretch/>
        </p:blipFill>
        <p:spPr bwMode="auto">
          <a:xfrm>
            <a:off x="805543" y="1344593"/>
            <a:ext cx="3431454" cy="28032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5543" y="549547"/>
            <a:ext cx="10439400" cy="636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групи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0007" y="2578188"/>
            <a:ext cx="7044935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Проведи дослідження!</a:t>
            </a:r>
            <a:endParaRPr lang="ru-RU" sz="2400" b="1" dirty="0">
              <a:solidFill>
                <a:srgbClr val="FF00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Визнач, яка група слів виражає закінчену думку.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Яка група слів утворює речення? Перевір себе за правилом.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1894" y="1344593"/>
            <a:ext cx="47998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Почав накрапати дрібний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1894" y="1957659"/>
            <a:ext cx="50528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Почав накрапати дрібний дощ.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178" y="4261348"/>
            <a:ext cx="66965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Речення </a:t>
            </a:r>
            <a:r>
              <a:rPr lang="uk-UA" sz="3200" b="1" dirty="0">
                <a:solidFill>
                  <a:schemeClr val="bg1"/>
                </a:solidFill>
              </a:rPr>
              <a:t>виражає</a:t>
            </a:r>
            <a:r>
              <a:rPr lang="uk-UA" sz="3200" b="1" dirty="0">
                <a:solidFill>
                  <a:srgbClr val="FFFF00"/>
                </a:solidFill>
              </a:rPr>
              <a:t> закінчену думку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838200" y="1522180"/>
            <a:ext cx="1730829" cy="2489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23161"/>
            <a:ext cx="10363199" cy="10028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Родзинці визначити, в яких рядках записано речення.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8766" y="1522180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Був чудовий весняний день.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38766" y="2182228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Ми разом вибралися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8766" y="2831014"/>
            <a:ext cx="6366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Незабаром небо затягло хмарами.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8766" y="3445165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Подув дуже сильний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38766" y="4086376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Добре, що ми взяли з собою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8766" y="4686803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Почав накрапати дощ.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38766" y="5273484"/>
            <a:ext cx="5443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Ми відкрили парасольки.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06544" y="1522179"/>
            <a:ext cx="2394856" cy="12448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в зошит два останні речення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06543" y="3546922"/>
            <a:ext cx="2394856" cy="8318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довести, що це речення?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6543" y="4533869"/>
            <a:ext cx="2601685" cy="8318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Речення виражає закінчену думку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1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732" r="58701" b="81125"/>
          <a:stretch/>
        </p:blipFill>
        <p:spPr>
          <a:xfrm>
            <a:off x="3373128" y="1422360"/>
            <a:ext cx="6707043" cy="194933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88572" y="668701"/>
            <a:ext cx="8991599" cy="626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 записані речення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63571" r="50351" b="22698"/>
          <a:stretch/>
        </p:blipFill>
        <p:spPr>
          <a:xfrm>
            <a:off x="3624433" y="1462373"/>
            <a:ext cx="1982018" cy="8642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82277" r="31104" b="3992"/>
          <a:stretch/>
        </p:blipFill>
        <p:spPr>
          <a:xfrm>
            <a:off x="5784042" y="1638521"/>
            <a:ext cx="2725878" cy="864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9698" r="65898" b="67566"/>
          <a:stretch/>
        </p:blipFill>
        <p:spPr>
          <a:xfrm>
            <a:off x="8509920" y="1770391"/>
            <a:ext cx="1327699" cy="801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31638" r="43513" b="51457"/>
          <a:stretch/>
        </p:blipFill>
        <p:spPr>
          <a:xfrm>
            <a:off x="4640491" y="2326093"/>
            <a:ext cx="2211292" cy="10640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50687" r="28734" b="36333"/>
          <a:stretch/>
        </p:blipFill>
        <p:spPr>
          <a:xfrm>
            <a:off x="7162296" y="2523797"/>
            <a:ext cx="2844028" cy="81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8" t="47018" r="26652" b="39450"/>
          <a:stretch/>
        </p:blipFill>
        <p:spPr>
          <a:xfrm>
            <a:off x="3488370" y="2295403"/>
            <a:ext cx="1240022" cy="8517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373128" y="3551792"/>
            <a:ext cx="6707043" cy="56693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Пригадай, як треба записувати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3128" y="4176517"/>
            <a:ext cx="79369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Перше слово </a:t>
            </a:r>
            <a:r>
              <a:rPr lang="uk-UA" sz="3200" b="1" dirty="0">
                <a:solidFill>
                  <a:schemeClr val="bg1"/>
                </a:solidFill>
              </a:rPr>
              <a:t>в реченні пишемо з </a:t>
            </a:r>
            <a:r>
              <a:rPr lang="uk-UA" sz="3200" b="1" dirty="0" smtClean="0">
                <a:solidFill>
                  <a:srgbClr val="FFFF00"/>
                </a:solidFill>
              </a:rPr>
              <a:t>великої </a:t>
            </a:r>
            <a:r>
              <a:rPr lang="uk-UA" sz="3200" b="1" dirty="0" smtClean="0">
                <a:solidFill>
                  <a:schemeClr val="bg1"/>
                </a:solidFill>
              </a:rPr>
              <a:t>букви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 smtClean="0">
                <a:solidFill>
                  <a:srgbClr val="FFFF00"/>
                </a:solidFill>
              </a:rPr>
              <a:t>кінці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речення ставимо </a:t>
            </a:r>
            <a:r>
              <a:rPr lang="uk-UA" sz="3200" b="1" dirty="0" smtClean="0">
                <a:solidFill>
                  <a:srgbClr val="FFFF00"/>
                </a:solidFill>
              </a:rPr>
              <a:t>крапку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rgbClr val="FFFF00"/>
                </a:solidFill>
              </a:rPr>
              <a:t>знак питання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або </a:t>
            </a:r>
            <a:r>
              <a:rPr lang="uk-UA" sz="3200" b="1" dirty="0" smtClean="0">
                <a:solidFill>
                  <a:srgbClr val="FFFF00"/>
                </a:solidFill>
              </a:rPr>
              <a:t>знак оклику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4345888"/>
            <a:ext cx="1208314" cy="18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Картинки по запросу &quot;клипарт зонтик анимация&quot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53" y="1422360"/>
            <a:ext cx="2063751" cy="27516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208977" y="2041827"/>
            <a:ext cx="1491343" cy="12989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Про що кожне речення?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19816</TotalTime>
  <Words>733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Емоційне налаштування</vt:lpstr>
      <vt:lpstr>Склади слова, переставляючи склади.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Перше слово в реченні пишемо з великої букви. У кінці речення ставимо крапку, знак питання або знак оклику</vt:lpstr>
      <vt:lpstr>Самоцінювання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1315</cp:revision>
  <dcterms:created xsi:type="dcterms:W3CDTF">2018-01-05T16:38:53Z</dcterms:created>
  <dcterms:modified xsi:type="dcterms:W3CDTF">2025-03-24T09:29:35Z</dcterms:modified>
</cp:coreProperties>
</file>