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1236" r:id="rId3"/>
    <p:sldId id="1265" r:id="rId4"/>
    <p:sldId id="1130" r:id="rId5"/>
    <p:sldId id="1303" r:id="rId6"/>
    <p:sldId id="1230" r:id="rId7"/>
    <p:sldId id="1302" r:id="rId8"/>
    <p:sldId id="1304" r:id="rId9"/>
    <p:sldId id="1292" r:id="rId10"/>
    <p:sldId id="1295" r:id="rId11"/>
    <p:sldId id="1300" r:id="rId12"/>
    <p:sldId id="1305" r:id="rId13"/>
    <p:sldId id="1306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8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343"/>
    <a:srgbClr val="2F3242"/>
    <a:srgbClr val="3C4272"/>
    <a:srgbClr val="5F8C2F"/>
    <a:srgbClr val="CEDB89"/>
    <a:srgbClr val="AE6230"/>
    <a:srgbClr val="F8D1B4"/>
    <a:srgbClr val="712225"/>
    <a:srgbClr val="F2AEC6"/>
    <a:srgbClr val="A6D7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2" autoAdjust="0"/>
    <p:restoredTop sz="94269" autoAdjust="0"/>
  </p:normalViewPr>
  <p:slideViewPr>
    <p:cSldViewPr snapToGrid="0">
      <p:cViewPr varScale="1">
        <p:scale>
          <a:sx n="83" d="100"/>
          <a:sy n="83" d="100"/>
        </p:scale>
        <p:origin x="-564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186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3535" y="4081891"/>
            <a:ext cx="9320665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Веснянки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. Українська народна пісня «Ой весна, весна...»</a:t>
            </a:r>
            <a:endParaRPr lang="uk-UA" sz="400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Результат пошуку зображень за запитом Картина весна">
            <a:extLst>
              <a:ext uri="{FF2B5EF4-FFF2-40B4-BE49-F238E27FC236}">
                <a16:creationId xmlns:a16="http://schemas.microsoft.com/office/drawing/2014/main" xmlns="" id="{988FDA03-256D-49EE-8925-A7DFD64C5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265" y="1165860"/>
            <a:ext cx="3429001" cy="253746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486650" y="1165860"/>
            <a:ext cx="3150327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Надійшла весна прекрасна 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92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0140" y="513462"/>
            <a:ext cx="9864090" cy="8124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Українська народна пісня «Ой </a:t>
            </a:r>
            <a:r>
              <a:rPr lang="uk-UA" sz="3600" b="1" dirty="0">
                <a:solidFill>
                  <a:schemeClr val="bg1"/>
                </a:solidFill>
              </a:rPr>
              <a:t>весна, </a:t>
            </a:r>
            <a:r>
              <a:rPr lang="uk-UA" sz="3600" b="1" dirty="0" smtClean="0">
                <a:solidFill>
                  <a:schemeClr val="bg1"/>
                </a:solidFill>
              </a:rPr>
              <a:t>весна …»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1C3CD9C1-0E03-4258-A2A1-0DFD8E3BF380}"/>
              </a:ext>
            </a:extLst>
          </p:cNvPr>
          <p:cNvSpPr/>
          <p:nvPr/>
        </p:nvSpPr>
        <p:spPr>
          <a:xfrm>
            <a:off x="414131" y="1531511"/>
            <a:ext cx="7258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3600" b="1" dirty="0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xmlns="" id="{E91BE73A-54DB-4C3B-AD2C-6AC7F0F1D0A1}"/>
              </a:ext>
            </a:extLst>
          </p:cNvPr>
          <p:cNvSpPr/>
          <p:nvPr/>
        </p:nvSpPr>
        <p:spPr>
          <a:xfrm>
            <a:off x="1154431" y="1354993"/>
            <a:ext cx="5360669" cy="366277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>
                <a:solidFill>
                  <a:schemeClr val="bg1"/>
                </a:solidFill>
              </a:rPr>
              <a:t>Ой весна, весна, — днем красн</a:t>
            </a:r>
            <a:r>
              <a:rPr lang="uk-UA" sz="2800" b="1" dirty="0">
                <a:solidFill>
                  <a:srgbClr val="FFFF00"/>
                </a:solidFill>
              </a:rPr>
              <a:t>а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що ти нам, в</a:t>
            </a:r>
            <a:r>
              <a:rPr lang="uk-UA" sz="2800" b="1" dirty="0">
                <a:solidFill>
                  <a:srgbClr val="FFFF00"/>
                </a:solidFill>
              </a:rPr>
              <a:t>е</a:t>
            </a:r>
            <a:r>
              <a:rPr lang="uk-UA" sz="2800" b="1" dirty="0">
                <a:solidFill>
                  <a:schemeClr val="bg1"/>
                </a:solidFill>
              </a:rPr>
              <a:t>сно, принесл</a:t>
            </a:r>
            <a:r>
              <a:rPr lang="uk-UA" sz="2800" b="1" dirty="0">
                <a:solidFill>
                  <a:srgbClr val="FFFF00"/>
                </a:solidFill>
              </a:rPr>
              <a:t>а</a:t>
            </a:r>
            <a:r>
              <a:rPr lang="uk-UA" sz="2800" b="1" dirty="0">
                <a:solidFill>
                  <a:schemeClr val="bg1"/>
                </a:solidFill>
              </a:rPr>
              <a:t>?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Принесл</a:t>
            </a:r>
            <a:r>
              <a:rPr lang="uk-UA" sz="2800" b="1" dirty="0">
                <a:solidFill>
                  <a:srgbClr val="FFFF00"/>
                </a:solidFill>
              </a:rPr>
              <a:t>а</a:t>
            </a:r>
            <a:r>
              <a:rPr lang="uk-UA" sz="2800" b="1" dirty="0">
                <a:solidFill>
                  <a:schemeClr val="bg1"/>
                </a:solidFill>
              </a:rPr>
              <a:t> я вам літечко,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щоб род</a:t>
            </a:r>
            <a:r>
              <a:rPr lang="uk-UA" sz="2800" b="1" dirty="0">
                <a:solidFill>
                  <a:srgbClr val="FFFF00"/>
                </a:solidFill>
              </a:rPr>
              <a:t>и</a:t>
            </a:r>
            <a:r>
              <a:rPr lang="uk-UA" sz="2800" b="1" dirty="0">
                <a:solidFill>
                  <a:schemeClr val="bg1"/>
                </a:solidFill>
              </a:rPr>
              <a:t>лось житечко,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ще й озимая пшениця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і усякая пашниця,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ще й чарівні квіточк</a:t>
            </a:r>
            <a:r>
              <a:rPr lang="uk-UA" sz="2800" b="1" dirty="0">
                <a:solidFill>
                  <a:srgbClr val="FFFF00"/>
                </a:solidFill>
              </a:rPr>
              <a:t>и</a:t>
            </a:r>
            <a:r>
              <a:rPr lang="uk-UA" sz="2800" b="1" dirty="0">
                <a:solidFill>
                  <a:schemeClr val="bg1"/>
                </a:solidFill>
              </a:rPr>
              <a:t>, </a:t>
            </a:r>
          </a:p>
          <a:p>
            <a:r>
              <a:rPr lang="uk-UA" sz="2800" b="1" dirty="0">
                <a:solidFill>
                  <a:schemeClr val="bg1"/>
                </a:solidFill>
              </a:rPr>
              <a:t>щоб квітчались діточк</a:t>
            </a:r>
            <a:r>
              <a:rPr lang="uk-UA" sz="2800" b="1" dirty="0">
                <a:solidFill>
                  <a:srgbClr val="FFFF00"/>
                </a:solidFill>
              </a:rPr>
              <a:t>и</a:t>
            </a:r>
            <a:r>
              <a:rPr lang="uk-UA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7" name="Picture 1" descr="D:\2 клас\2 Читання\1 Савченко\09 Надійшла весна прекрасна\№092 - Вступ до розділу. Веснянки\2025-03-24_2322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30" y="1417858"/>
            <a:ext cx="2650329" cy="35999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9" name="Прямоугольник 8"/>
          <p:cNvSpPr/>
          <p:nvPr/>
        </p:nvSpPr>
        <p:spPr>
          <a:xfrm>
            <a:off x="1154431" y="5166360"/>
            <a:ext cx="8595359" cy="1182240"/>
          </a:xfrm>
          <a:prstGeom prst="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Між ким йде розмова в пісні? Що принесла весна?</a:t>
            </a: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b="1" dirty="0">
                <a:solidFill>
                  <a:srgbClr val="0070C0"/>
                </a:solidFill>
              </a:rPr>
              <a:t>Назви пестливі слова </a:t>
            </a:r>
            <a:r>
              <a:rPr lang="uk-UA" sz="2400" b="1">
                <a:solidFill>
                  <a:srgbClr val="0070C0"/>
                </a:solidFill>
              </a:rPr>
              <a:t>в </a:t>
            </a:r>
            <a:r>
              <a:rPr lang="uk-UA" sz="2400" b="1" smtClean="0">
                <a:solidFill>
                  <a:srgbClr val="0070C0"/>
                </a:solidFill>
              </a:rPr>
              <a:t>пісеньці.</a:t>
            </a:r>
            <a:endParaRPr lang="uk-UA" sz="2400" b="1" dirty="0" smtClean="0">
              <a:solidFill>
                <a:srgbClr val="0070C0"/>
              </a:solidFill>
            </a:endParaRPr>
          </a:p>
          <a:p>
            <a:pPr marL="263525" indent="-263525">
              <a:buFont typeface="Wingdings" panose="05000000000000000000" pitchFamily="2" charset="2"/>
              <a:buChar char="§"/>
            </a:pPr>
            <a:r>
              <a:rPr lang="uk-UA" sz="2400" b="1" dirty="0" smtClean="0">
                <a:solidFill>
                  <a:srgbClr val="0070C0"/>
                </a:solidFill>
              </a:rPr>
              <a:t>З </a:t>
            </a:r>
            <a:r>
              <a:rPr lang="uk-UA" sz="2400" b="1" dirty="0">
                <a:solidFill>
                  <a:srgbClr val="0070C0"/>
                </a:solidFill>
              </a:rPr>
              <a:t>яким </a:t>
            </a:r>
            <a:r>
              <a:rPr lang="uk-UA" sz="2400" b="1" dirty="0" smtClean="0">
                <a:solidFill>
                  <a:srgbClr val="0070C0"/>
                </a:solidFill>
              </a:rPr>
              <a:t>настроєм слід </a:t>
            </a:r>
            <a:r>
              <a:rPr lang="uk-UA" sz="2400" b="1" dirty="0" smtClean="0">
                <a:solidFill>
                  <a:srgbClr val="0070C0"/>
                </a:solidFill>
              </a:rPr>
              <a:t>промовляти </a:t>
            </a:r>
            <a:r>
              <a:rPr lang="uk-UA" sz="2400" b="1" dirty="0">
                <a:solidFill>
                  <a:srgbClr val="0070C0"/>
                </a:solidFill>
              </a:rPr>
              <a:t>або наспівувати пісеньку</a:t>
            </a:r>
            <a:r>
              <a:rPr lang="uk-UA" sz="2400" b="1" dirty="0" smtClean="0">
                <a:solidFill>
                  <a:srgbClr val="0070C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4940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94410" y="368798"/>
            <a:ext cx="10115550" cy="13914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Розіграйте інсценівку: одна група викликає весну, інша — відповідає. З яким настроєм, рухами будете промовлять або наспівувати пісеньку?</a:t>
            </a:r>
          </a:p>
        </p:txBody>
      </p:sp>
      <p:pic>
        <p:nvPicPr>
          <p:cNvPr id="7172" name="Picture 4" descr="Результат пошуку зображень за запитом Веснянки">
            <a:extLst>
              <a:ext uri="{FF2B5EF4-FFF2-40B4-BE49-F238E27FC236}">
                <a16:creationId xmlns:a16="http://schemas.microsoft.com/office/drawing/2014/main" xmlns="" id="{FB58B494-D23D-4E66-9292-70E4177472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" t="149" r="182" b="-280"/>
          <a:stretch/>
        </p:blipFill>
        <p:spPr bwMode="auto">
          <a:xfrm>
            <a:off x="2125980" y="1841114"/>
            <a:ext cx="8267524" cy="46763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3462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17"/>
          <p:cNvSpPr/>
          <p:nvPr/>
        </p:nvSpPr>
        <p:spPr>
          <a:xfrm>
            <a:off x="1323002" y="471733"/>
            <a:ext cx="9546927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" name="Прямокутник: округлені кути 7">
            <a:extLst>
              <a:ext uri="{FF2B5EF4-FFF2-40B4-BE49-F238E27FC236}">
                <a16:creationId xmlns:a16="http://schemas.microsoft.com/office/drawing/2014/main" xmlns="" id="{64487D4B-FC3C-4552-8E1A-F2831FBE1812}"/>
              </a:ext>
            </a:extLst>
          </p:cNvPr>
          <p:cNvSpPr/>
          <p:nvPr/>
        </p:nvSpPr>
        <p:spPr>
          <a:xfrm>
            <a:off x="1323001" y="1446701"/>
            <a:ext cx="4426289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Вдома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вивчи українську народну пісню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Ой весна,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весна …»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6050745" y="1446701"/>
            <a:ext cx="4773464" cy="3731334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926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395650" y="494530"/>
            <a:ext cx="9283064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60146" y="4760741"/>
            <a:ext cx="2401288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Цікаво, про що дізнаюсь далі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114987" y="4760741"/>
            <a:ext cx="3157696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З новими знаннями рухаюсь вперед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847550" y="4817323"/>
            <a:ext cx="2279600" cy="91940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Нові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знання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нецікаві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395649" y="1440731"/>
            <a:ext cx="9283065" cy="681983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866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911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550" y="2226078"/>
            <a:ext cx="2435848" cy="243584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82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38176" y="494527"/>
            <a:ext cx="9766044" cy="718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Психологічне налаштування «</a:t>
            </a:r>
            <a:r>
              <a:rPr lang="uk-UA" sz="3600" b="1" dirty="0">
                <a:solidFill>
                  <a:schemeClr val="bg1"/>
                </a:solidFill>
              </a:rPr>
              <a:t>Сім Я»</a:t>
            </a:r>
          </a:p>
        </p:txBody>
      </p:sp>
      <p:sp>
        <p:nvSpPr>
          <p:cNvPr id="11" name="Прямокутник: округлені кути 11">
            <a:extLst>
              <a:ext uri="{FF2B5EF4-FFF2-40B4-BE49-F238E27FC236}">
                <a16:creationId xmlns:a16="http://schemas.microsoft.com/office/drawing/2014/main" xmlns="" id="{90C3A8A5-2530-4D0D-B23C-C84642C111D2}"/>
              </a:ext>
            </a:extLst>
          </p:cNvPr>
          <p:cNvSpPr/>
          <p:nvPr/>
        </p:nvSpPr>
        <p:spPr>
          <a:xfrm>
            <a:off x="927524" y="2058401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</a:t>
            </a:r>
            <a:r>
              <a:rPr lang="uk-UA" sz="3600" b="1" dirty="0" smtClean="0">
                <a:solidFill>
                  <a:schemeClr val="bg1"/>
                </a:solidFill>
              </a:rPr>
              <a:t>– навчаюсь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1" name="Прямокутник: округлені кути 11">
            <a:extLst>
              <a:ext uri="{FF2B5EF4-FFF2-40B4-BE49-F238E27FC236}">
                <a16:creationId xmlns:a16="http://schemas.microsoft.com/office/drawing/2014/main" xmlns="" id="{15C55DDA-690D-4A5B-AE05-068C470027F0}"/>
              </a:ext>
            </a:extLst>
          </p:cNvPr>
          <p:cNvSpPr/>
          <p:nvPr/>
        </p:nvSpPr>
        <p:spPr>
          <a:xfrm>
            <a:off x="4684515" y="2058401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хочу знати</a:t>
            </a:r>
          </a:p>
        </p:txBody>
      </p:sp>
      <p:sp>
        <p:nvSpPr>
          <p:cNvPr id="22" name="Прямокутник: округлені кути 11">
            <a:extLst>
              <a:ext uri="{FF2B5EF4-FFF2-40B4-BE49-F238E27FC236}">
                <a16:creationId xmlns:a16="http://schemas.microsoft.com/office/drawing/2014/main" xmlns="" id="{4F462FEE-9AF1-47FF-95AD-754D896CFAAB}"/>
              </a:ext>
            </a:extLst>
          </p:cNvPr>
          <p:cNvSpPr/>
          <p:nvPr/>
        </p:nvSpPr>
        <p:spPr>
          <a:xfrm>
            <a:off x="927522" y="2984729"/>
            <a:ext cx="3317540" cy="7618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думаю</a:t>
            </a:r>
          </a:p>
        </p:txBody>
      </p:sp>
      <p:sp>
        <p:nvSpPr>
          <p:cNvPr id="23" name="Прямокутник: округлені кути 11">
            <a:extLst>
              <a:ext uri="{FF2B5EF4-FFF2-40B4-BE49-F238E27FC236}">
                <a16:creationId xmlns:a16="http://schemas.microsoft.com/office/drawing/2014/main" xmlns="" id="{61DF10D6-95BB-4AA6-9AB1-0B11DC69807C}"/>
              </a:ext>
            </a:extLst>
          </p:cNvPr>
          <p:cNvSpPr/>
          <p:nvPr/>
        </p:nvSpPr>
        <p:spPr>
          <a:xfrm>
            <a:off x="4684513" y="2984728"/>
            <a:ext cx="3317540" cy="761821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вмію</a:t>
            </a:r>
          </a:p>
        </p:txBody>
      </p:sp>
      <p:sp>
        <p:nvSpPr>
          <p:cNvPr id="24" name="Прямокутник: округлені кути 11">
            <a:extLst>
              <a:ext uri="{FF2B5EF4-FFF2-40B4-BE49-F238E27FC236}">
                <a16:creationId xmlns:a16="http://schemas.microsoft.com/office/drawing/2014/main" xmlns="" id="{05F9F238-5FB8-45AB-AC49-78A20E2DD80A}"/>
              </a:ext>
            </a:extLst>
          </p:cNvPr>
          <p:cNvSpPr/>
          <p:nvPr/>
        </p:nvSpPr>
        <p:spPr>
          <a:xfrm>
            <a:off x="927521" y="3979936"/>
            <a:ext cx="3317540" cy="76182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знаю</a:t>
            </a:r>
          </a:p>
        </p:txBody>
      </p:sp>
      <p:sp>
        <p:nvSpPr>
          <p:cNvPr id="25" name="Прямокутник: округлені кути 11">
            <a:extLst>
              <a:ext uri="{FF2B5EF4-FFF2-40B4-BE49-F238E27FC236}">
                <a16:creationId xmlns:a16="http://schemas.microsoft.com/office/drawing/2014/main" xmlns="" id="{A7EFE9F4-75F0-4C42-8C65-4C3216D17277}"/>
              </a:ext>
            </a:extLst>
          </p:cNvPr>
          <p:cNvSpPr/>
          <p:nvPr/>
        </p:nvSpPr>
        <p:spPr>
          <a:xfrm>
            <a:off x="4684515" y="3979936"/>
            <a:ext cx="3317540" cy="7618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особистість</a:t>
            </a:r>
          </a:p>
        </p:txBody>
      </p:sp>
      <p:sp>
        <p:nvSpPr>
          <p:cNvPr id="26" name="Прямокутник: округлені кути 11">
            <a:extLst>
              <a:ext uri="{FF2B5EF4-FFF2-40B4-BE49-F238E27FC236}">
                <a16:creationId xmlns:a16="http://schemas.microsoft.com/office/drawing/2014/main" xmlns="" id="{BC79333D-A310-47D1-B878-CCE7800FBA0F}"/>
              </a:ext>
            </a:extLst>
          </p:cNvPr>
          <p:cNvSpPr/>
          <p:nvPr/>
        </p:nvSpPr>
        <p:spPr>
          <a:xfrm>
            <a:off x="927519" y="4838879"/>
            <a:ext cx="7074533" cy="761821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Я – зірка</a:t>
            </a:r>
          </a:p>
        </p:txBody>
      </p:sp>
      <p:pic>
        <p:nvPicPr>
          <p:cNvPr id="4099" name="Picture 3" descr="D:\Картинки до тестів\Учні\Учень в окуляра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1395057"/>
            <a:ext cx="2877679" cy="4316518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625750" y="1395057"/>
            <a:ext cx="5678069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вдумливо вислови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FD84E5EB-B9D8-4FAC-BF19-F53C27183E5D}"/>
              </a:ext>
            </a:extLst>
          </p:cNvPr>
          <p:cNvSpPr/>
          <p:nvPr/>
        </p:nvSpPr>
        <p:spPr>
          <a:xfrm>
            <a:off x="829566" y="434341"/>
            <a:ext cx="10371834" cy="75268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Вправа </a:t>
            </a:r>
            <a:r>
              <a:rPr lang="uk-UA" sz="4000" b="1" dirty="0" smtClean="0">
                <a:solidFill>
                  <a:schemeClr val="bg1"/>
                </a:solidFill>
              </a:rPr>
              <a:t>«Я – артист/артистка»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23EFAE5-B3B9-474B-B5F2-D9840E823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01" b="73623"/>
          <a:stretch/>
        </p:blipFill>
        <p:spPr>
          <a:xfrm>
            <a:off x="829566" y="1863090"/>
            <a:ext cx="2136948" cy="210008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23EFAE5-B3B9-474B-B5F2-D9840E823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8" r="-187" b="73623"/>
          <a:stretch/>
        </p:blipFill>
        <p:spPr>
          <a:xfrm>
            <a:off x="3678421" y="1863090"/>
            <a:ext cx="2138198" cy="210130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23EFAE5-B3B9-474B-B5F2-D9840E823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48" t="32740" r="35653" b="40883"/>
          <a:stretch/>
        </p:blipFill>
        <p:spPr>
          <a:xfrm>
            <a:off x="6387331" y="1875497"/>
            <a:ext cx="2149628" cy="211254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23EFAE5-B3B9-474B-B5F2-D9840E823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85" t="66091" r="35216" b="7532"/>
          <a:stretch/>
        </p:blipFill>
        <p:spPr>
          <a:xfrm>
            <a:off x="9055214" y="1875497"/>
            <a:ext cx="2136947" cy="21000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23EFAE5-B3B9-474B-B5F2-D9840E823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1" t="66040" r="71602" b="7583"/>
          <a:stretch/>
        </p:blipFill>
        <p:spPr>
          <a:xfrm>
            <a:off x="9100935" y="4158296"/>
            <a:ext cx="2149628" cy="211254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23EFAE5-B3B9-474B-B5F2-D9840E823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2" t="33095" r="71483" b="40528"/>
          <a:stretch/>
        </p:blipFill>
        <p:spPr>
          <a:xfrm>
            <a:off x="829566" y="4145890"/>
            <a:ext cx="2154928" cy="21177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23EFAE5-B3B9-474B-B5F2-D9840E823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09" t="-80" r="35592" b="73703"/>
          <a:stretch/>
        </p:blipFill>
        <p:spPr>
          <a:xfrm>
            <a:off x="3641741" y="4145890"/>
            <a:ext cx="2174877" cy="21373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23EFAE5-B3B9-474B-B5F2-D9840E823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88" t="66012" r="-187" b="7611"/>
          <a:stretch/>
        </p:blipFill>
        <p:spPr>
          <a:xfrm>
            <a:off x="6387331" y="4197339"/>
            <a:ext cx="2149628" cy="2112542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FD84E5EB-B9D8-4FAC-BF19-F53C27183E5D}"/>
              </a:ext>
            </a:extLst>
          </p:cNvPr>
          <p:cNvSpPr/>
          <p:nvPr/>
        </p:nvSpPr>
        <p:spPr>
          <a:xfrm>
            <a:off x="829565" y="1226266"/>
            <a:ext cx="10362595" cy="54385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 Передай мімікою емоцію емотикона (краще виконувати перед дзеркалом)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2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8166" y="494529"/>
            <a:ext cx="10097514" cy="8069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</a:t>
            </a:r>
            <a:r>
              <a:rPr lang="uk-UA" sz="4000" b="1" dirty="0" err="1" smtClean="0">
                <a:solidFill>
                  <a:schemeClr val="bg1"/>
                </a:solidFill>
              </a:rPr>
              <a:t>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xmlns="" id="{82EE71A2-5B11-4F4E-AE96-039F9C5E3212}"/>
              </a:ext>
            </a:extLst>
          </p:cNvPr>
          <p:cNvSpPr/>
          <p:nvPr/>
        </p:nvSpPr>
        <p:spPr>
          <a:xfrm>
            <a:off x="4594859" y="1554391"/>
            <a:ext cx="6560821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На-на-на </a:t>
            </a:r>
            <a:r>
              <a:rPr lang="uk-UA" sz="3600" b="1" dirty="0"/>
              <a:t>– </a:t>
            </a:r>
            <a:r>
              <a:rPr lang="uk-UA" sz="3600" b="1" dirty="0" smtClean="0"/>
              <a:t>вже прийшла весна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xmlns="" id="{C59A1651-FD8A-4372-BE56-FA757739FF7D}"/>
              </a:ext>
            </a:extLst>
          </p:cNvPr>
          <p:cNvSpPr/>
          <p:nvPr/>
        </p:nvSpPr>
        <p:spPr>
          <a:xfrm>
            <a:off x="4594858" y="2405113"/>
            <a:ext cx="6560821" cy="71067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Но-но-но </a:t>
            </a:r>
            <a:r>
              <a:rPr lang="uk-UA" sz="3600" b="1" dirty="0"/>
              <a:t>– </a:t>
            </a:r>
            <a:r>
              <a:rPr lang="uk-UA" sz="3600" b="1" dirty="0" smtClean="0"/>
              <a:t>відчини вікно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xmlns="" id="{6421F980-FEF3-4B6D-B243-05B2637F54C7}"/>
              </a:ext>
            </a:extLst>
          </p:cNvPr>
          <p:cNvSpPr/>
          <p:nvPr/>
        </p:nvSpPr>
        <p:spPr>
          <a:xfrm>
            <a:off x="4594863" y="3309795"/>
            <a:ext cx="6560821" cy="739840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Ну-ну-ну </a:t>
            </a:r>
            <a:r>
              <a:rPr lang="uk-UA" sz="3600" b="1" dirty="0"/>
              <a:t>– </a:t>
            </a:r>
            <a:r>
              <a:rPr lang="uk-UA" sz="3600" b="1" dirty="0" smtClean="0"/>
              <a:t>люблю весну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9">
            <a:extLst>
              <a:ext uri="{FF2B5EF4-FFF2-40B4-BE49-F238E27FC236}">
                <a16:creationId xmlns:a16="http://schemas.microsoft.com/office/drawing/2014/main" xmlns="" id="{D8609BDE-5712-4F49-91B5-22C0866E885D}"/>
              </a:ext>
            </a:extLst>
          </p:cNvPr>
          <p:cNvSpPr/>
          <p:nvPr/>
        </p:nvSpPr>
        <p:spPr>
          <a:xfrm>
            <a:off x="4594857" y="4262514"/>
            <a:ext cx="6560821" cy="73984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err="1" smtClean="0"/>
              <a:t>Ни-ни-ни</a:t>
            </a:r>
            <a:r>
              <a:rPr lang="uk-UA" sz="3600" b="1" dirty="0" smtClean="0"/>
              <a:t> </a:t>
            </a:r>
            <a:r>
              <a:rPr lang="uk-UA" sz="3600" b="1" dirty="0"/>
              <a:t>– </a:t>
            </a:r>
            <a:r>
              <a:rPr lang="uk-UA" sz="3600" b="1" dirty="0" smtClean="0"/>
              <a:t>місяці весни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11" name="Picture 5" descr="Що таке веснянка - українська обрядова пісня | Українська правда _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66" y="1455749"/>
            <a:ext cx="3377385" cy="47596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307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49085" y="582906"/>
            <a:ext cx="1031965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" y="1491743"/>
            <a:ext cx="3962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14900" y="1491743"/>
            <a:ext cx="6377940" cy="39159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</a:t>
            </a:r>
            <a:r>
              <a:rPr lang="uk-UA" sz="2800" b="1" dirty="0" smtClean="0"/>
              <a:t>новим розділом підручника </a:t>
            </a:r>
          </a:p>
          <a:p>
            <a:pPr algn="ctr"/>
            <a:r>
              <a:rPr lang="uk-UA" sz="2800" b="1" dirty="0" smtClean="0"/>
              <a:t>«</a:t>
            </a:r>
            <a:r>
              <a:rPr lang="uk-UA" sz="2800" b="1" dirty="0" smtClean="0">
                <a:solidFill>
                  <a:schemeClr val="bg1"/>
                </a:solidFill>
              </a:rPr>
              <a:t>Надійшла весна прекрасна</a:t>
            </a:r>
            <a:r>
              <a:rPr lang="uk-UA" sz="2800" b="1" dirty="0" smtClean="0"/>
              <a:t>»</a:t>
            </a:r>
            <a:r>
              <a:rPr lang="uk-UA" sz="2800" b="1" i="1" dirty="0" smtClean="0"/>
              <a:t>. </a:t>
            </a:r>
          </a:p>
          <a:p>
            <a:pPr algn="ctr"/>
            <a:r>
              <a:rPr lang="uk-UA" sz="2800" b="1" dirty="0" smtClean="0"/>
              <a:t>Вчитимемось працювати з книжкою. </a:t>
            </a:r>
          </a:p>
          <a:p>
            <a:pPr algn="ctr"/>
            <a:r>
              <a:rPr lang="uk-UA" sz="2800" b="1" dirty="0" smtClean="0"/>
              <a:t>Будемо читати виразно </a:t>
            </a:r>
          </a:p>
          <a:p>
            <a:pPr algn="ctr"/>
            <a:r>
              <a:rPr lang="uk-UA" sz="2800" b="1" dirty="0" smtClean="0"/>
              <a:t>українську народну пісню </a:t>
            </a:r>
          </a:p>
          <a:p>
            <a:pPr algn="ctr"/>
            <a:r>
              <a:rPr lang="uk-UA" sz="2800" b="1" dirty="0" smtClean="0"/>
              <a:t>«Ой весна, весна …»</a:t>
            </a:r>
          </a:p>
        </p:txBody>
      </p:sp>
    </p:spTree>
    <p:extLst>
      <p:ext uri="{BB962C8B-B14F-4D97-AF65-F5344CB8AC3E}">
        <p14:creationId xmlns:p14="http://schemas.microsoft.com/office/powerpoint/2010/main" val="768544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3040" y="467743"/>
            <a:ext cx="9544050" cy="7666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Весна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5402ADFD-6BD2-4BA4-A1D9-904BC32A28C9}"/>
              </a:ext>
            </a:extLst>
          </p:cNvPr>
          <p:cNvSpPr/>
          <p:nvPr/>
        </p:nvSpPr>
        <p:spPr>
          <a:xfrm>
            <a:off x="6466968" y="1409465"/>
            <a:ext cx="5054472" cy="43473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Весна — </a:t>
            </a:r>
            <a:r>
              <a:rPr lang="ru-RU" sz="2800" b="1" dirty="0" err="1">
                <a:solidFill>
                  <a:schemeClr val="bg1"/>
                </a:solidFill>
              </a:rPr>
              <a:t>чарівний</a:t>
            </a:r>
            <a:r>
              <a:rPr lang="ru-RU" sz="2800" b="1" dirty="0">
                <a:solidFill>
                  <a:schemeClr val="bg1"/>
                </a:solidFill>
              </a:rPr>
              <a:t> час </a:t>
            </a:r>
            <a:r>
              <a:rPr lang="ru-RU" sz="2800" b="1" dirty="0" err="1">
                <a:solidFill>
                  <a:schemeClr val="bg1"/>
                </a:solidFill>
              </a:rPr>
              <a:t>пробудження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природи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оспіваний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мистецтві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уславлений</a:t>
            </a:r>
            <a:r>
              <a:rPr lang="ru-RU" sz="2800" b="1" dirty="0">
                <a:solidFill>
                  <a:schemeClr val="bg1"/>
                </a:solidFill>
              </a:rPr>
              <a:t> у </a:t>
            </a:r>
            <a:r>
              <a:rPr lang="ru-RU" sz="2800" b="1" dirty="0" err="1">
                <a:solidFill>
                  <a:schemeClr val="bg1"/>
                </a:solidFill>
              </a:rPr>
              <a:t>народних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святах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народній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творчості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Навесні </a:t>
            </a:r>
            <a:r>
              <a:rPr lang="ru-RU" sz="2800" b="1" dirty="0">
                <a:solidFill>
                  <a:schemeClr val="bg1"/>
                </a:solidFill>
              </a:rPr>
              <a:t>сонце </a:t>
            </a:r>
            <a:r>
              <a:rPr lang="ru-RU" sz="2800" b="1" dirty="0" err="1">
                <a:solidFill>
                  <a:schemeClr val="bg1"/>
                </a:solidFill>
              </a:rPr>
              <a:t>яскравіше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небо </a:t>
            </a:r>
            <a:r>
              <a:rPr lang="ru-RU" sz="2800" b="1" dirty="0" err="1">
                <a:solidFill>
                  <a:schemeClr val="bg1"/>
                </a:solidFill>
              </a:rPr>
              <a:t>стає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вищим</a:t>
            </a:r>
            <a:r>
              <a:rPr lang="ru-RU" sz="2800" b="1" dirty="0">
                <a:solidFill>
                  <a:schemeClr val="bg1"/>
                </a:solidFill>
              </a:rPr>
              <a:t>, зелень аж </a:t>
            </a:r>
            <a:r>
              <a:rPr lang="ru-RU" sz="2800" b="1" dirty="0" err="1">
                <a:solidFill>
                  <a:schemeClr val="bg1"/>
                </a:solidFill>
              </a:rPr>
              <a:t>блищить</a:t>
            </a:r>
            <a:r>
              <a:rPr lang="ru-RU" sz="2800" b="1" dirty="0">
                <a:solidFill>
                  <a:schemeClr val="bg1"/>
                </a:solidFill>
              </a:rPr>
              <a:t>… Тому й </a:t>
            </a:r>
            <a:r>
              <a:rPr lang="ru-RU" sz="2800" b="1" dirty="0" err="1">
                <a:solidFill>
                  <a:schemeClr val="bg1"/>
                </a:solidFill>
              </a:rPr>
              <a:t>радіє</a:t>
            </a:r>
            <a:r>
              <a:rPr lang="ru-RU" sz="2800" b="1" dirty="0">
                <a:solidFill>
                  <a:schemeClr val="bg1"/>
                </a:solidFill>
              </a:rPr>
              <a:t> душа, </a:t>
            </a:r>
            <a:r>
              <a:rPr lang="ru-RU" sz="2800" b="1" dirty="0" err="1">
                <a:solidFill>
                  <a:schemeClr val="bg1"/>
                </a:solidFill>
              </a:rPr>
              <a:t>хочеться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співати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працювати</a:t>
            </a:r>
            <a:r>
              <a:rPr lang="ru-RU" sz="2800" b="1" dirty="0">
                <a:solidFill>
                  <a:schemeClr val="bg1"/>
                </a:solidFill>
              </a:rPr>
              <a:t>, </a:t>
            </a:r>
            <a:r>
              <a:rPr lang="ru-RU" sz="2800" b="1" dirty="0" err="1">
                <a:solidFill>
                  <a:schemeClr val="bg1"/>
                </a:solidFill>
              </a:rPr>
              <a:t>славити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рідну</a:t>
            </a:r>
            <a:r>
              <a:rPr lang="ru-RU" sz="2800" b="1" dirty="0">
                <a:solidFill>
                  <a:schemeClr val="bg1"/>
                </a:solidFill>
              </a:rPr>
              <a:t> землю. </a:t>
            </a:r>
          </a:p>
        </p:txBody>
      </p:sp>
      <p:pic>
        <p:nvPicPr>
          <p:cNvPr id="1026" name="Picture 2" descr="Буковинський центр культури та мистецтва — Мотиви рідного краю у живописних  полотнах народних майстрів – Ярослава Баланецького та Івана Гемер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12" y="1413392"/>
            <a:ext cx="5537356" cy="41530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54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2660" y="478971"/>
            <a:ext cx="10170160" cy="778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з підручником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4102" y="1330528"/>
            <a:ext cx="8135618" cy="83099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розділі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прочитаєш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авторські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народні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твори про зміни в природі,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настрої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почуття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людей,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весняні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свята й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ігри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142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9 Надійшла весна прекрасна\№092 - Вступ до розділу. Веснянки\2025-03-25_0948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60" y="2289810"/>
            <a:ext cx="8167077" cy="405879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92590" y="2297290"/>
            <a:ext cx="2468880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Прочитай, твори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яких 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авторів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 будемо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читати в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цьому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розділі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92590" y="4019350"/>
            <a:ext cx="2468880" cy="156966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Які з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авторів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тобі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знайомі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Які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 твори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</a:rPr>
              <a:t>пам’ятаєш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81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4100" y="478971"/>
            <a:ext cx="9984014" cy="778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пораду підручника до розділу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D:\2 клас\2 Читання\1 Савченко\09 Надійшла весна прекрасна\№092 - Вступ до розділу. Веснянки\2025-03-24_223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189" y="1361774"/>
            <a:ext cx="9591836" cy="423892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35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15316" y="494528"/>
            <a:ext cx="9914634" cy="7399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Веснянки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AD77488A-285B-470F-AD72-91FDF1553E9C}"/>
              </a:ext>
            </a:extLst>
          </p:cNvPr>
          <p:cNvSpPr/>
          <p:nvPr/>
        </p:nvSpPr>
        <p:spPr>
          <a:xfrm>
            <a:off x="4629150" y="1474470"/>
            <a:ext cx="3886200" cy="350901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70C0"/>
                </a:solidFill>
              </a:rPr>
              <a:t>Веснянки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—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назва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старовинних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слов'янських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обрядових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пісень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пов'язаних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 початком весни 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наближенням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весняних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польових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робіт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 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6" name="Picture 4" descr="Тернопільська БібліоМишка: Веснянки-гаївки-га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86" y="1485900"/>
            <a:ext cx="3108891" cy="4320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Веснянка&quot; (слова Миколи Гринчука, музика Василя Кравчука) - Мала Сторі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212" y="1485899"/>
            <a:ext cx="2240738" cy="43091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654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3311</TotalTime>
  <Words>397</Words>
  <Application>Microsoft Office PowerPoint</Application>
  <PresentationFormat>Произвольный</PresentationFormat>
  <Paragraphs>70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1541</cp:revision>
  <dcterms:created xsi:type="dcterms:W3CDTF">2018-01-05T16:38:53Z</dcterms:created>
  <dcterms:modified xsi:type="dcterms:W3CDTF">2025-03-25T15:52:39Z</dcterms:modified>
</cp:coreProperties>
</file>