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1223" r:id="rId3"/>
    <p:sldId id="1225" r:id="rId4"/>
    <p:sldId id="1218" r:id="rId5"/>
    <p:sldId id="1219" r:id="rId6"/>
    <p:sldId id="629" r:id="rId7"/>
    <p:sldId id="550" r:id="rId8"/>
    <p:sldId id="631" r:id="rId9"/>
    <p:sldId id="632" r:id="rId10"/>
    <p:sldId id="548" r:id="rId11"/>
    <p:sldId id="613" r:id="rId12"/>
    <p:sldId id="628" r:id="rId13"/>
    <p:sldId id="1220" r:id="rId14"/>
    <p:sldId id="1221" r:id="rId15"/>
    <p:sldId id="122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00B050"/>
    <a:srgbClr val="709E32"/>
    <a:srgbClr val="295FFF"/>
    <a:srgbClr val="1694E9"/>
    <a:srgbClr val="FF66FF"/>
    <a:srgbClr val="FFFF00"/>
    <a:srgbClr val="FF7C80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5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3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455" y="4465416"/>
            <a:ext cx="9176657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Досліджую розповідні речення</a:t>
            </a:r>
          </a:p>
        </p:txBody>
      </p:sp>
      <p:pic>
        <p:nvPicPr>
          <p:cNvPr id="10" name="Picture 6" descr="Картинки по запросу &quot;клипарт дети убирают в квартир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5" y="1240972"/>
            <a:ext cx="2824250" cy="282425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96801" y="1240972"/>
            <a:ext cx="313738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Досліджую речення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9</a:t>
            </a:r>
            <a:r>
              <a:rPr lang="en-US" sz="2400" b="1" dirty="0" smtClean="0">
                <a:solidFill>
                  <a:srgbClr val="0070C0"/>
                </a:solidFill>
              </a:rPr>
              <a:t>3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5" t="1612" r="50032" b="2483"/>
          <a:stretch/>
        </p:blipFill>
        <p:spPr>
          <a:xfrm>
            <a:off x="859395" y="2050466"/>
            <a:ext cx="3580823" cy="258693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905" t="1785" r="694" b="2047"/>
          <a:stretch/>
        </p:blipFill>
        <p:spPr>
          <a:xfrm>
            <a:off x="4440218" y="2050466"/>
            <a:ext cx="3580823" cy="258693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88571" y="513380"/>
            <a:ext cx="10003971" cy="6622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комікси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9395" y="1212406"/>
            <a:ext cx="7200614" cy="75440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Розкажи</a:t>
            </a:r>
            <a:r>
              <a:rPr lang="uk-UA" sz="2400" b="1" dirty="0">
                <a:solidFill>
                  <a:srgbClr val="0070C0"/>
                </a:solidFill>
              </a:rPr>
              <a:t>, що зображено на них. Склади розповідні речення за коміксами.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7563" y="1219469"/>
            <a:ext cx="315743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Діти </a:t>
            </a:r>
            <a:r>
              <a:rPr lang="uk-UA" sz="2400" b="1" dirty="0">
                <a:solidFill>
                  <a:schemeClr val="bg1"/>
                </a:solidFill>
              </a:rPr>
              <a:t>гралися в кімнаті іграшками.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39336" y="2050466"/>
            <a:ext cx="3157432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Потім </a:t>
            </a:r>
            <a:r>
              <a:rPr lang="uk-UA" sz="2400" b="1" dirty="0">
                <a:solidFill>
                  <a:schemeClr val="bg1"/>
                </a:solidFill>
              </a:rPr>
              <a:t>вони почали кидатися ними один в </a:t>
            </a:r>
            <a:r>
              <a:rPr lang="uk-UA" sz="2400" b="1" dirty="0" smtClean="0">
                <a:solidFill>
                  <a:schemeClr val="bg1"/>
                </a:solidFill>
              </a:rPr>
              <a:t>одного…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7723" y="3305225"/>
            <a:ext cx="3080657" cy="129346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Які розділові знаки можуть стояти в кінці розповідних речень?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184" y="4713942"/>
            <a:ext cx="35808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</a:t>
            </a:r>
            <a:r>
              <a:rPr lang="uk-UA" sz="2800" b="1" dirty="0" smtClean="0">
                <a:solidFill>
                  <a:srgbClr val="FFFF00"/>
                </a:solidFill>
              </a:rPr>
              <a:t>и</a:t>
            </a:r>
            <a:r>
              <a:rPr lang="uk-UA" sz="2800" b="1" dirty="0" smtClean="0">
                <a:solidFill>
                  <a:schemeClr val="bg1"/>
                </a:solidFill>
              </a:rPr>
              <a:t>дай мені под</a:t>
            </a:r>
            <a:r>
              <a:rPr lang="uk-UA" sz="2800" b="1" dirty="0" smtClean="0">
                <a:solidFill>
                  <a:srgbClr val="FFFF00"/>
                </a:solidFill>
              </a:rPr>
              <a:t>у</a:t>
            </a:r>
            <a:r>
              <a:rPr lang="uk-UA" sz="2800" b="1" dirty="0" smtClean="0">
                <a:solidFill>
                  <a:schemeClr val="bg1"/>
                </a:solidFill>
              </a:rPr>
              <a:t>шку!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59702" y="4737004"/>
            <a:ext cx="38804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Так чудово погралися!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57049" y="4662875"/>
            <a:ext cx="2901331" cy="159203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</a:t>
            </a:r>
            <a:r>
              <a:rPr lang="uk-UA" sz="2400" b="1" dirty="0">
                <a:solidFill>
                  <a:srgbClr val="0070C0"/>
                </a:solidFill>
              </a:rPr>
              <a:t>траплялися з </a:t>
            </a:r>
            <a:r>
              <a:rPr lang="uk-UA" sz="2400" b="1" dirty="0" smtClean="0">
                <a:solidFill>
                  <a:srgbClr val="0070C0"/>
                </a:solidFill>
              </a:rPr>
              <a:t>тобою </a:t>
            </a:r>
            <a:r>
              <a:rPr lang="uk-UA" sz="2400" b="1" dirty="0">
                <a:solidFill>
                  <a:srgbClr val="0070C0"/>
                </a:solidFill>
              </a:rPr>
              <a:t>подібні </a:t>
            </a:r>
            <a:r>
              <a:rPr lang="uk-UA" sz="2400" b="1" dirty="0" smtClean="0">
                <a:solidFill>
                  <a:srgbClr val="0070C0"/>
                </a:solidFill>
              </a:rPr>
              <a:t>пригоди? </a:t>
            </a:r>
            <a:r>
              <a:rPr lang="uk-UA" sz="2400" b="1" dirty="0">
                <a:solidFill>
                  <a:srgbClr val="0070C0"/>
                </a:solidFill>
              </a:rPr>
              <a:t>Як вони закінчувалися?</a:t>
            </a:r>
          </a:p>
        </p:txBody>
      </p:sp>
    </p:spTree>
    <p:extLst>
      <p:ext uri="{BB962C8B-B14F-4D97-AF65-F5344CB8AC3E}">
        <p14:creationId xmlns:p14="http://schemas.microsoft.com/office/powerpoint/2010/main" val="21257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1066798" y="1603324"/>
            <a:ext cx="1545771" cy="22234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6800" y="423160"/>
            <a:ext cx="8915400" cy="12018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600" b="1" dirty="0">
                <a:solidFill>
                  <a:schemeClr val="bg1"/>
                </a:solidFill>
              </a:rPr>
              <a:t>Родзинці побудувати розповідні речення </a:t>
            </a:r>
            <a:r>
              <a:rPr lang="uk-UA" sz="3600" b="1" dirty="0" smtClean="0">
                <a:solidFill>
                  <a:schemeClr val="bg1"/>
                </a:solidFill>
              </a:rPr>
              <a:t>з </a:t>
            </a:r>
            <a:r>
              <a:rPr lang="uk-UA" sz="3600" b="1" dirty="0">
                <a:solidFill>
                  <a:schemeClr val="bg1"/>
                </a:solidFill>
              </a:rPr>
              <a:t>поданих </a:t>
            </a:r>
            <a:r>
              <a:rPr lang="uk-UA" sz="3600" b="1" dirty="0" smtClean="0">
                <a:solidFill>
                  <a:schemeClr val="bg1"/>
                </a:solidFill>
              </a:rPr>
              <a:t>слів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3191" y="2346503"/>
            <a:ext cx="53794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Ведмідь</a:t>
            </a:r>
            <a:r>
              <a:rPr lang="uk-UA" sz="3200" b="1" dirty="0"/>
              <a:t>, барлозі, у, зимує.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76580" y="3304336"/>
            <a:ext cx="58992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Орли</a:t>
            </a:r>
            <a:r>
              <a:rPr lang="uk-UA" sz="3200" b="1" dirty="0"/>
              <a:t>, скелі, гнізда, на, будують.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t="1077" r="56573" b="81301"/>
          <a:stretch/>
        </p:blipFill>
        <p:spPr>
          <a:xfrm>
            <a:off x="1066799" y="4155877"/>
            <a:ext cx="7812000" cy="162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13670" r="43343" b="67383"/>
          <a:stretch/>
        </p:blipFill>
        <p:spPr>
          <a:xfrm>
            <a:off x="1287647" y="4078620"/>
            <a:ext cx="1987316" cy="10660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34488" r="36843" b="51953"/>
          <a:stretch/>
        </p:blipFill>
        <p:spPr>
          <a:xfrm>
            <a:off x="3274963" y="4318330"/>
            <a:ext cx="2351244" cy="762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47587" r="46221" b="36295"/>
          <a:stretch/>
        </p:blipFill>
        <p:spPr>
          <a:xfrm>
            <a:off x="5748998" y="4164092"/>
            <a:ext cx="1912349" cy="9068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63727" r="59872" b="20155"/>
          <a:stretch/>
        </p:blipFill>
        <p:spPr>
          <a:xfrm>
            <a:off x="1186029" y="4869011"/>
            <a:ext cx="1329730" cy="9068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80569" r="48647" b="3313"/>
          <a:stretch/>
        </p:blipFill>
        <p:spPr>
          <a:xfrm>
            <a:off x="2665586" y="4913549"/>
            <a:ext cx="1749984" cy="9068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20002" r="28841" b="68068"/>
          <a:stretch/>
        </p:blipFill>
        <p:spPr>
          <a:xfrm>
            <a:off x="4624434" y="5149201"/>
            <a:ext cx="2474274" cy="6712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35441" r="47204" b="56504"/>
          <a:stretch/>
        </p:blipFill>
        <p:spPr>
          <a:xfrm>
            <a:off x="7220407" y="5100662"/>
            <a:ext cx="1796280" cy="4532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04" y="1735490"/>
            <a:ext cx="2699820" cy="180680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Picture 2" descr="Картинки по запросу &quot;орлы строят гнезда на скале&quot;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r="6689"/>
          <a:stretch/>
        </p:blipFill>
        <p:spPr bwMode="auto">
          <a:xfrm>
            <a:off x="9016687" y="3596724"/>
            <a:ext cx="2377937" cy="21646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raskraski.link/uploads/2/6/5/2655-raskraska-Raskraska-dlya-detey-Zontik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7326" r="11765" b="18795"/>
          <a:stretch/>
        </p:blipFill>
        <p:spPr bwMode="auto">
          <a:xfrm>
            <a:off x="10212088" y="484634"/>
            <a:ext cx="1518320" cy="14098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274963" y="1735490"/>
            <a:ext cx="3724551" cy="52308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Одне </a:t>
            </a:r>
            <a:r>
              <a:rPr lang="uk-UA" sz="2400" b="1" dirty="0">
                <a:solidFill>
                  <a:srgbClr val="0070C0"/>
                </a:solidFill>
              </a:rPr>
              <a:t>з них </a:t>
            </a:r>
            <a:r>
              <a:rPr lang="uk-UA" sz="2400" b="1" dirty="0" smtClean="0">
                <a:solidFill>
                  <a:srgbClr val="0070C0"/>
                </a:solidFill>
              </a:rPr>
              <a:t>запиши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107" y="2813182"/>
            <a:ext cx="4507407" cy="168261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Напиши </a:t>
            </a:r>
            <a:r>
              <a:rPr lang="uk-UA" sz="2400" b="1" dirty="0">
                <a:solidFill>
                  <a:srgbClr val="0070C0"/>
                </a:solidFill>
              </a:rPr>
              <a:t>текст (3-4 речення)  про те, хто прибирає у твоєму домі чи квартирі. Яку роботу виконуєш ти?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Картинки по запросу &quot;клипарт дети убирают в квартир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955"/>
          <a:stretch/>
        </p:blipFill>
        <p:spPr bwMode="auto">
          <a:xfrm>
            <a:off x="5618567" y="1258568"/>
            <a:ext cx="5463091" cy="35366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68108" y="494527"/>
            <a:ext cx="10113550" cy="6128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3453" y="1323881"/>
            <a:ext cx="3876713" cy="9838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Чи </a:t>
            </a:r>
            <a:r>
              <a:rPr lang="uk-UA" sz="2400" b="1" dirty="0">
                <a:solidFill>
                  <a:schemeClr val="bg1"/>
                </a:solidFill>
              </a:rPr>
              <a:t>допомагаєш ти вдома? Що саме ти робиш?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2 клас\1 Українська мова\1 Пономарьова\7 Речення\№095 - Досліджую розповідні речення\2025-03-22_2100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4" b="28059"/>
          <a:stretch/>
        </p:blipFill>
        <p:spPr bwMode="auto">
          <a:xfrm>
            <a:off x="5874178" y="4809715"/>
            <a:ext cx="4943475" cy="1368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2 клас\1 Українська мова\1 Пономарьова\7 Речення\№095 - Досліджую розповідні речення\2025-03-22_2100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10969" r="10316" b="3298"/>
          <a:stretch/>
        </p:blipFill>
        <p:spPr bwMode="auto">
          <a:xfrm>
            <a:off x="6387202" y="1958486"/>
            <a:ext cx="4761139" cy="281700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2 клас\1 Українська мова\1 Пономарьова\7 Речення\№095 - Досліджую розповідні речення\2025-03-22_20595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t="12331" r="841" b="898"/>
          <a:stretch/>
        </p:blipFill>
        <p:spPr bwMode="auto">
          <a:xfrm>
            <a:off x="802994" y="1925827"/>
            <a:ext cx="4920922" cy="228290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62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7" y="370038"/>
            <a:ext cx="10464615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4855" y="1025111"/>
            <a:ext cx="4849061" cy="846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1. Прочитай вірш. Підкресли розповідні речення.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743" y="1033046"/>
            <a:ext cx="5104059" cy="8383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2. Склади розповідні речення за малюнком і схемами та запиши.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9451" y="4331766"/>
            <a:ext cx="4964465" cy="116194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Розгадай ребуси. Запиши слова-відгадки. Склади з ними розповідне речення і запиши.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64108" y="3229984"/>
            <a:ext cx="15661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284984" y="2571349"/>
            <a:ext cx="3951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950029" y="3229984"/>
            <a:ext cx="24851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264108" y="3860781"/>
            <a:ext cx="16859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651718" y="3599171"/>
            <a:ext cx="414671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Петрик читає книжку.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4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955650" y="5002813"/>
            <a:ext cx="138569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сорока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998083" y="3860781"/>
            <a:ext cx="25754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641028" y="4208729"/>
            <a:ext cx="414671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Малюки слухають казку.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4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9663196" y="5072404"/>
            <a:ext cx="100093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гілка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8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088834" y="5580463"/>
            <a:ext cx="383209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Сорока сидить на гілці.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43" grpId="0"/>
      <p:bldP spid="44" grpId="0"/>
      <p:bldP spid="32" grpId="0"/>
      <p:bldP spid="34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0069" y="2675674"/>
            <a:ext cx="6388160" cy="1468464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800" b="1" dirty="0" smtClean="0"/>
              <a:t>Перше </a:t>
            </a:r>
            <a:r>
              <a:rPr lang="uk-UA" sz="2800" b="1" dirty="0"/>
              <a:t>слово в реченні пишемо з великої букви. </a:t>
            </a:r>
            <a:r>
              <a:rPr lang="uk-UA" sz="2800" b="1" dirty="0" smtClean="0"/>
              <a:t>У </a:t>
            </a:r>
            <a:r>
              <a:rPr lang="uk-UA" sz="2800" b="1" dirty="0"/>
              <a:t>кінці речення ставимо крапку, знак питання або знак </a:t>
            </a:r>
            <a:r>
              <a:rPr lang="uk-UA" sz="2800" b="1" dirty="0" smtClean="0"/>
              <a:t>оклику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05401" y="2036980"/>
            <a:ext cx="5976257" cy="5878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85800" indent="-685800">
              <a:lnSpc>
                <a:spcPct val="115000"/>
              </a:lnSpc>
            </a:pPr>
            <a:r>
              <a:rPr lang="uk-UA" sz="2800" b="1" dirty="0" smtClean="0"/>
              <a:t>Речення виражає закінчену думку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7431" y="4179554"/>
            <a:ext cx="6409931" cy="5878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uk-UA" sz="2800" b="1" dirty="0" smtClean="0"/>
              <a:t>Слова </a:t>
            </a:r>
            <a:r>
              <a:rPr lang="uk-UA" sz="2800" b="1" dirty="0"/>
              <a:t>в реченні </a:t>
            </a:r>
            <a:r>
              <a:rPr lang="uk-UA" sz="2800" b="1" dirty="0" smtClean="0"/>
              <a:t>пишемо окремо.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1520" y="551090"/>
            <a:ext cx="98386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chemeClr val="bg1"/>
                </a:solidFill>
              </a:rPr>
              <a:t>Вправа «Мікрофон»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2052" y="1402162"/>
            <a:ext cx="4038291" cy="35394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Що таке речення?  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Що виражає речення? 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9900CC"/>
                </a:solidFill>
              </a:rPr>
              <a:t>Які правила запису речень?</a:t>
            </a: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Як пишемо слова в реченні</a:t>
            </a:r>
            <a:r>
              <a:rPr lang="uk-UA" sz="2800" b="1" dirty="0" smtClean="0">
                <a:solidFill>
                  <a:srgbClr val="FF0000"/>
                </a:solidFill>
              </a:rPr>
              <a:t>?</a:t>
            </a:r>
          </a:p>
          <a:p>
            <a:pPr marL="271463" indent="-271463">
              <a:buFont typeface="Wingdings" panose="05000000000000000000" pitchFamily="2" charset="2"/>
              <a:buChar char="§"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Що ти знаєш про розповідні речення?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5401" y="1402162"/>
            <a:ext cx="6302828" cy="5878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uk-UA" sz="2800" b="1" dirty="0" smtClean="0"/>
              <a:t>Речення – це зв’язані </a:t>
            </a:r>
            <a:r>
              <a:rPr lang="uk-UA" sz="2800" b="1" dirty="0"/>
              <a:t>між собою </a:t>
            </a:r>
            <a:r>
              <a:rPr lang="uk-UA" sz="2800" b="1" dirty="0" smtClean="0"/>
              <a:t>слова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052" y="4845607"/>
            <a:ext cx="10535310" cy="138499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Речення, </a:t>
            </a:r>
            <a:r>
              <a:rPr lang="uk-UA" sz="2800" b="1" dirty="0" smtClean="0">
                <a:solidFill>
                  <a:schemeClr val="bg1"/>
                </a:solidFill>
              </a:rPr>
              <a:t>в </a:t>
            </a:r>
            <a:r>
              <a:rPr lang="uk-UA" sz="2800" b="1" dirty="0">
                <a:solidFill>
                  <a:schemeClr val="bg1"/>
                </a:solidFill>
              </a:rPr>
              <a:t>якому про щось </a:t>
            </a:r>
            <a:r>
              <a:rPr lang="uk-UA" sz="2800" b="1" dirty="0">
                <a:solidFill>
                  <a:srgbClr val="FFFF00"/>
                </a:solidFill>
              </a:rPr>
              <a:t>розповідається</a:t>
            </a:r>
            <a:r>
              <a:rPr lang="uk-UA" sz="2800" b="1" dirty="0">
                <a:solidFill>
                  <a:schemeClr val="bg1"/>
                </a:solidFill>
              </a:rPr>
              <a:t>, називається</a:t>
            </a:r>
            <a:r>
              <a:rPr lang="uk-UA" sz="2800" b="1" dirty="0"/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розповідним</a:t>
            </a:r>
            <a:r>
              <a:rPr lang="uk-UA" sz="2800" b="1" dirty="0" smtClean="0"/>
              <a:t>. </a:t>
            </a:r>
            <a:r>
              <a:rPr lang="uk-UA" sz="2800" b="1" dirty="0" smtClean="0">
                <a:solidFill>
                  <a:schemeClr val="bg1"/>
                </a:solidFill>
              </a:rPr>
              <a:t>У</a:t>
            </a:r>
            <a:r>
              <a:rPr lang="uk-UA" sz="2800" b="1" dirty="0" smtClean="0"/>
              <a:t> </a:t>
            </a:r>
            <a:r>
              <a:rPr lang="uk-UA" sz="2800" b="1" dirty="0"/>
              <a:t>кінці </a:t>
            </a:r>
            <a:r>
              <a:rPr lang="uk-UA" sz="2800" b="1" dirty="0" smtClean="0">
                <a:solidFill>
                  <a:schemeClr val="bg1"/>
                </a:solidFill>
              </a:rPr>
              <a:t>такого </a:t>
            </a:r>
            <a:r>
              <a:rPr lang="uk-UA" sz="2800" b="1" dirty="0">
                <a:solidFill>
                  <a:schemeClr val="bg1"/>
                </a:solidFill>
              </a:rPr>
              <a:t>речення ставимо </a:t>
            </a:r>
            <a:r>
              <a:rPr lang="uk-UA" sz="2800" b="1" dirty="0">
                <a:solidFill>
                  <a:srgbClr val="FFFF00"/>
                </a:solidFill>
              </a:rPr>
              <a:t>крапку</a:t>
            </a:r>
            <a:r>
              <a:rPr lang="uk-UA" sz="2800" b="1" dirty="0"/>
              <a:t> </a:t>
            </a:r>
            <a:r>
              <a:rPr lang="uk-UA" sz="2800" b="1" dirty="0">
                <a:solidFill>
                  <a:schemeClr val="bg1"/>
                </a:solidFill>
              </a:rPr>
              <a:t>або</a:t>
            </a:r>
            <a:r>
              <a:rPr lang="uk-UA" sz="2800" b="1" dirty="0"/>
              <a:t> </a:t>
            </a:r>
            <a:r>
              <a:rPr lang="uk-UA" sz="2800" b="1" dirty="0">
                <a:solidFill>
                  <a:srgbClr val="FFFF00"/>
                </a:solidFill>
              </a:rPr>
              <a:t>знак оклику</a:t>
            </a:r>
            <a:r>
              <a:rPr lang="uk-UA" sz="2800" b="1" dirty="0" smtClean="0"/>
              <a:t>.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3373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003" y="522735"/>
            <a:ext cx="9970997" cy="79531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err="1" smtClean="0"/>
              <a:t>Самоцінювання</a:t>
            </a:r>
            <a:r>
              <a:rPr lang="uk-UA" sz="4000" b="1" dirty="0" smtClean="0"/>
              <a:t> 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2759" y="1481335"/>
            <a:ext cx="7016212" cy="306545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Розглянь свою парасольку, що змінювалась протягом уроку. </a:t>
            </a:r>
          </a:p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Домалюй над парасолькою сонечко, якщо на уроці все було зрозуміло,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легко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marL="457200" lvl="0" indent="-457200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800" b="1" dirty="0" smtClean="0">
                <a:solidFill>
                  <a:srgbClr val="0070C0"/>
                </a:solidFill>
              </a:rPr>
              <a:t>Якщо не всі завдання ще зрозумілі, домалюй крапельки дощу. </a:t>
            </a:r>
            <a:endParaRPr lang="ru-RU" sz="20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Picture 4" descr="https://st.depositphotos.com/3256961/4342/v/600/depositphotos_43425483-stock-illustration-umbr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2" y="3309257"/>
            <a:ext cx="2538044" cy="296269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Картинки до тестів\Емоції Смайли\Сонц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72" y="1481335"/>
            <a:ext cx="2538044" cy="168640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8794" y="440349"/>
            <a:ext cx="10214524" cy="71353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114300" algn="l"/>
              </a:tabLst>
            </a:pPr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28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995126" y="1272495"/>
            <a:ext cx="3537860" cy="653207"/>
          </a:xfrm>
          <a:prstGeom prst="plaqu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Очі дивляться –  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7633880" y="1272495"/>
            <a:ext cx="3534939" cy="653207"/>
          </a:xfrm>
          <a:prstGeom prst="plaqu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>
                <a:solidFill>
                  <a:schemeClr val="bg1"/>
                </a:solidFill>
                <a:latin typeface="+mn-lt"/>
              </a:rPr>
              <a:t>т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а все бачать.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995127" y="2013331"/>
            <a:ext cx="3537860" cy="686658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Вушка слухають 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– </a:t>
            </a:r>
            <a:endParaRPr lang="ru-RU" sz="32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7633876" y="2013330"/>
            <a:ext cx="3534939" cy="698089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>
                <a:solidFill>
                  <a:schemeClr val="bg1"/>
                </a:solidFill>
                <a:latin typeface="+mn-lt"/>
              </a:rPr>
              <a:t>т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а все чують.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995621" y="2739206"/>
            <a:ext cx="3542601" cy="658083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Голова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 –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7633875" y="2739207"/>
            <a:ext cx="3534939" cy="658083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думає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.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3989625" y="3445426"/>
            <a:ext cx="3542601" cy="714770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Які наші учні?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989625" y="4238666"/>
            <a:ext cx="3542601" cy="649004"/>
          </a:xfrm>
          <a:prstGeom prst="plaque">
            <a:avLst/>
          </a:prstGeom>
          <a:solidFill>
            <a:srgbClr val="C55A1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Яким буде урок?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7633877" y="3455252"/>
            <a:ext cx="3534939" cy="706663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Найрозумніші!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7633874" y="4243960"/>
            <a:ext cx="3534939" cy="644635"/>
          </a:xfrm>
          <a:prstGeom prst="plaque">
            <a:avLst/>
          </a:prstGeom>
          <a:solidFill>
            <a:srgbClr val="C55A1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ctr"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Найцікавішим! </a:t>
            </a:r>
            <a:endParaRPr lang="ru-RU" sz="2400" b="1" dirty="0">
              <a:solidFill>
                <a:schemeClr val="bg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4007105" y="4953335"/>
            <a:ext cx="7161714" cy="713537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15000"/>
              </a:lnSpc>
              <a:tabLst>
                <a:tab pos="114300" algn="l"/>
              </a:tabLst>
            </a:pPr>
            <a:r>
              <a:rPr lang="uk-UA" sz="3200" b="1" dirty="0" smtClean="0">
                <a:solidFill>
                  <a:schemeClr val="bg1"/>
                </a:solidFill>
              </a:rPr>
              <a:t>Я бажаю всім успіху і добра!</a:t>
            </a:r>
            <a:endParaRPr lang="ru-RU" sz="20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21" name="Табличка 20"/>
          <p:cNvSpPr/>
          <p:nvPr/>
        </p:nvSpPr>
        <p:spPr>
          <a:xfrm>
            <a:off x="954823" y="1272495"/>
            <a:ext cx="2770071" cy="900874"/>
          </a:xfrm>
          <a:prstGeom prst="plaqu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разом зі мною речення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Тварини\Жаб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23" y="2907671"/>
            <a:ext cx="2770071" cy="2770071"/>
          </a:xfrm>
          <a:prstGeom prst="plaque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9" y="522513"/>
            <a:ext cx="10091057" cy="60401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/>
              <a:t>Емоційне налаштування</a:t>
            </a:r>
            <a:endParaRPr lang="ru-RU" sz="4000" b="1" dirty="0"/>
          </a:p>
        </p:txBody>
      </p:sp>
      <p:pic>
        <p:nvPicPr>
          <p:cNvPr id="11266" name="Picture 2" descr="https://bigpic.net.ua/wp-content/uploads/134353168712334_20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07" y="3606281"/>
            <a:ext cx="3061136" cy="244617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45029" y="1247670"/>
            <a:ext cx="10091057" cy="49404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rgbClr val="0070C0"/>
                </a:solidFill>
              </a:rPr>
              <a:t>Який винахід допомагає захиститися від палючого сонця й сильної </a:t>
            </a:r>
            <a:r>
              <a:rPr lang="uk-UA" sz="2400" b="1" dirty="0" smtClean="0">
                <a:solidFill>
                  <a:srgbClr val="0070C0"/>
                </a:solidFill>
              </a:rPr>
              <a:t>зливи?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268" name="Picture 4" descr="https://st.depositphotos.com/3256961/4342/v/600/depositphotos_43425483-stock-illustration-umbrel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692" y="3606278"/>
            <a:ext cx="2095559" cy="244617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raskraski.link/uploads/2/6/5/2655-raskraska-Raskraska-dlya-detey-Zonti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7326" r="11765" b="18795"/>
          <a:stretch/>
        </p:blipFill>
        <p:spPr bwMode="auto">
          <a:xfrm>
            <a:off x="5382746" y="3606277"/>
            <a:ext cx="2634345" cy="244617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1607" y="1869715"/>
            <a:ext cx="949764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Пропоную сьогодні на уроці захистити себе від ліні особистою парасолькою. </a:t>
            </a:r>
            <a:r>
              <a:rPr lang="uk-UA" sz="2400" b="1" dirty="0" smtClean="0"/>
              <a:t>Намалюй парасольку за зразком. Після </a:t>
            </a:r>
            <a:r>
              <a:rPr lang="uk-UA" sz="2400" b="1" dirty="0"/>
              <a:t>кожного виконаного завдання </a:t>
            </a:r>
            <a:r>
              <a:rPr lang="uk-UA" sz="2400" b="1" dirty="0" smtClean="0"/>
              <a:t>розфарбовуй </a:t>
            </a:r>
            <a:r>
              <a:rPr lang="uk-UA" sz="2400" b="1" dirty="0"/>
              <a:t>частину власної парасольки улюбленими кольорами.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053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24" y="505898"/>
            <a:ext cx="10229776" cy="7677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7" name="Прямокутник 5">
            <a:extLst>
              <a:ext uri="{FF2B5EF4-FFF2-40B4-BE49-F238E27FC236}">
                <a16:creationId xmlns:a16="http://schemas.microsoft.com/office/drawing/2014/main" xmlns="" id="{8ED831C0-DB02-43B1-A60E-3314B217F0D2}"/>
              </a:ext>
            </a:extLst>
          </p:cNvPr>
          <p:cNvSpPr/>
          <p:nvPr/>
        </p:nvSpPr>
        <p:spPr>
          <a:xfrm>
            <a:off x="971623" y="1368240"/>
            <a:ext cx="4231747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Відкриваються </a:t>
            </a:r>
            <a:r>
              <a:rPr lang="uk-UA" sz="2800" b="1" dirty="0">
                <a:solidFill>
                  <a:schemeClr val="bg1"/>
                </a:solidFill>
              </a:rPr>
              <a:t>щоночі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Величезні її </a:t>
            </a:r>
            <a:r>
              <a:rPr lang="uk-UA" sz="2800" b="1" dirty="0" smtClean="0">
                <a:solidFill>
                  <a:schemeClr val="bg1"/>
                </a:solidFill>
              </a:rPr>
              <a:t>очі.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Землю темрява </a:t>
            </a:r>
            <a:r>
              <a:rPr lang="uk-UA" sz="2800" b="1" dirty="0" err="1">
                <a:solidFill>
                  <a:schemeClr val="bg1"/>
                </a:solidFill>
              </a:rPr>
              <a:t>вкрива</a:t>
            </a:r>
            <a:r>
              <a:rPr lang="uk-UA" sz="2800" b="1" dirty="0">
                <a:solidFill>
                  <a:schemeClr val="bg1"/>
                </a:solidFill>
              </a:rPr>
              <a:t> –</a:t>
            </a:r>
          </a:p>
          <a:p>
            <a:pPr algn="ctr"/>
            <a:r>
              <a:rPr lang="uk-UA" sz="2800" b="1" dirty="0" err="1">
                <a:solidFill>
                  <a:schemeClr val="bg1"/>
                </a:solidFill>
              </a:rPr>
              <a:t>Полювать</a:t>
            </a:r>
            <a:r>
              <a:rPr lang="uk-UA" sz="2800" b="1" dirty="0">
                <a:solidFill>
                  <a:schemeClr val="bg1"/>
                </a:solidFill>
              </a:rPr>
              <a:t> летить …</a:t>
            </a:r>
          </a:p>
        </p:txBody>
      </p:sp>
      <p:sp>
        <p:nvSpPr>
          <p:cNvPr id="8" name="Прямокутник 5">
            <a:extLst>
              <a:ext uri="{FF2B5EF4-FFF2-40B4-BE49-F238E27FC236}">
                <a16:creationId xmlns:a16="http://schemas.microsoft.com/office/drawing/2014/main" xmlns="" id="{185F2F9A-9608-4E36-AAD1-675ABB775003}"/>
              </a:ext>
            </a:extLst>
          </p:cNvPr>
          <p:cNvSpPr/>
          <p:nvPr/>
        </p:nvSpPr>
        <p:spPr>
          <a:xfrm>
            <a:off x="7173684" y="1368240"/>
            <a:ext cx="4027715" cy="120032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Поміркуй, що ти зробиш, </a:t>
            </a:r>
            <a:r>
              <a:rPr lang="uk-UA" sz="2400" b="1" dirty="0">
                <a:solidFill>
                  <a:srgbClr val="0070C0"/>
                </a:solidFill>
              </a:rPr>
              <a:t>коли </a:t>
            </a:r>
            <a:r>
              <a:rPr lang="uk-UA" sz="2400" b="1" dirty="0" smtClean="0">
                <a:solidFill>
                  <a:srgbClr val="0070C0"/>
                </a:solidFill>
              </a:rPr>
              <a:t>побачиш дитинча </a:t>
            </a:r>
            <a:r>
              <a:rPr lang="uk-UA" sz="2400" b="1" dirty="0">
                <a:solidFill>
                  <a:srgbClr val="0070C0"/>
                </a:solidFill>
              </a:rPr>
              <a:t>сови у траві під деревом?</a:t>
            </a:r>
          </a:p>
        </p:txBody>
      </p:sp>
      <p:sp>
        <p:nvSpPr>
          <p:cNvPr id="9" name="Прямокутник 5">
            <a:extLst>
              <a:ext uri="{FF2B5EF4-FFF2-40B4-BE49-F238E27FC236}">
                <a16:creationId xmlns:a16="http://schemas.microsoft.com/office/drawing/2014/main" xmlns="" id="{81FC0938-223C-4387-A601-2C588372F230}"/>
              </a:ext>
            </a:extLst>
          </p:cNvPr>
          <p:cNvSpPr/>
          <p:nvPr/>
        </p:nvSpPr>
        <p:spPr>
          <a:xfrm>
            <a:off x="7173685" y="2671218"/>
            <a:ext cx="2971802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А</a:t>
            </a:r>
            <a:r>
              <a:rPr lang="uk-UA" sz="2400" b="1" dirty="0">
                <a:solidFill>
                  <a:schemeClr val="bg1"/>
                </a:solidFill>
              </a:rPr>
              <a:t> – </a:t>
            </a:r>
            <a:r>
              <a:rPr lang="uk-UA" sz="2400" b="1" dirty="0" smtClean="0">
                <a:solidFill>
                  <a:schemeClr val="bg1"/>
                </a:solidFill>
              </a:rPr>
              <a:t>заберу </a:t>
            </a:r>
            <a:r>
              <a:rPr lang="uk-UA" sz="2400" b="1" dirty="0">
                <a:solidFill>
                  <a:schemeClr val="bg1"/>
                </a:solidFill>
              </a:rPr>
              <a:t>додому</a:t>
            </a:r>
          </a:p>
        </p:txBody>
      </p:sp>
      <p:sp>
        <p:nvSpPr>
          <p:cNvPr id="11" name="Прямокутник 5">
            <a:extLst>
              <a:ext uri="{FF2B5EF4-FFF2-40B4-BE49-F238E27FC236}">
                <a16:creationId xmlns:a16="http://schemas.microsoft.com/office/drawing/2014/main" xmlns="" id="{D3C63266-E7C0-4ECC-A1E9-8C4F2C8E50B2}"/>
              </a:ext>
            </a:extLst>
          </p:cNvPr>
          <p:cNvSpPr/>
          <p:nvPr/>
        </p:nvSpPr>
        <p:spPr>
          <a:xfrm>
            <a:off x="7173684" y="3188339"/>
            <a:ext cx="3526973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Б</a:t>
            </a:r>
            <a:r>
              <a:rPr lang="uk-UA" sz="2400" b="1" dirty="0">
                <a:solidFill>
                  <a:schemeClr val="bg1"/>
                </a:solidFill>
              </a:rPr>
              <a:t> – </a:t>
            </a:r>
            <a:r>
              <a:rPr lang="uk-UA" sz="2400" b="1" dirty="0" smtClean="0">
                <a:solidFill>
                  <a:schemeClr val="bg1"/>
                </a:solidFill>
              </a:rPr>
              <a:t>поверну </a:t>
            </a:r>
            <a:r>
              <a:rPr lang="uk-UA" sz="2400" b="1" dirty="0">
                <a:solidFill>
                  <a:schemeClr val="bg1"/>
                </a:solidFill>
              </a:rPr>
              <a:t>до гнізда</a:t>
            </a:r>
          </a:p>
        </p:txBody>
      </p:sp>
      <p:sp>
        <p:nvSpPr>
          <p:cNvPr id="12" name="Прямокутник 5">
            <a:extLst>
              <a:ext uri="{FF2B5EF4-FFF2-40B4-BE49-F238E27FC236}">
                <a16:creationId xmlns:a16="http://schemas.microsoft.com/office/drawing/2014/main" xmlns="" id="{FB56ECF6-0B06-4F56-81E0-D86420F38FD6}"/>
              </a:ext>
            </a:extLst>
          </p:cNvPr>
          <p:cNvSpPr/>
          <p:nvPr/>
        </p:nvSpPr>
        <p:spPr>
          <a:xfrm>
            <a:off x="7173684" y="3693166"/>
            <a:ext cx="416923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В</a:t>
            </a:r>
            <a:r>
              <a:rPr lang="uk-UA" sz="2400" b="1" dirty="0">
                <a:solidFill>
                  <a:schemeClr val="bg1"/>
                </a:solidFill>
              </a:rPr>
              <a:t> – буду спостерігати здалеку</a:t>
            </a:r>
          </a:p>
        </p:txBody>
      </p:sp>
      <p:sp>
        <p:nvSpPr>
          <p:cNvPr id="13" name="Прямокутник 5">
            <a:extLst>
              <a:ext uri="{FF2B5EF4-FFF2-40B4-BE49-F238E27FC236}">
                <a16:creationId xmlns:a16="http://schemas.microsoft.com/office/drawing/2014/main" xmlns="" id="{B596C47C-F94D-4E7C-B256-9B855B6D7087}"/>
              </a:ext>
            </a:extLst>
          </p:cNvPr>
          <p:cNvSpPr/>
          <p:nvPr/>
        </p:nvSpPr>
        <p:spPr>
          <a:xfrm>
            <a:off x="7075716" y="4220147"/>
            <a:ext cx="2873828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Висновок 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Втручатися </a:t>
            </a:r>
            <a:r>
              <a:rPr lang="uk-UA" sz="2800" b="1" dirty="0">
                <a:solidFill>
                  <a:schemeClr val="bg1"/>
                </a:solidFill>
              </a:rPr>
              <a:t>у природу людині заборонено!</a:t>
            </a:r>
          </a:p>
        </p:txBody>
      </p:sp>
      <p:pic>
        <p:nvPicPr>
          <p:cNvPr id="14" name="Picture 2" descr="D:\Картинки до тестів\Тварини\Сов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57" y="1368240"/>
            <a:ext cx="1624333" cy="181588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кутник 5">
            <a:extLst>
              <a:ext uri="{FF2B5EF4-FFF2-40B4-BE49-F238E27FC236}">
                <a16:creationId xmlns:a16="http://schemas.microsoft.com/office/drawing/2014/main" xmlns="" id="{C7418CF2-3A7A-4AD3-841A-F67187528E60}"/>
              </a:ext>
            </a:extLst>
          </p:cNvPr>
          <p:cNvSpPr/>
          <p:nvPr/>
        </p:nvSpPr>
        <p:spPr>
          <a:xfrm>
            <a:off x="654763" y="3328941"/>
            <a:ext cx="6336227" cy="2308324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bg1"/>
                </a:solidFill>
              </a:rPr>
              <a:t>Сови мешкають у </a:t>
            </a:r>
            <a:r>
              <a:rPr lang="uk-UA" sz="2400" b="1" dirty="0" smtClean="0">
                <a:solidFill>
                  <a:schemeClr val="bg1"/>
                </a:solidFill>
              </a:rPr>
              <a:t>лісі. Самка </a:t>
            </a:r>
            <a:r>
              <a:rPr lang="uk-UA" sz="2400" b="1" dirty="0">
                <a:solidFill>
                  <a:schemeClr val="bg1"/>
                </a:solidFill>
              </a:rPr>
              <a:t>починає висиджування, як тільки відкладе перше яйце, тому пташенята прокльовуються з проміжком у кілька днів. Дитинчата народжуються безпомічними, із закритими м’яким пушком очима і вухами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Совенятко, центр розвітку на 057.u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0" t="10644" r="22320" b="16461"/>
          <a:stretch/>
        </p:blipFill>
        <p:spPr bwMode="auto">
          <a:xfrm>
            <a:off x="10047515" y="4220147"/>
            <a:ext cx="1512000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849898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72000" y="1470785"/>
            <a:ext cx="6487887" cy="284333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дізнаємось, які речення називають </a:t>
            </a:r>
            <a:r>
              <a:rPr lang="uk-UA" sz="2800" b="1" dirty="0" smtClean="0">
                <a:solidFill>
                  <a:srgbClr val="0070C0"/>
                </a:solidFill>
              </a:rPr>
              <a:t>«розповідні». </a:t>
            </a:r>
            <a:r>
              <a:rPr lang="uk-UA" sz="2800" b="1" dirty="0">
                <a:solidFill>
                  <a:srgbClr val="0070C0"/>
                </a:solidFill>
              </a:rPr>
              <a:t>Будемо вчитися </a:t>
            </a:r>
            <a:r>
              <a:rPr lang="uk-UA" sz="2800" b="1" dirty="0" smtClean="0">
                <a:solidFill>
                  <a:srgbClr val="0070C0"/>
                </a:solidFill>
              </a:rPr>
              <a:t>виправляти </a:t>
            </a:r>
            <a:r>
              <a:rPr lang="uk-UA" sz="2800" b="1" dirty="0" smtClean="0">
                <a:solidFill>
                  <a:srgbClr val="0070C0"/>
                </a:solidFill>
              </a:rPr>
              <a:t>речення</a:t>
            </a:r>
            <a:r>
              <a:rPr lang="uk-UA" sz="2800" b="1" dirty="0" smtClean="0">
                <a:solidFill>
                  <a:srgbClr val="0070C0"/>
                </a:solidFill>
              </a:rPr>
              <a:t>. </a:t>
            </a:r>
            <a:r>
              <a:rPr lang="uk-UA" sz="2800" b="1" dirty="0" smtClean="0">
                <a:solidFill>
                  <a:srgbClr val="0070C0"/>
                </a:solidFill>
              </a:rPr>
              <a:t>Дізнаємося, де і як живуть люди і деякі тварини.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184117" y="1413182"/>
            <a:ext cx="3096459" cy="29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1270" y="4408212"/>
            <a:ext cx="4471538" cy="17912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2400" b="1" dirty="0" smtClean="0"/>
              <a:t>Прочитай слово. Зроби звукову модель слова, постав наголос. Визнач кількість складів, букв, звуків. </a:t>
            </a:r>
            <a:endParaRPr lang="ru-RU" b="1" dirty="0"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2234" r="55500" b="82067"/>
          <a:stretch/>
        </p:blipFill>
        <p:spPr>
          <a:xfrm>
            <a:off x="5256000" y="4438828"/>
            <a:ext cx="6336000" cy="158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63CEE17-9459-4BC8-A368-4592959AD5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52346" r="45353" b="24630"/>
          <a:stretch/>
        </p:blipFill>
        <p:spPr>
          <a:xfrm>
            <a:off x="7805377" y="5079139"/>
            <a:ext cx="3706201" cy="10913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87ADDA4-D677-4AEF-A20F-95A8514A6F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162705" y="5447141"/>
            <a:ext cx="287632" cy="3588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483586" y="5444618"/>
            <a:ext cx="287632" cy="3588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C2CC2DF-DD3A-4F5D-9F48-D1E8905580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352251" y="4438828"/>
            <a:ext cx="482662" cy="60215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244172" y="5547152"/>
            <a:ext cx="2672364" cy="58785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=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–</a:t>
            </a:r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B5797D4-04ED-45E4-B1D9-7FA910D787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5" t="43623" r="10054" b="43333"/>
          <a:stretch/>
        </p:blipFill>
        <p:spPr>
          <a:xfrm>
            <a:off x="5353901" y="5073638"/>
            <a:ext cx="2312595" cy="804036"/>
          </a:xfrm>
          <a:prstGeom prst="rect">
            <a:avLst/>
          </a:prstGeom>
        </p:spPr>
      </p:pic>
      <p:cxnSp>
        <p:nvCxnSpPr>
          <p:cNvPr id="20" name="Пряма сполучна лінія 47">
            <a:extLst>
              <a:ext uri="{FF2B5EF4-FFF2-40B4-BE49-F238E27FC236}">
                <a16:creationId xmlns="" xmlns:a16="http://schemas.microsoft.com/office/drawing/2014/main" id="{0351574F-1031-41A9-840E-4CB383EDA998}"/>
              </a:ext>
            </a:extLst>
          </p:cNvPr>
          <p:cNvCxnSpPr/>
          <p:nvPr/>
        </p:nvCxnSpPr>
        <p:spPr>
          <a:xfrm flipH="1">
            <a:off x="6815907" y="5320269"/>
            <a:ext cx="58637" cy="88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1928F88-3041-4BB2-9314-E32BA5CA96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519813" y="5429855"/>
            <a:ext cx="287632" cy="3588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32F65F7-2F9E-4747-8BAD-C360200EC0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78" y="4354460"/>
            <a:ext cx="1599879" cy="756622"/>
          </a:xfrm>
          <a:prstGeom prst="rect">
            <a:avLst/>
          </a:prstGeom>
        </p:spPr>
      </p:pic>
      <p:pic>
        <p:nvPicPr>
          <p:cNvPr id="24" name="Picture 6" descr="https://raskraski.link/uploads/2/6/5/2655-raskraska-Raskraska-dlya-detey-Zontik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7326" r="11765" b="18795"/>
          <a:stretch/>
        </p:blipFill>
        <p:spPr bwMode="auto">
          <a:xfrm>
            <a:off x="10254079" y="364891"/>
            <a:ext cx="1518320" cy="140986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894543" y="2198912"/>
            <a:ext cx="2224578" cy="24166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8829" y="494530"/>
            <a:ext cx="10243457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8752" y="2194724"/>
            <a:ext cx="8013534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У кожного є дім. </a:t>
            </a:r>
            <a:endParaRPr lang="uk-UA" sz="3200" b="1" dirty="0" smtClean="0"/>
          </a:p>
          <a:p>
            <a:r>
              <a:rPr lang="uk-UA" sz="3200" b="1" dirty="0" smtClean="0"/>
              <a:t>Пташки </a:t>
            </a:r>
            <a:r>
              <a:rPr lang="uk-UA" sz="3200" b="1" dirty="0"/>
              <a:t>живуть у гніздах. </a:t>
            </a:r>
            <a:endParaRPr lang="uk-UA" sz="3200" b="1" dirty="0" smtClean="0"/>
          </a:p>
          <a:p>
            <a:r>
              <a:rPr lang="uk-UA" sz="3200" b="1" dirty="0" smtClean="0"/>
              <a:t>Звірі </a:t>
            </a:r>
            <a:r>
              <a:rPr lang="uk-UA" sz="3200" b="1" dirty="0"/>
              <a:t>– у норах. </a:t>
            </a:r>
            <a:endParaRPr lang="uk-UA" sz="3200" b="1" dirty="0" smtClean="0"/>
          </a:p>
          <a:p>
            <a:r>
              <a:rPr lang="uk-UA" sz="3200" b="1" dirty="0" smtClean="0"/>
              <a:t>Риби </a:t>
            </a:r>
            <a:r>
              <a:rPr lang="uk-UA" sz="3200" b="1" dirty="0"/>
              <a:t>– у річці чи морі. </a:t>
            </a:r>
            <a:endParaRPr lang="uk-UA" sz="3200" b="1" dirty="0" smtClean="0"/>
          </a:p>
          <a:p>
            <a:r>
              <a:rPr lang="uk-UA" sz="3200" b="1" dirty="0" smtClean="0"/>
              <a:t>Бджоли </a:t>
            </a:r>
            <a:r>
              <a:rPr lang="uk-UA" sz="3200" b="1" dirty="0"/>
              <a:t>– у вулику. </a:t>
            </a:r>
            <a:endParaRPr lang="uk-UA" sz="3200" b="1" dirty="0" smtClean="0"/>
          </a:p>
          <a:p>
            <a:r>
              <a:rPr lang="uk-UA" sz="3200" b="1" dirty="0" smtClean="0"/>
              <a:t>Мурахи </a:t>
            </a:r>
            <a:r>
              <a:rPr lang="uk-UA" sz="3200" b="1" dirty="0"/>
              <a:t>– </a:t>
            </a:r>
            <a:r>
              <a:rPr lang="uk-UA" sz="3200" b="1" dirty="0" smtClean="0"/>
              <a:t>в мурашнику</a:t>
            </a:r>
            <a:r>
              <a:rPr lang="uk-UA" sz="3200" b="1" dirty="0"/>
              <a:t>.</a:t>
            </a:r>
          </a:p>
          <a:p>
            <a:r>
              <a:rPr lang="uk-UA" sz="3200" b="1" dirty="0"/>
              <a:t>А равлик навіть </a:t>
            </a:r>
            <a:r>
              <a:rPr lang="uk-UA" sz="3200" b="1" dirty="0" smtClean="0"/>
              <a:t>носить </a:t>
            </a:r>
            <a:r>
              <a:rPr lang="uk-UA" sz="3200" b="1" dirty="0"/>
              <a:t>свою хатку </a:t>
            </a:r>
            <a:r>
              <a:rPr lang="uk-UA" sz="3200" b="1" dirty="0" smtClean="0"/>
              <a:t>з </a:t>
            </a:r>
            <a:r>
              <a:rPr lang="uk-UA" sz="3200" b="1" dirty="0"/>
              <a:t>собою.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0" y="2254283"/>
            <a:ext cx="3261636" cy="227416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8829" y="1230743"/>
            <a:ext cx="10243457" cy="87689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</a:t>
            </a:r>
            <a:r>
              <a:rPr lang="uk-UA" sz="2400" b="1" dirty="0">
                <a:solidFill>
                  <a:srgbClr val="0070C0"/>
                </a:solidFill>
              </a:rPr>
              <a:t>, які речення відповідають малюнку. Полічи, скільки речень у цьому тексті. </a:t>
            </a:r>
            <a:r>
              <a:rPr lang="uk-UA" sz="2400" b="1" dirty="0" smtClean="0">
                <a:solidFill>
                  <a:srgbClr val="0070C0"/>
                </a:solidFill>
              </a:rPr>
              <a:t>Поясни</a:t>
            </a:r>
            <a:r>
              <a:rPr lang="uk-UA" sz="2400" b="1" dirty="0">
                <a:solidFill>
                  <a:srgbClr val="0070C0"/>
                </a:solidFill>
              </a:rPr>
              <a:t>, про що говориться в кожному з них.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331029" y="5148943"/>
            <a:ext cx="4158342" cy="435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331029" y="5606142"/>
            <a:ext cx="7522028" cy="2177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9" y="494527"/>
            <a:ext cx="10167257" cy="10077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Ґаджик </a:t>
            </a:r>
            <a:r>
              <a:rPr lang="uk-UA" sz="3200" b="1" dirty="0">
                <a:solidFill>
                  <a:schemeClr val="bg1"/>
                </a:solidFill>
              </a:rPr>
              <a:t>дізнався, що ці речення називаються </a:t>
            </a:r>
            <a:r>
              <a:rPr lang="uk-UA" sz="3200" b="1" dirty="0">
                <a:solidFill>
                  <a:srgbClr val="FFFF00"/>
                </a:solidFill>
              </a:rPr>
              <a:t>розповідними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052" name="Picture 4" descr="ÐÐ°ÑÑÐ¸Ð½ÐºÐ¸ Ð¿Ð¾ Ð·Ð°Ð¿ÑÐ¾ÑÑ Ð²Ð¾ÑÐºÐ»Ð¸ÑÐ°ÑÐµÐ»ÑÐ½ÑÐ¹ Ð·Ð½Ð°Ðº ÐºÐ»Ð¸Ð¿Ð°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1965" y="1711392"/>
            <a:ext cx="1786805" cy="266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28257" y="2218707"/>
            <a:ext cx="778780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Речення, </a:t>
            </a:r>
            <a:r>
              <a:rPr lang="uk-UA" sz="3200" b="1" dirty="0">
                <a:solidFill>
                  <a:schemeClr val="bg1"/>
                </a:solidFill>
              </a:rPr>
              <a:t>у якому про щось </a:t>
            </a:r>
            <a:r>
              <a:rPr lang="uk-UA" sz="3200" b="1" dirty="0">
                <a:solidFill>
                  <a:srgbClr val="FFFF00"/>
                </a:solidFill>
              </a:rPr>
              <a:t>розповідається</a:t>
            </a:r>
            <a:r>
              <a:rPr lang="uk-UA" sz="3200" b="1" dirty="0">
                <a:solidFill>
                  <a:schemeClr val="bg1"/>
                </a:solidFill>
              </a:rPr>
              <a:t>, називається</a:t>
            </a:r>
            <a:r>
              <a:rPr lang="uk-UA" sz="3200" b="1" dirty="0"/>
              <a:t> </a:t>
            </a:r>
            <a:r>
              <a:rPr lang="uk-UA" sz="3200" b="1" dirty="0">
                <a:solidFill>
                  <a:srgbClr val="FFFF00"/>
                </a:solidFill>
              </a:rPr>
              <a:t>розповідним</a:t>
            </a:r>
            <a:r>
              <a:rPr lang="uk-UA" sz="3200" b="1" dirty="0"/>
              <a:t>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У</a:t>
            </a:r>
            <a:r>
              <a:rPr lang="uk-UA" sz="3200" b="1" dirty="0"/>
              <a:t> кінці </a:t>
            </a:r>
            <a:r>
              <a:rPr lang="uk-UA" sz="3200" b="1" dirty="0">
                <a:solidFill>
                  <a:schemeClr val="bg1"/>
                </a:solidFill>
              </a:rPr>
              <a:t>розповідного речення ставимо </a:t>
            </a:r>
            <a:r>
              <a:rPr lang="uk-UA" sz="3200" b="1" dirty="0">
                <a:solidFill>
                  <a:srgbClr val="FFFF00"/>
                </a:solidFill>
              </a:rPr>
              <a:t>крапку</a:t>
            </a:r>
            <a:r>
              <a:rPr lang="uk-UA" sz="3200" b="1" dirty="0"/>
              <a:t> </a:t>
            </a:r>
            <a:r>
              <a:rPr lang="uk-UA" sz="3200" b="1" dirty="0">
                <a:solidFill>
                  <a:schemeClr val="bg1"/>
                </a:solidFill>
              </a:rPr>
              <a:t>або</a:t>
            </a:r>
            <a:r>
              <a:rPr lang="uk-UA" sz="3200" b="1" dirty="0"/>
              <a:t> </a:t>
            </a:r>
            <a:r>
              <a:rPr lang="uk-UA" sz="3200" b="1" dirty="0">
                <a:solidFill>
                  <a:srgbClr val="FFFF00"/>
                </a:solidFill>
              </a:rPr>
              <a:t>знак оклику</a:t>
            </a:r>
            <a:r>
              <a:rPr lang="uk-UA" sz="3200" b="1" dirty="0" smtClean="0"/>
              <a:t>. </a:t>
            </a:r>
            <a:endParaRPr lang="uk-UA" sz="3200" b="1" dirty="0"/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256" y="1604872"/>
            <a:ext cx="7787805" cy="4742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 </a:t>
            </a:r>
            <a:r>
              <a:rPr lang="uk-UA" sz="2400" b="1" dirty="0">
                <a:solidFill>
                  <a:srgbClr val="0070C0"/>
                </a:solidFill>
              </a:rPr>
              <a:t>думаєш, чому? </a:t>
            </a:r>
            <a:r>
              <a:rPr lang="uk-UA" sz="2400" b="1" dirty="0" err="1">
                <a:solidFill>
                  <a:srgbClr val="0070C0"/>
                </a:solidFill>
              </a:rPr>
              <a:t>Перевір</a:t>
            </a:r>
            <a:r>
              <a:rPr lang="uk-UA" sz="2400" b="1" dirty="0">
                <a:solidFill>
                  <a:srgbClr val="0070C0"/>
                </a:solidFill>
              </a:rPr>
              <a:t> себе за правилом.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56857" y="4589835"/>
            <a:ext cx="2514600" cy="7480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18114" y="4963885"/>
            <a:ext cx="723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94414" y="4963885"/>
            <a:ext cx="723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94414" y="5061856"/>
            <a:ext cx="723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976257" y="4550227"/>
            <a:ext cx="2514600" cy="78770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357257" y="4963884"/>
            <a:ext cx="723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233557" y="4963884"/>
            <a:ext cx="723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233557" y="5061855"/>
            <a:ext cx="723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056121" y="480024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•</a:t>
            </a:r>
            <a:endParaRPr lang="uk-UA" sz="1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66233" y="4554023"/>
            <a:ext cx="335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!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418114" y="4799615"/>
            <a:ext cx="0" cy="1771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357257" y="4800002"/>
            <a:ext cx="0" cy="1771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1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3" y="581614"/>
            <a:ext cx="9133114" cy="10128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Побудуй </a:t>
            </a:r>
            <a:r>
              <a:rPr lang="uk-UA" sz="3200" b="1" dirty="0">
                <a:solidFill>
                  <a:schemeClr val="bg1"/>
                </a:solidFill>
              </a:rPr>
              <a:t>розповідне речення за запитанням </a:t>
            </a:r>
            <a:r>
              <a:rPr lang="uk-UA" sz="3200" b="1" dirty="0" smtClean="0">
                <a:solidFill>
                  <a:schemeClr val="bg1"/>
                </a:solidFill>
              </a:rPr>
              <a:t>Щебетунчика і запиши його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992" y="1721959"/>
            <a:ext cx="1828800" cy="26898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482352" y="1721959"/>
            <a:ext cx="33677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Де </a:t>
            </a:r>
            <a:r>
              <a:rPr lang="uk-UA" sz="3200" b="1" dirty="0">
                <a:solidFill>
                  <a:schemeClr val="bg1"/>
                </a:solidFill>
              </a:rPr>
              <a:t>живуть люди?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77" r="62209" b="79835"/>
          <a:stretch/>
        </p:blipFill>
        <p:spPr>
          <a:xfrm>
            <a:off x="2583994" y="2496755"/>
            <a:ext cx="7213149" cy="223416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6" descr="Картинки по запросу &quot;многоэтажный дом клипарт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35"/>
          <a:stretch/>
        </p:blipFill>
        <p:spPr bwMode="auto">
          <a:xfrm>
            <a:off x="8425543" y="3301290"/>
            <a:ext cx="3178628" cy="32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31607" r="57237" b="51551"/>
          <a:stretch/>
        </p:blipFill>
        <p:spPr>
          <a:xfrm>
            <a:off x="2583994" y="2527832"/>
            <a:ext cx="1796717" cy="11550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47513" r="46422" b="35645"/>
          <a:stretch/>
        </p:blipFill>
        <p:spPr>
          <a:xfrm>
            <a:off x="4467210" y="2528301"/>
            <a:ext cx="2224953" cy="11550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63888" r="36881" b="20182"/>
          <a:stretch/>
        </p:blipFill>
        <p:spPr>
          <a:xfrm>
            <a:off x="7225026" y="2529413"/>
            <a:ext cx="2703705" cy="10924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3" t="49619" r="25662" b="33539"/>
          <a:stretch/>
        </p:blipFill>
        <p:spPr>
          <a:xfrm>
            <a:off x="6714639" y="2635163"/>
            <a:ext cx="713143" cy="1155032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114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6" descr="https://raskraski.link/uploads/2/6/5/2655-raskraska-Raskraska-dlya-detey-Zonti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7326" r="11765" b="18795"/>
          <a:stretch/>
        </p:blipFill>
        <p:spPr bwMode="auto">
          <a:xfrm>
            <a:off x="10212088" y="484634"/>
            <a:ext cx="1518320" cy="14098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83994" y="3801081"/>
            <a:ext cx="6374951" cy="68252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Склади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речення, в</a:t>
            </a:r>
            <a:r>
              <a:rPr lang="uk-UA" sz="2400" b="1" dirty="0" smtClean="0">
                <a:solidFill>
                  <a:srgbClr val="0070C0"/>
                </a:solidFill>
              </a:rPr>
              <a:t> якому будинку живеш ти. 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487" y="559585"/>
            <a:ext cx="8861329" cy="7157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544286" y="2069176"/>
            <a:ext cx="2235013" cy="22313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96528" y="1915287"/>
            <a:ext cx="607064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Ластівки </a:t>
            </a:r>
            <a:r>
              <a:rPr lang="uk-UA" sz="3200" b="1" dirty="0"/>
              <a:t>– дуже охайні пташки </a:t>
            </a:r>
            <a:r>
              <a:rPr lang="uk-UA" sz="3200" b="1" dirty="0" smtClean="0"/>
              <a:t>  у </a:t>
            </a:r>
            <a:r>
              <a:rPr lang="uk-UA" sz="3200" b="1" dirty="0"/>
              <a:t>їхньому гнізді завжди чисто </a:t>
            </a:r>
            <a:r>
              <a:rPr lang="uk-UA" sz="3200" b="1" dirty="0" smtClean="0"/>
              <a:t> </a:t>
            </a:r>
            <a:r>
              <a:rPr lang="uk-UA" sz="3200" b="1" dirty="0"/>
              <a:t> </a:t>
            </a:r>
            <a:r>
              <a:rPr lang="uk-UA" sz="3200" b="1" dirty="0" smtClean="0"/>
              <a:t> </a:t>
            </a:r>
          </a:p>
          <a:p>
            <a:r>
              <a:rPr lang="uk-UA" sz="3200" b="1" dirty="0" smtClean="0"/>
              <a:t> сміття </a:t>
            </a:r>
            <a:r>
              <a:rPr lang="uk-UA" sz="3200" b="1" dirty="0"/>
              <a:t>вони виносять з гнізда у дзьобиках</a:t>
            </a:r>
            <a:endParaRPr lang="uk-UA" sz="3200" i="1" dirty="0"/>
          </a:p>
        </p:txBody>
      </p:sp>
      <p:pic>
        <p:nvPicPr>
          <p:cNvPr id="2052" name="Picture 4" descr="Картинки по запросу &quot;гнездо ласточки под кришей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r="25243"/>
          <a:stretch/>
        </p:blipFill>
        <p:spPr bwMode="auto">
          <a:xfrm>
            <a:off x="8797083" y="1894502"/>
            <a:ext cx="2494923" cy="275369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1487" y="1340641"/>
            <a:ext cx="6476999" cy="48815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Допоможи </a:t>
            </a:r>
            <a:r>
              <a:rPr lang="uk-UA" sz="2400" b="1" dirty="0">
                <a:solidFill>
                  <a:srgbClr val="0070C0"/>
                </a:solidFill>
              </a:rPr>
              <a:t>Читалочці знайти в ньому недолік.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39596" y="1891502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7671" y="2385229"/>
            <a:ext cx="409086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У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85547" y="2323673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01971" y="2891682"/>
            <a:ext cx="327444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С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03873" y="3331059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63854" y="4022943"/>
            <a:ext cx="6649623" cy="71574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Що </a:t>
            </a:r>
            <a:r>
              <a:rPr lang="uk-UA" sz="2400" b="1" dirty="0">
                <a:solidFill>
                  <a:srgbClr val="0070C0"/>
                </a:solidFill>
              </a:rPr>
              <a:t>цікавого повідомляє цей текст про ластівок? Спиши </a:t>
            </a:r>
            <a:r>
              <a:rPr lang="uk-UA" sz="2400" b="1" dirty="0" smtClean="0">
                <a:solidFill>
                  <a:srgbClr val="0070C0"/>
                </a:solidFill>
              </a:rPr>
              <a:t>перше речення, </a:t>
            </a:r>
            <a:r>
              <a:rPr lang="uk-UA" sz="2400" b="1" dirty="0">
                <a:solidFill>
                  <a:srgbClr val="0070C0"/>
                </a:solidFill>
              </a:rPr>
              <a:t>виправивши помилки.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t="9224" r="52128" b="81546"/>
          <a:stretch/>
        </p:blipFill>
        <p:spPr>
          <a:xfrm>
            <a:off x="2063854" y="4832229"/>
            <a:ext cx="9039575" cy="108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79795" r="35684" b="7596"/>
          <a:stretch/>
        </p:blipFill>
        <p:spPr>
          <a:xfrm>
            <a:off x="2018102" y="4810457"/>
            <a:ext cx="2793869" cy="8646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4" t="80029" r="18337" b="7362"/>
          <a:stretch/>
        </p:blipFill>
        <p:spPr>
          <a:xfrm>
            <a:off x="4766395" y="4924073"/>
            <a:ext cx="426753" cy="8646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8387" r="61897" b="66408"/>
          <a:stretch/>
        </p:blipFill>
        <p:spPr>
          <a:xfrm>
            <a:off x="5112000" y="5046137"/>
            <a:ext cx="1548000" cy="10427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2" t="18855" r="12474" b="70912"/>
          <a:stretch/>
        </p:blipFill>
        <p:spPr>
          <a:xfrm>
            <a:off x="6762724" y="5061427"/>
            <a:ext cx="1950753" cy="7017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34528" r="46979" b="55654"/>
          <a:stretch/>
        </p:blipFill>
        <p:spPr>
          <a:xfrm>
            <a:off x="8713477" y="5027718"/>
            <a:ext cx="2298678" cy="6733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3" t="19239" r="55268" b="70373"/>
          <a:stretch/>
        </p:blipFill>
        <p:spPr>
          <a:xfrm>
            <a:off x="10844020" y="5087954"/>
            <a:ext cx="259408" cy="712403"/>
          </a:xfrm>
          <a:prstGeom prst="rect">
            <a:avLst/>
          </a:prstGeom>
        </p:spPr>
      </p:pic>
      <p:pic>
        <p:nvPicPr>
          <p:cNvPr id="28" name="Picture 6" descr="https://raskraski.link/uploads/2/6/5/2655-raskraska-Raskraska-dlya-detey-Zontik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7326" r="11765" b="18795"/>
          <a:stretch/>
        </p:blipFill>
        <p:spPr bwMode="auto">
          <a:xfrm>
            <a:off x="10212088" y="484634"/>
            <a:ext cx="1518320" cy="140986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8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20041</TotalTime>
  <Words>755</Words>
  <Application>Microsoft Office PowerPoint</Application>
  <PresentationFormat>Произвольный</PresentationFormat>
  <Paragraphs>124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Перше слово в реченні пишемо з великої букви. У кінці речення ставимо крапку, знак питання або знак оклику</vt:lpstr>
      <vt:lpstr>Самоцінювання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1327</cp:revision>
  <dcterms:created xsi:type="dcterms:W3CDTF">2018-01-05T16:38:53Z</dcterms:created>
  <dcterms:modified xsi:type="dcterms:W3CDTF">2025-03-24T11:39:17Z</dcterms:modified>
</cp:coreProperties>
</file>