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819" r:id="rId3"/>
    <p:sldId id="818" r:id="rId4"/>
    <p:sldId id="812" r:id="rId5"/>
    <p:sldId id="803" r:id="rId6"/>
    <p:sldId id="804" r:id="rId7"/>
    <p:sldId id="814" r:id="rId8"/>
    <p:sldId id="736" r:id="rId9"/>
    <p:sldId id="761" r:id="rId10"/>
    <p:sldId id="816" r:id="rId11"/>
    <p:sldId id="815" r:id="rId12"/>
    <p:sldId id="81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19"/>
            <p14:sldId id="818"/>
            <p14:sldId id="812"/>
            <p14:sldId id="803"/>
            <p14:sldId id="804"/>
            <p14:sldId id="814"/>
            <p14:sldId id="736"/>
            <p14:sldId id="761"/>
            <p14:sldId id="816"/>
            <p14:sldId id="815"/>
            <p14:sldId id="81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C6109F"/>
    <a:srgbClr val="BA1CBA"/>
    <a:srgbClr val="FFFF99"/>
    <a:srgbClr val="F7C9F7"/>
    <a:srgbClr val="0D0D0D"/>
    <a:srgbClr val="00B050"/>
    <a:srgbClr val="295FFF"/>
    <a:srgbClr val="2F3242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27568" autoAdjust="0"/>
  </p:normalViewPr>
  <p:slideViewPr>
    <p:cSldViewPr snapToGrid="0">
      <p:cViewPr>
        <p:scale>
          <a:sx n="78" d="100"/>
          <a:sy n="78" d="100"/>
        </p:scale>
        <p:origin x="-798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таблиці множення числа 4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98803" custLinFactX="64421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69489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88483" custLinFactX="-430" custLinFactNeighborX="-100000" custLinFactNeighborY="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86130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0DE3B9A2-7A7D-45C4-8B2B-D186D9BB13E1}" type="presOf" srcId="{1A16E29F-4735-4462-97C4-9BCD9C4C486C}" destId="{5224CAA1-3EC9-4CF6-8381-99180C56B6A8}" srcOrd="0" destOrd="0" presId="urn:microsoft.com/office/officeart/2005/8/layout/hList6"/>
    <dgm:cxn modelId="{70F11931-292A-4C77-8230-BCA27B79B339}" type="presOf" srcId="{6EE47331-2253-406E-9CB5-953C9128E5FC}" destId="{783C5BBC-E083-4F12-B4A9-616A8F9530EC}" srcOrd="0" destOrd="0" presId="urn:microsoft.com/office/officeart/2005/8/layout/hList6"/>
    <dgm:cxn modelId="{980CF6FD-C756-4F13-8196-5C9994FCDAE4}" type="presOf" srcId="{289AA968-9F58-4A6E-B11C-582CA574AD65}" destId="{6408D3F1-0C0E-4F5D-B5D5-053E6D4B4C50}" srcOrd="0" destOrd="0" presId="urn:microsoft.com/office/officeart/2005/8/layout/hList6"/>
    <dgm:cxn modelId="{4E1BA17A-21C1-4DA2-BC16-5477DB9CFF0D}" type="presOf" srcId="{3466C275-B8F1-459F-B50B-976409EFE0E4}" destId="{6C0F7CAC-2753-43F9-84FC-D27019835444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E85E4C38-3D42-4756-A6EE-E6EAD797A403}" type="presOf" srcId="{17FCBCD0-5166-44EF-A995-697AB50FC98B}" destId="{8C93B566-6306-40C5-A3D5-B84E788E517B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2603EFA7-2297-4E82-AA35-802E3B29B048}" type="presParOf" srcId="{6408D3F1-0C0E-4F5D-B5D5-053E6D4B4C50}" destId="{783C5BBC-E083-4F12-B4A9-616A8F9530EC}" srcOrd="0" destOrd="0" presId="urn:microsoft.com/office/officeart/2005/8/layout/hList6"/>
    <dgm:cxn modelId="{F665BA6B-8B48-4B61-B564-33E57282586A}" type="presParOf" srcId="{6408D3F1-0C0E-4F5D-B5D5-053E6D4B4C50}" destId="{903EF99B-E600-4B60-96C8-658D7EF2F880}" srcOrd="1" destOrd="0" presId="urn:microsoft.com/office/officeart/2005/8/layout/hList6"/>
    <dgm:cxn modelId="{473240E9-47E0-4F22-9B54-39B17C33F109}" type="presParOf" srcId="{6408D3F1-0C0E-4F5D-B5D5-053E6D4B4C50}" destId="{8C93B566-6306-40C5-A3D5-B84E788E517B}" srcOrd="2" destOrd="0" presId="urn:microsoft.com/office/officeart/2005/8/layout/hList6"/>
    <dgm:cxn modelId="{278D0E8D-4245-4A6B-9BE0-72654C351B98}" type="presParOf" srcId="{6408D3F1-0C0E-4F5D-B5D5-053E6D4B4C50}" destId="{B4E8D5E2-E5AE-41CC-80D3-5A0016AFADCC}" srcOrd="3" destOrd="0" presId="urn:microsoft.com/office/officeart/2005/8/layout/hList6"/>
    <dgm:cxn modelId="{2ECA5CA2-977E-4AB3-B3F8-CB26A6F491E3}" type="presParOf" srcId="{6408D3F1-0C0E-4F5D-B5D5-053E6D4B4C50}" destId="{5224CAA1-3EC9-4CF6-8381-99180C56B6A8}" srcOrd="4" destOrd="0" presId="urn:microsoft.com/office/officeart/2005/8/layout/hList6"/>
    <dgm:cxn modelId="{D538A58D-6372-42FC-A5FF-FA4AE511F347}" type="presParOf" srcId="{6408D3F1-0C0E-4F5D-B5D5-053E6D4B4C50}" destId="{2EE084EB-38FB-44EB-B050-492531D297D1}" srcOrd="5" destOrd="0" presId="urn:microsoft.com/office/officeart/2005/8/layout/hList6"/>
    <dgm:cxn modelId="{2039996A-D077-4B46-9080-D222F9CF9324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446311" y="679317"/>
          <a:ext cx="4272497" cy="291386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25629" y="854498"/>
        <a:ext cx="2913862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11576" y="1111576"/>
          <a:ext cx="4272497" cy="204934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049344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4344778" y="831494"/>
          <a:ext cx="4272497" cy="2609508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таблиці множення числа 4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76273" y="854498"/>
        <a:ext cx="2609508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094505" y="866191"/>
          <a:ext cx="4272497" cy="254011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60696" y="854499"/>
        <a:ext cx="254011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6.jpe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8112" y="3941767"/>
            <a:ext cx="8985504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Складання таблиці множення числа 4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ordinal number 4 for teaching children cou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2" y="1314515"/>
            <a:ext cx="2218810" cy="233068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3689" y="1407223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4 і 5 </a:t>
            </a:r>
          </a:p>
          <a:p>
            <a:pPr algn="ctr"/>
            <a:r>
              <a:rPr lang="uk-UA" sz="2400" b="1">
                <a:solidFill>
                  <a:srgbClr val="7030A0"/>
                </a:solidFill>
              </a:rPr>
              <a:t>Урок </a:t>
            </a:r>
            <a:r>
              <a:rPr lang="uk-UA" sz="2400" b="1" smtClean="0">
                <a:solidFill>
                  <a:srgbClr val="7030A0"/>
                </a:solidFill>
              </a:rPr>
              <a:t>93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9896"/>
          <a:stretch/>
        </p:blipFill>
        <p:spPr>
          <a:xfrm>
            <a:off x="670187" y="1302106"/>
            <a:ext cx="7749827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53440" y="494530"/>
            <a:ext cx="10497312" cy="7977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708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65418" y="392053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71949" y="-651277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695099" y="3923440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890001" y="3925776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91409" y="-613822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16933" y="-676774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3199" y="-567662"/>
            <a:ext cx="455016" cy="56766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141908" y="6051060"/>
            <a:ext cx="208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</a:t>
            </a:r>
            <a:r>
              <a:rPr lang="uk-UA" sz="3200" b="1" dirty="0" smtClean="0">
                <a:solidFill>
                  <a:srgbClr val="7030A0"/>
                </a:solidFill>
              </a:rPr>
              <a:t>: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104445" y="4065141"/>
            <a:ext cx="356280" cy="28893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4034980" y="3897301"/>
            <a:ext cx="101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uk-UA" sz="3200" dirty="0"/>
              <a:t> </a:t>
            </a:r>
            <a:r>
              <a:rPr lang="uk-UA" sz="3200" dirty="0" smtClean="0"/>
              <a:t>р.)</a:t>
            </a:r>
            <a:endParaRPr lang="uk-UA" sz="32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274A03B-1CE8-464E-9862-673DAADBD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122705" y="3906675"/>
            <a:ext cx="455016" cy="56766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A2FFB02-6CAD-4AD7-BFFC-78240B002B0D}"/>
              </a:ext>
            </a:extLst>
          </p:cNvPr>
          <p:cNvSpPr txBox="1"/>
          <p:nvPr/>
        </p:nvSpPr>
        <p:spPr>
          <a:xfrm rot="21220834">
            <a:off x="1461429" y="388644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B91566E-3515-4D9B-8A1A-0F4BB493B4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465418" y="4830785"/>
            <a:ext cx="336373" cy="28893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8D430F7-444F-433D-B8CF-5054123F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95659" y="4691421"/>
            <a:ext cx="455016" cy="56766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4D8BA7B-4203-4281-BB5A-EB4FDFC1F1D5}"/>
              </a:ext>
            </a:extLst>
          </p:cNvPr>
          <p:cNvSpPr txBox="1"/>
          <p:nvPr/>
        </p:nvSpPr>
        <p:spPr>
          <a:xfrm rot="21095338">
            <a:off x="1513015" y="4626291"/>
            <a:ext cx="24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423A6614-48AA-4DCA-A03E-622B557B19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789208" y="3918697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61761EA-6BDB-4822-A55D-775D6A31DF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6034" y="-567661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F93D7D7-0F8D-4EF9-89B1-325DFE842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7425" y="4005434"/>
            <a:ext cx="394062" cy="40367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937D09F4-4CD3-41F1-AF24-C33B0CFDC8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603322" y="4785284"/>
            <a:ext cx="440143" cy="28893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9ADB96-EFFE-4DFC-AE69-292DF3368A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66485" y="-567661"/>
            <a:ext cx="455016" cy="56766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03990A4-0363-42C4-9DE1-5B90EC307F5F}"/>
              </a:ext>
            </a:extLst>
          </p:cNvPr>
          <p:cNvSpPr txBox="1"/>
          <p:nvPr/>
        </p:nvSpPr>
        <p:spPr>
          <a:xfrm>
            <a:off x="4870465" y="3928079"/>
            <a:ext cx="1627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- </a:t>
            </a:r>
            <a:r>
              <a:rPr lang="uk-UA" sz="3200" dirty="0" smtClean="0"/>
              <a:t>карасі. </a:t>
            </a:r>
            <a:endParaRPr lang="uk-UA" sz="3200" dirty="0"/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498337" y="1389320"/>
            <a:ext cx="4852415" cy="1878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Рибалка впіймав 4 щуки, а карасів – </a:t>
            </a:r>
            <a:r>
              <a:rPr lang="uk-UA" sz="2800" b="1" dirty="0" smtClean="0"/>
              <a:t>у 3 </a:t>
            </a:r>
            <a:r>
              <a:rPr lang="uk-UA" sz="2800" b="1" dirty="0"/>
              <a:t>рази більше. Скільки всього щук і карасів упіймав рибалка?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140121" y="2509552"/>
            <a:ext cx="3032372" cy="1141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Щ – 4 р.</a:t>
            </a:r>
          </a:p>
          <a:p>
            <a:endParaRPr lang="uk-UA" sz="1600" b="1" dirty="0" smtClean="0">
              <a:solidFill>
                <a:srgbClr val="7030A0"/>
              </a:solidFill>
            </a:endParaRPr>
          </a:p>
          <a:p>
            <a:r>
              <a:rPr lang="uk-UA" sz="3200" b="1" dirty="0" smtClean="0">
                <a:solidFill>
                  <a:srgbClr val="7030A0"/>
                </a:solidFill>
              </a:rPr>
              <a:t>К – ?р., у 3 р </a:t>
            </a:r>
            <a:r>
              <a:rPr lang="uk-UA" sz="3600" b="1" dirty="0" smtClean="0">
                <a:solidFill>
                  <a:srgbClr val="7030A0"/>
                </a:solidFill>
              </a:rPr>
              <a:t>&gt;</a:t>
            </a:r>
            <a:endParaRPr lang="uk-UA" sz="3200" b="1" dirty="0" smtClean="0">
              <a:solidFill>
                <a:srgbClr val="7030A0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83" y="1302048"/>
            <a:ext cx="2705164" cy="1381360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3938425" y="2444235"/>
            <a:ext cx="388540" cy="1110343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9996" y="2771577"/>
            <a:ext cx="873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? </a:t>
            </a:r>
            <a:r>
              <a:rPr lang="uk-UA" sz="3600" b="1" dirty="0" smtClean="0">
                <a:solidFill>
                  <a:srgbClr val="7030A0"/>
                </a:solidFill>
              </a:rPr>
              <a:t>р.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299724" y="6051060"/>
            <a:ext cx="306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16  риб усього.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23A6614-48AA-4DCA-A03E-622B557B19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09996" y="-690909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1CFAD13-0292-47D4-92C6-D98C24B91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20014" y="-661580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00A2112-B132-4F95-964E-19253F8F3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5886" y="-66780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A3DBF61-565D-48E8-AA46-710B5719DF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24607" y="-634745"/>
            <a:ext cx="455016" cy="5676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099457" y="4675860"/>
            <a:ext cx="455016" cy="56766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4387856" y="4648447"/>
            <a:ext cx="78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uk-UA" sz="2800" dirty="0"/>
              <a:t> </a:t>
            </a:r>
            <a:r>
              <a:rPr lang="uk-UA" sz="2800" dirty="0" smtClean="0"/>
              <a:t>р.)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9592" y="5375919"/>
            <a:ext cx="240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__ ∙ __ + __ = </a:t>
            </a:r>
            <a:endParaRPr lang="ru-RU" sz="32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505064" y="5375919"/>
            <a:ext cx="37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287425" y="5404816"/>
            <a:ext cx="37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042197" y="5400139"/>
            <a:ext cx="37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744198" y="5395462"/>
            <a:ext cx="136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16 (р.)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47" name="Picture 2" descr="Little boy fish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14" y="3417908"/>
            <a:ext cx="2401643" cy="25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63635" y="4652731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423A6614-48AA-4DCA-A03E-622B557B19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287425" y="4650895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011670" y="4665625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16662" y="4675859"/>
            <a:ext cx="455016" cy="5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9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42" grpId="0"/>
      <p:bldP spid="59" grpId="0"/>
      <p:bldP spid="45" grpId="0"/>
      <p:bldP spid="51" grpId="0"/>
      <p:bldP spid="80" grpId="0"/>
      <p:bldP spid="3" grpId="0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52010"/>
            <a:ext cx="10128503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58" y="1542559"/>
            <a:ext cx="3263169" cy="2559666"/>
          </a:xfrm>
          <a:prstGeom prst="rect">
            <a:avLst/>
          </a:prstGeom>
        </p:spPr>
      </p:pic>
      <p:pic>
        <p:nvPicPr>
          <p:cNvPr id="2" name="Picture 2" descr="D:\2 клас\3 Математика\1 Листопад\8 Складання таблиць множення\№092 - Складання таблиці множення числа 4\2025-02-26_220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29" y="1175657"/>
            <a:ext cx="6324599" cy="519476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8657" y="494529"/>
            <a:ext cx="9458754" cy="753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«Рюкзачок»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58" y="1299984"/>
            <a:ext cx="322677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0221" y="4932582"/>
            <a:ext cx="6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60221" y="5855075"/>
            <a:ext cx="6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420" y="2916576"/>
            <a:ext cx="3076600" cy="357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05" y="2916576"/>
            <a:ext cx="3112099" cy="357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709" y="2916577"/>
            <a:ext cx="3194931" cy="3572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206" y="1452624"/>
            <a:ext cx="1004453" cy="1781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2819" y="1299984"/>
            <a:ext cx="1064696" cy="20863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8884" y="1406220"/>
            <a:ext cx="910779" cy="187390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82195" y="5194193"/>
            <a:ext cx="1678119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83197" y="5215455"/>
            <a:ext cx="1843940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9893" y="5215455"/>
            <a:ext cx="1825515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5420" y="5191471"/>
            <a:ext cx="17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5565" y="5264613"/>
            <a:ext cx="17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9893" y="5264612"/>
            <a:ext cx="1900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не зрозуміле!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" y="2569774"/>
            <a:ext cx="2098961" cy="23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727120"/>
            <a:ext cx="9699172" cy="7206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hildren with school bag holding pencil">
            <a:extLst>
              <a:ext uri="{FF2B5EF4-FFF2-40B4-BE49-F238E27FC236}">
                <a16:creationId xmlns:a16="http://schemas.microsoft.com/office/drawing/2014/main" xmlns="" id="{A2DE3816-BE1D-45FC-A2B0-D82B30B4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1602814"/>
            <a:ext cx="3222172" cy="33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235106" y="1751596"/>
            <a:ext cx="5628836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Всі старанно </a:t>
            </a:r>
            <a:r>
              <a:rPr lang="uk-UA" sz="3200" b="1" dirty="0" err="1">
                <a:solidFill>
                  <a:schemeClr val="bg1"/>
                </a:solidFill>
              </a:rPr>
              <a:t>попрацюєм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Помилок не буде, факт!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І уважно </a:t>
            </a:r>
            <a:r>
              <a:rPr lang="uk-UA" sz="3200" b="1" dirty="0" err="1">
                <a:solidFill>
                  <a:schemeClr val="bg1"/>
                </a:solidFill>
              </a:rPr>
              <a:t>помудруєм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Щоб мати добрий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336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9301272" y="4868869"/>
            <a:ext cx="2436275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356073" y="2653422"/>
            <a:ext cx="2436275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88166" y="2273557"/>
            <a:ext cx="2234057" cy="461665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10217" y="2653422"/>
            <a:ext cx="2234057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316" y="4601935"/>
            <a:ext cx="2234057" cy="96249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188166" y="2690695"/>
            <a:ext cx="2016079" cy="3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Мультяшные глаза - картинка №14268 | Printon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27" y="1131814"/>
            <a:ext cx="1088087" cy="11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8" y="4204202"/>
            <a:ext cx="1263775" cy="1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451" y="4667685"/>
            <a:ext cx="201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руки, ноги не рухаються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0695" y="2768998"/>
            <a:ext cx="201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очі дивляться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0399" y="2144727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ротик мовчить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0142" y="2760031"/>
            <a:ext cx="21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вуха слухають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11518" y="4963407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голова працює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121118" y="2806108"/>
            <a:ext cx="2150175" cy="38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243276" y="2941838"/>
            <a:ext cx="2178947" cy="36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344662" y="2825082"/>
            <a:ext cx="1921063" cy="35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5003202" y="3032593"/>
            <a:ext cx="2214479" cy="35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5148978" y="2828124"/>
            <a:ext cx="2630519" cy="36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809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2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2468754" y="1661724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61798" y="5720739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20" y="3671341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3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66802" y="427672"/>
            <a:ext cx="10112828" cy="6711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Правила </a:t>
            </a:r>
            <a:r>
              <a:rPr lang="uk-UA" sz="3600" b="1" dirty="0">
                <a:solidFill>
                  <a:schemeClr val="bg1"/>
                </a:solidFill>
              </a:rPr>
              <a:t>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33064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2" grpId="0" animBg="1"/>
      <p:bldP spid="11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0161447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4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u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563" r="91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7" y="2965337"/>
            <a:ext cx="3173010" cy="33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6631" y="539412"/>
            <a:ext cx="9885147" cy="8164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Усні обчислення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="" xmlns:a16="http://schemas.microsoft.com/office/drawing/2014/main" id="{D1D2DBBF-7CA1-47FB-831F-6D1B99BDB194}"/>
              </a:ext>
            </a:extLst>
          </p:cNvPr>
          <p:cNvSpPr/>
          <p:nvPr/>
        </p:nvSpPr>
        <p:spPr>
          <a:xfrm>
            <a:off x="1066631" y="1503364"/>
            <a:ext cx="4587883" cy="12701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Допоможи </a:t>
            </a:r>
            <a:r>
              <a:rPr lang="uk-UA" sz="2400" b="1" dirty="0">
                <a:solidFill>
                  <a:srgbClr val="7030A0"/>
                </a:solidFill>
              </a:rPr>
              <a:t>знайти </a:t>
            </a:r>
            <a:r>
              <a:rPr lang="uk-UA" sz="2400" b="1" dirty="0" smtClean="0">
                <a:solidFill>
                  <a:srgbClr val="7030A0"/>
                </a:solidFill>
              </a:rPr>
              <a:t>дорогу песику </a:t>
            </a:r>
            <a:r>
              <a:rPr lang="uk-UA" sz="2400" b="1" dirty="0">
                <a:solidFill>
                  <a:srgbClr val="7030A0"/>
                </a:solidFill>
              </a:rPr>
              <a:t>(обчисли «ланцюжок» прикладів).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BCC4A9A-2122-4F09-8318-ED40F1FC9870}"/>
              </a:ext>
            </a:extLst>
          </p:cNvPr>
          <p:cNvSpPr/>
          <p:nvPr/>
        </p:nvSpPr>
        <p:spPr>
          <a:xfrm rot="19743943">
            <a:off x="8121445" y="1747457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75E029D-6F40-4862-A926-700276283D0B}"/>
              </a:ext>
            </a:extLst>
          </p:cNvPr>
          <p:cNvSpPr/>
          <p:nvPr/>
        </p:nvSpPr>
        <p:spPr>
          <a:xfrm rot="1118405">
            <a:off x="9132338" y="2572150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7BD9353-AFF8-43FA-8D48-21EA49885F4F}"/>
              </a:ext>
            </a:extLst>
          </p:cNvPr>
          <p:cNvSpPr/>
          <p:nvPr/>
        </p:nvSpPr>
        <p:spPr>
          <a:xfrm rot="21005558">
            <a:off x="7629145" y="3128545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60F135A-984D-4304-83C2-6251BD15B984}"/>
              </a:ext>
            </a:extLst>
          </p:cNvPr>
          <p:cNvSpPr/>
          <p:nvPr/>
        </p:nvSpPr>
        <p:spPr>
          <a:xfrm rot="1465804">
            <a:off x="5890723" y="3245312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EAC6A3-8810-4C81-A857-C5BC2E9D75DA}"/>
              </a:ext>
            </a:extLst>
          </p:cNvPr>
          <p:cNvSpPr/>
          <p:nvPr/>
        </p:nvSpPr>
        <p:spPr>
          <a:xfrm rot="20184458">
            <a:off x="4432135" y="4093653"/>
            <a:ext cx="865239" cy="8652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5EB3DD9-3A39-4CDB-BBA2-C1702E63F42F}"/>
              </a:ext>
            </a:extLst>
          </p:cNvPr>
          <p:cNvSpPr/>
          <p:nvPr/>
        </p:nvSpPr>
        <p:spPr>
          <a:xfrm>
            <a:off x="5493919" y="5046831"/>
            <a:ext cx="865239" cy="865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598F474-C89D-49A8-BC1B-74FA6E980F74}"/>
              </a:ext>
            </a:extLst>
          </p:cNvPr>
          <p:cNvSpPr/>
          <p:nvPr/>
        </p:nvSpPr>
        <p:spPr>
          <a:xfrm rot="2831900">
            <a:off x="7128543" y="5317909"/>
            <a:ext cx="865239" cy="8652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567F7809-293F-4C17-86EB-F168EEAFE5F6}"/>
              </a:ext>
            </a:extLst>
          </p:cNvPr>
          <p:cNvSpPr/>
          <p:nvPr/>
        </p:nvSpPr>
        <p:spPr>
          <a:xfrm>
            <a:off x="6477951" y="2449084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CDF8C66C-859A-4BD0-9B5A-DC6CE2387C29}"/>
              </a:ext>
            </a:extLst>
          </p:cNvPr>
          <p:cNvSpPr/>
          <p:nvPr/>
        </p:nvSpPr>
        <p:spPr>
          <a:xfrm>
            <a:off x="10198588" y="3392155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56A7F52-A87C-4788-9D3D-DE706AE5B66E}"/>
              </a:ext>
            </a:extLst>
          </p:cNvPr>
          <p:cNvSpPr/>
          <p:nvPr/>
        </p:nvSpPr>
        <p:spPr>
          <a:xfrm>
            <a:off x="6743524" y="4134563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A0E4FB9-C679-4FF5-B1E1-135ED9380AC1}"/>
              </a:ext>
            </a:extLst>
          </p:cNvPr>
          <p:cNvSpPr/>
          <p:nvPr/>
        </p:nvSpPr>
        <p:spPr>
          <a:xfrm>
            <a:off x="3725872" y="4948903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="" xmlns:a16="http://schemas.microsoft.com/office/drawing/2014/main" id="{D2791825-AF36-412F-A8B9-7624DBF88D61}"/>
              </a:ext>
            </a:extLst>
          </p:cNvPr>
          <p:cNvSpPr/>
          <p:nvPr/>
        </p:nvSpPr>
        <p:spPr>
          <a:xfrm>
            <a:off x="6457797" y="1464770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085B9D80-B14E-4701-9420-1115D55DFEC8}"/>
              </a:ext>
            </a:extLst>
          </p:cNvPr>
          <p:cNvSpPr/>
          <p:nvPr/>
        </p:nvSpPr>
        <p:spPr>
          <a:xfrm rot="5400000">
            <a:off x="9302038" y="3774306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9CC8DD3-708D-4286-9A85-47D918DD54F7}"/>
              </a:ext>
            </a:extLst>
          </p:cNvPr>
          <p:cNvSpPr txBox="1"/>
          <p:nvPr/>
        </p:nvSpPr>
        <p:spPr>
          <a:xfrm>
            <a:off x="8264095" y="1850510"/>
            <a:ext cx="65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23</a:t>
            </a:r>
            <a:endParaRPr lang="uk-UA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37D2D05-E6FC-41BE-8B25-EEFDDC2A76AF}"/>
              </a:ext>
            </a:extLst>
          </p:cNvPr>
          <p:cNvSpPr txBox="1"/>
          <p:nvPr/>
        </p:nvSpPr>
        <p:spPr>
          <a:xfrm>
            <a:off x="9197225" y="268949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-8</a:t>
            </a:r>
            <a:endParaRPr lang="uk-UA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FC792A-B136-4BB5-99EC-CD0BA2D4E22C}"/>
              </a:ext>
            </a:extLst>
          </p:cNvPr>
          <p:cNvSpPr txBox="1"/>
          <p:nvPr/>
        </p:nvSpPr>
        <p:spPr>
          <a:xfrm>
            <a:off x="7740632" y="3235732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:3</a:t>
            </a:r>
            <a:endParaRPr lang="uk-UA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1890461-5F09-40C1-9C81-DC3173D52B83}"/>
              </a:ext>
            </a:extLst>
          </p:cNvPr>
          <p:cNvSpPr txBox="1"/>
          <p:nvPr/>
        </p:nvSpPr>
        <p:spPr>
          <a:xfrm>
            <a:off x="6017114" y="3384145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∙2</a:t>
            </a:r>
            <a:endParaRPr lang="uk-UA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713DBFF-BB7C-434F-A862-363D3747E115}"/>
              </a:ext>
            </a:extLst>
          </p:cNvPr>
          <p:cNvSpPr txBox="1"/>
          <p:nvPr/>
        </p:nvSpPr>
        <p:spPr>
          <a:xfrm>
            <a:off x="4597854" y="4233884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:2</a:t>
            </a:r>
            <a:endParaRPr lang="uk-UA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08790E6-F725-4002-A53B-BBC4AF374FA8}"/>
              </a:ext>
            </a:extLst>
          </p:cNvPr>
          <p:cNvSpPr txBox="1"/>
          <p:nvPr/>
        </p:nvSpPr>
        <p:spPr>
          <a:xfrm>
            <a:off x="5605540" y="5201573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∙3</a:t>
            </a:r>
            <a:endParaRPr lang="uk-UA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E550309-C9BE-4415-8B9B-2BB1DD05FD26}"/>
              </a:ext>
            </a:extLst>
          </p:cNvPr>
          <p:cNvSpPr txBox="1"/>
          <p:nvPr/>
        </p:nvSpPr>
        <p:spPr>
          <a:xfrm>
            <a:off x="7124085" y="544688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+12</a:t>
            </a:r>
            <a:endParaRPr lang="uk-UA" sz="32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F63D50A-5CE9-4DC7-AAB5-50BEB1E9C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48" b="17020"/>
          <a:stretch/>
        </p:blipFill>
        <p:spPr>
          <a:xfrm>
            <a:off x="9690353" y="4950603"/>
            <a:ext cx="2243507" cy="157733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7BD9353-AFF8-43FA-8D48-21EA49885F4F}"/>
              </a:ext>
            </a:extLst>
          </p:cNvPr>
          <p:cNvSpPr/>
          <p:nvPr/>
        </p:nvSpPr>
        <p:spPr>
          <a:xfrm rot="21005558">
            <a:off x="8568792" y="4879318"/>
            <a:ext cx="865239" cy="865239"/>
          </a:xfrm>
          <a:prstGeom prst="rect">
            <a:avLst/>
          </a:prstGeom>
          <a:solidFill>
            <a:srgbClr val="BA1C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9FC792A-B136-4BB5-99EC-CD0BA2D4E22C}"/>
              </a:ext>
            </a:extLst>
          </p:cNvPr>
          <p:cNvSpPr txBox="1"/>
          <p:nvPr/>
        </p:nvSpPr>
        <p:spPr>
          <a:xfrm>
            <a:off x="8680279" y="4986505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:3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1700" y="513866"/>
            <a:ext cx="10249776" cy="9675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Назви, яку дію треба виконувати першою в кожному виразі. Поясни чому</a:t>
            </a:r>
            <a:r>
              <a:rPr lang="uk-UA" sz="3200" b="1" dirty="0" smtClean="0">
                <a:solidFill>
                  <a:schemeClr val="bg1"/>
                </a:solidFill>
              </a:rPr>
              <a:t>. Обчисли вирази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64725" y="2157526"/>
            <a:ext cx="248777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45 – 3 ∙ 9 =</a:t>
            </a:r>
            <a:endParaRPr lang="uk-UA" sz="40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9DF325-9CCC-4087-BAC1-10177949D71B}"/>
              </a:ext>
            </a:extLst>
          </p:cNvPr>
          <p:cNvSpPr txBox="1"/>
          <p:nvPr/>
        </p:nvSpPr>
        <p:spPr>
          <a:xfrm>
            <a:off x="2396504" y="1712237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B655123-18D2-46CA-86DB-7413E50427D7}"/>
              </a:ext>
            </a:extLst>
          </p:cNvPr>
          <p:cNvSpPr txBox="1"/>
          <p:nvPr/>
        </p:nvSpPr>
        <p:spPr>
          <a:xfrm>
            <a:off x="1652385" y="1712239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3552497" y="2157526"/>
            <a:ext cx="70419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18</a:t>
            </a:r>
            <a:endParaRPr lang="uk-UA" sz="4000" b="1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975388" y="3752764"/>
            <a:ext cx="257710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56 + 27 : 3=</a:t>
            </a:r>
            <a:endParaRPr lang="uk-UA" sz="40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E29FEEA-EAED-4E94-9BA6-2767CD546D63}"/>
              </a:ext>
            </a:extLst>
          </p:cNvPr>
          <p:cNvSpPr txBox="1"/>
          <p:nvPr/>
        </p:nvSpPr>
        <p:spPr>
          <a:xfrm>
            <a:off x="2555021" y="3265375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045E384-150E-4397-B329-2E733AF814C3}"/>
              </a:ext>
            </a:extLst>
          </p:cNvPr>
          <p:cNvSpPr txBox="1"/>
          <p:nvPr/>
        </p:nvSpPr>
        <p:spPr>
          <a:xfrm>
            <a:off x="1652385" y="3265376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3552497" y="3762493"/>
            <a:ext cx="80283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65</a:t>
            </a:r>
            <a:endParaRPr lang="uk-UA" sz="40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4944268" y="2157526"/>
            <a:ext cx="30491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78 – 3 · 5+5 =</a:t>
            </a:r>
            <a:endParaRPr lang="uk-UA" sz="40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7993442" y="2157526"/>
            <a:ext cx="7588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68</a:t>
            </a:r>
            <a:endParaRPr lang="uk-UA" sz="40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4914466" y="3752764"/>
            <a:ext cx="310877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23+(34-10):</a:t>
            </a:r>
            <a:r>
              <a:rPr lang="uk-UA" sz="4000" b="1" dirty="0">
                <a:solidFill>
                  <a:srgbClr val="00B050"/>
                </a:solidFill>
              </a:rPr>
              <a:t>3=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7993441" y="3752764"/>
            <a:ext cx="7588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31</a:t>
            </a:r>
            <a:endParaRPr lang="uk-UA" sz="40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9DF325-9CCC-4087-BAC1-10177949D71B}"/>
              </a:ext>
            </a:extLst>
          </p:cNvPr>
          <p:cNvSpPr txBox="1"/>
          <p:nvPr/>
        </p:nvSpPr>
        <p:spPr>
          <a:xfrm>
            <a:off x="6205235" y="1572751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655123-18D2-46CA-86DB-7413E50427D7}"/>
              </a:ext>
            </a:extLst>
          </p:cNvPr>
          <p:cNvSpPr txBox="1"/>
          <p:nvPr/>
        </p:nvSpPr>
        <p:spPr>
          <a:xfrm>
            <a:off x="5499348" y="1572751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655123-18D2-46CA-86DB-7413E50427D7}"/>
              </a:ext>
            </a:extLst>
          </p:cNvPr>
          <p:cNvSpPr txBox="1"/>
          <p:nvPr/>
        </p:nvSpPr>
        <p:spPr>
          <a:xfrm>
            <a:off x="6732475" y="1617698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3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9DF325-9CCC-4087-BAC1-10177949D71B}"/>
              </a:ext>
            </a:extLst>
          </p:cNvPr>
          <p:cNvSpPr txBox="1"/>
          <p:nvPr/>
        </p:nvSpPr>
        <p:spPr>
          <a:xfrm>
            <a:off x="6338075" y="3177718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B655123-18D2-46CA-86DB-7413E50427D7}"/>
              </a:ext>
            </a:extLst>
          </p:cNvPr>
          <p:cNvSpPr txBox="1"/>
          <p:nvPr/>
        </p:nvSpPr>
        <p:spPr>
          <a:xfrm>
            <a:off x="5499348" y="3189230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3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655123-18D2-46CA-86DB-7413E50427D7}"/>
              </a:ext>
            </a:extLst>
          </p:cNvPr>
          <p:cNvSpPr txBox="1"/>
          <p:nvPr/>
        </p:nvSpPr>
        <p:spPr>
          <a:xfrm>
            <a:off x="7041919" y="3206788"/>
            <a:ext cx="52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2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25" name="Picture 4" descr="Super Elepha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92" y="3311268"/>
            <a:ext cx="2872107" cy="30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 animBg="1"/>
      <p:bldP spid="40" grpId="0"/>
      <p:bldP spid="41" grpId="0"/>
      <p:bldP spid="42" grpId="0" animBg="1"/>
      <p:bldP spid="14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5" y="3691290"/>
            <a:ext cx="1533708" cy="259550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86431" y="-567661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20115" y="1532441"/>
            <a:ext cx="563885" cy="70348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0" y="-634745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40942" y="-567661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4378" y="-567661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82400" y="2381381"/>
            <a:ext cx="23169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32 ∙ 2 + 15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82400" y="3109550"/>
            <a:ext cx="20894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3 – 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82400" y="3822899"/>
            <a:ext cx="20738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6 </a:t>
            </a:r>
            <a:r>
              <a:rPr lang="uk-UA" sz="3200" b="1" dirty="0">
                <a:solidFill>
                  <a:schemeClr val="bg1"/>
                </a:solidFill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</a:rPr>
              <a:t>15 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82400" y="4519096"/>
            <a:ext cx="20665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4 ∙ </a:t>
            </a:r>
            <a:r>
              <a:rPr lang="uk-UA" sz="3200" b="1" dirty="0" smtClean="0">
                <a:solidFill>
                  <a:schemeClr val="bg1"/>
                </a:solidFill>
              </a:rPr>
              <a:t>4 + 25 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07136" y="494529"/>
            <a:ext cx="10802112" cy="8374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Заміни множення додаванням й обчисли значення </a:t>
            </a:r>
            <a:r>
              <a:rPr lang="uk-UA" sz="3200" b="1" dirty="0" smtClean="0">
                <a:solidFill>
                  <a:schemeClr val="bg1"/>
                </a:solidFill>
              </a:rPr>
              <a:t>виразів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293832" y="2381379"/>
            <a:ext cx="25937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32 + 32 + 15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841119" y="2381378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056211" y="3087015"/>
            <a:ext cx="31278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+ 15 + 15 – 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184019" y="3087016"/>
            <a:ext cx="7665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048947" y="3822893"/>
            <a:ext cx="45448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+ 4 + 4 + 4 + 4 + 4 – 15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588017" y="3822892"/>
            <a:ext cx="5049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013174" y="4508168"/>
            <a:ext cx="32930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4 + 4 + 4 + </a:t>
            </a:r>
            <a:r>
              <a:rPr lang="uk-UA" sz="3200" b="1" dirty="0" smtClean="0">
                <a:solidFill>
                  <a:schemeClr val="bg1"/>
                </a:solidFill>
              </a:rPr>
              <a:t>4 + 25 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6306207" y="4508169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83" t="27054" r="9349" b="24196"/>
          <a:stretch/>
        </p:blipFill>
        <p:spPr>
          <a:xfrm>
            <a:off x="5184000" y="1332000"/>
            <a:ext cx="2448000" cy="118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41034" y="5286714"/>
            <a:ext cx="6034644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4  8  12  16  20  24  28  32  36  40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5" grpId="0" animBg="1"/>
      <p:bldP spid="87" grpId="0" animBg="1"/>
      <p:bldP spid="89" grpId="0" animBg="1"/>
      <p:bldP spid="91" grpId="0" animBg="1"/>
      <p:bldP spid="9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1" y="5856514"/>
            <a:ext cx="106783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8 Складання таблиць множення\№092 - Складання таблиці множення числа 4\2025-02-26_21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26102" r="3356" b="1963"/>
          <a:stretch/>
        </p:blipFill>
        <p:spPr bwMode="auto">
          <a:xfrm>
            <a:off x="1128889" y="2554014"/>
            <a:ext cx="6641013" cy="29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67830" y="502089"/>
            <a:ext cx="10032155" cy="7171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таблиці множення числа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2564" y="1295400"/>
            <a:ext cx="8104498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Знайдемо значення кожного виразу на додавання числа 4 і результати запишемо в таблицю множення числа 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1820774" y="2256841"/>
            <a:ext cx="1111611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4+0=4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1747200" y="5478042"/>
            <a:ext cx="6724138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 +4 +4 +4 +4 +4 +4 +4 +4 +4 = 40   4 ∙ 10=40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6285922" y="2293683"/>
            <a:ext cx="1483979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 ∙ 1 = 4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7198518" y="2735660"/>
            <a:ext cx="394231" cy="365619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7200597" y="3101279"/>
            <a:ext cx="394231" cy="365619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7200596" y="3383541"/>
            <a:ext cx="394231" cy="365619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7197162" y="3735180"/>
            <a:ext cx="394231" cy="34821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7149953" y="4031597"/>
            <a:ext cx="394231" cy="34821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7149953" y="4379807"/>
            <a:ext cx="394231" cy="34821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7191995" y="4683058"/>
            <a:ext cx="394231" cy="34821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7191994" y="5031268"/>
            <a:ext cx="394231" cy="34821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7848237" y="5565547"/>
            <a:ext cx="394231" cy="34821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7249552" y="2335641"/>
            <a:ext cx="394231" cy="365619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797160" y="2310827"/>
            <a:ext cx="13403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∙ 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807670" y="2905191"/>
            <a:ext cx="13403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7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797160" y="3498615"/>
            <a:ext cx="13403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9 </a:t>
            </a:r>
            <a:r>
              <a:rPr lang="uk-UA" sz="32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807671" y="4119542"/>
            <a:ext cx="13403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4 ∙ </a:t>
            </a:r>
            <a:r>
              <a:rPr lang="uk-UA" sz="3200" b="1" dirty="0" smtClean="0">
                <a:solidFill>
                  <a:schemeClr val="bg1"/>
                </a:solidFill>
              </a:rPr>
              <a:t>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807671" y="4697184"/>
            <a:ext cx="1340387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4 ∙ </a:t>
            </a:r>
            <a:r>
              <a:rPr lang="uk-UA" sz="3200" b="1" dirty="0" smtClean="0">
                <a:solidFill>
                  <a:schemeClr val="bg1"/>
                </a:solidFill>
              </a:rPr>
              <a:t>6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807671" y="5281959"/>
            <a:ext cx="1340387" cy="584775"/>
          </a:xfrm>
          <a:prstGeom prst="rect">
            <a:avLst/>
          </a:prstGeom>
          <a:solidFill>
            <a:srgbClr val="BA1CB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4 ∙ </a:t>
            </a:r>
            <a:r>
              <a:rPr lang="uk-UA" sz="3200" b="1" dirty="0" smtClean="0">
                <a:solidFill>
                  <a:schemeClr val="bg1"/>
                </a:solidFill>
              </a:rPr>
              <a:t>8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37546" y="2313171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37547" y="2891843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48058" y="3498051"/>
            <a:ext cx="6752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50966" y="4114748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56533" y="4708560"/>
            <a:ext cx="685800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150966" y="5281959"/>
            <a:ext cx="669471" cy="584775"/>
          </a:xfrm>
          <a:prstGeom prst="rect">
            <a:avLst/>
          </a:prstGeom>
          <a:solidFill>
            <a:srgbClr val="C6109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reen app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11" y="1297151"/>
            <a:ext cx="1250229" cy="13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Gree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54" y="1303084"/>
            <a:ext cx="1250229" cy="13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Gree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15" y="1303084"/>
            <a:ext cx="1250229" cy="13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Gree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97" y="1290906"/>
            <a:ext cx="1250229" cy="13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1" y="5856514"/>
            <a:ext cx="1051033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1034" y="471790"/>
            <a:ext cx="9878223" cy="7314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051034" y="1402453"/>
            <a:ext cx="5234152" cy="12138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Одне яблуко коштує 4 грн. Яка вартість чотирьох таких яблук?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655344" y="2805758"/>
            <a:ext cx="134038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4 ∙ </a:t>
            </a:r>
            <a:r>
              <a:rPr lang="uk-UA" sz="3200" b="1" dirty="0" smtClean="0">
                <a:solidFill>
                  <a:srgbClr val="0070C0"/>
                </a:solidFill>
              </a:rPr>
              <a:t>4 =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998639" y="2821984"/>
            <a:ext cx="17730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16 (грн)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051034" y="3614880"/>
            <a:ext cx="5528442" cy="10517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Склади подібну задачу про олівці, яка міститиме числа 6 і 4.</a:t>
            </a:r>
            <a:endParaRPr lang="uk-UA" sz="2800" b="1" dirty="0"/>
          </a:p>
        </p:txBody>
      </p:sp>
      <p:pic>
        <p:nvPicPr>
          <p:cNvPr id="2050" name="Picture 2" descr="D:\Картинки до тестів\Емоції Олівці\Купа олівці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15" y="3249834"/>
            <a:ext cx="1905981" cy="252571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7212</TotalTime>
  <Words>483</Words>
  <Application>Microsoft Office PowerPoint</Application>
  <PresentationFormat>Произвольный</PresentationFormat>
  <Paragraphs>131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959</cp:revision>
  <dcterms:created xsi:type="dcterms:W3CDTF">2018-01-05T16:38:53Z</dcterms:created>
  <dcterms:modified xsi:type="dcterms:W3CDTF">2025-03-03T10:33:46Z</dcterms:modified>
</cp:coreProperties>
</file>