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1339" r:id="rId3"/>
    <p:sldId id="1236" r:id="rId4"/>
    <p:sldId id="1292" r:id="rId5"/>
    <p:sldId id="970" r:id="rId6"/>
    <p:sldId id="1293" r:id="rId7"/>
    <p:sldId id="1302" r:id="rId8"/>
    <p:sldId id="1335" r:id="rId9"/>
    <p:sldId id="1327" r:id="rId10"/>
    <p:sldId id="1333" r:id="rId11"/>
    <p:sldId id="1308" r:id="rId12"/>
    <p:sldId id="1309" r:id="rId13"/>
    <p:sldId id="1336" r:id="rId14"/>
    <p:sldId id="133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силь Цупа" initials="ВЦ" lastIdx="8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65FF"/>
    <a:srgbClr val="B196FF"/>
    <a:srgbClr val="110034"/>
    <a:srgbClr val="2F3242"/>
    <a:srgbClr val="E83B73"/>
    <a:srgbClr val="FEB7CF"/>
    <a:srgbClr val="FF4343"/>
    <a:srgbClr val="3C4272"/>
    <a:srgbClr val="5F8C2F"/>
    <a:srgbClr val="CEDB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2" autoAdjust="0"/>
    <p:restoredTop sz="94269" autoAdjust="0"/>
  </p:normalViewPr>
  <p:slideViewPr>
    <p:cSldViewPr snapToGrid="0">
      <p:cViewPr varScale="1">
        <p:scale>
          <a:sx n="83" d="100"/>
          <a:sy n="83" d="100"/>
        </p:scale>
        <p:origin x="-56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033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033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104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207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149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25.03.2025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25.03.2025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25.03.2025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63196" y="4122284"/>
            <a:ext cx="9583874" cy="1464231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Українська </a:t>
            </a:r>
            <a: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  <a:t>народна пісня «Вийди, вийди, сонечко...». Варвара Гринько «Мирилки»</a:t>
            </a:r>
            <a:endParaRPr lang="uk-UA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9A59A36-29B8-49CE-BA38-764B228EDC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0"/>
          <a:stretch/>
        </p:blipFill>
        <p:spPr>
          <a:xfrm>
            <a:off x="1263197" y="1165861"/>
            <a:ext cx="3548834" cy="2475234"/>
          </a:xfrm>
          <a:prstGeom prst="round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486650" y="1165860"/>
            <a:ext cx="3150327" cy="214526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2 </a:t>
            </a:r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клас </a:t>
            </a:r>
          </a:p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Надійшла весна прекрасна 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Урок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9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77240" y="526143"/>
            <a:ext cx="10584180" cy="8810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Українська народна пісня «Вийди</a:t>
            </a:r>
            <a:r>
              <a:rPr lang="uk-UA" sz="3600" b="1" dirty="0">
                <a:solidFill>
                  <a:schemeClr val="bg1"/>
                </a:solidFill>
              </a:rPr>
              <a:t>, </a:t>
            </a:r>
            <a:r>
              <a:rPr lang="uk-UA" sz="3600" b="1" dirty="0" smtClean="0">
                <a:solidFill>
                  <a:schemeClr val="bg1"/>
                </a:solidFill>
              </a:rPr>
              <a:t>вийди, сонечко»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6" name="Прямокутник: округлені кути 11">
            <a:extLst>
              <a:ext uri="{FF2B5EF4-FFF2-40B4-BE49-F238E27FC236}">
                <a16:creationId xmlns:a16="http://schemas.microsoft.com/office/drawing/2014/main" xmlns="" id="{8BB811B7-70B2-44F7-8D51-A5253AEB7208}"/>
              </a:ext>
            </a:extLst>
          </p:cNvPr>
          <p:cNvSpPr/>
          <p:nvPr/>
        </p:nvSpPr>
        <p:spPr>
          <a:xfrm>
            <a:off x="3114675" y="1456259"/>
            <a:ext cx="4417695" cy="4455504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Вийди, вийди, сонечко,</a:t>
            </a:r>
            <a:b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На дідове полечко,</a:t>
            </a:r>
            <a:b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На бабине зіллячко,</a:t>
            </a:r>
            <a:b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На наше подвір'ячко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На весняні квіточк</a:t>
            </a:r>
            <a:r>
              <a:rPr lang="ru-RU" sz="3200" b="1" dirty="0">
                <a:solidFill>
                  <a:srgbClr val="002060"/>
                </a:solidFill>
              </a:rPr>
              <a:t>и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,</a:t>
            </a:r>
            <a:b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На маленькі діточки.</a:t>
            </a:r>
            <a:b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Там вони граються,</a:t>
            </a:r>
            <a:b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Тебе дожидаються.</a:t>
            </a:r>
            <a:endParaRPr lang="uk-UA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 descr="Результат пошуку зображень за запитом sun">
            <a:extLst>
              <a:ext uri="{FF2B5EF4-FFF2-40B4-BE49-F238E27FC236}">
                <a16:creationId xmlns:a16="http://schemas.microsoft.com/office/drawing/2014/main" xmlns="" id="{CF7BE5E3-10AA-4C60-ADA1-8E22009E6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1581989"/>
            <a:ext cx="2867161" cy="271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50087"/>
            <a:ext cx="1054101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кутник: округлені кути 12">
            <a:extLst>
              <a:ext uri="{FF2B5EF4-FFF2-40B4-BE49-F238E27FC236}">
                <a16:creationId xmlns:a16="http://schemas.microsoft.com/office/drawing/2014/main" xmlns="" id="{4F07C1AF-FBF7-45D3-B307-B30F67041B01}"/>
              </a:ext>
            </a:extLst>
          </p:cNvPr>
          <p:cNvSpPr/>
          <p:nvPr/>
        </p:nvSpPr>
        <p:spPr>
          <a:xfrm>
            <a:off x="7629525" y="1456259"/>
            <a:ext cx="3937635" cy="351824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3525" indent="-263525"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chemeClr val="bg1"/>
                </a:solidFill>
              </a:rPr>
              <a:t>Прочитай пісню мовчки. Чи всі слова зрозумілі?</a:t>
            </a:r>
          </a:p>
          <a:p>
            <a:pPr marL="263525" indent="-263525"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chemeClr val="bg1"/>
                </a:solidFill>
              </a:rPr>
              <a:t>Знайди в пісні рими. Знайди в пісні пестливі слова. Яку інтонацію читання вони підказують? </a:t>
            </a:r>
          </a:p>
          <a:p>
            <a:pPr marL="263525" indent="-263525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chemeClr val="bg1"/>
                </a:solidFill>
              </a:rPr>
              <a:t> Підготуйся прочитати її вголос — наспівно, заклично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39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66726" y="502033"/>
            <a:ext cx="10268964" cy="7304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Пригадай</a:t>
            </a:r>
          </a:p>
        </p:txBody>
      </p:sp>
      <p:sp>
        <p:nvSpPr>
          <p:cNvPr id="7" name="Прямокутник: округлені кути 11">
            <a:extLst>
              <a:ext uri="{FF2B5EF4-FFF2-40B4-BE49-F238E27FC236}">
                <a16:creationId xmlns:a16="http://schemas.microsoft.com/office/drawing/2014/main" xmlns="" id="{FE27DD27-16CC-4DA8-A82E-50D309936F5B}"/>
              </a:ext>
            </a:extLst>
          </p:cNvPr>
          <p:cNvSpPr/>
          <p:nvPr/>
        </p:nvSpPr>
        <p:spPr>
          <a:xfrm>
            <a:off x="966727" y="1438192"/>
            <a:ext cx="4816853" cy="66492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Пригадай, що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таке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мирилка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3878E20-EC58-4617-9153-7B7E8E93A0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>
          <a:xfrm>
            <a:off x="6145058" y="1438190"/>
            <a:ext cx="4999192" cy="4910409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50087"/>
            <a:ext cx="1054101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Прямокутник: округлені кути 11">
            <a:extLst>
              <a:ext uri="{FF2B5EF4-FFF2-40B4-BE49-F238E27FC236}">
                <a16:creationId xmlns:a16="http://schemas.microsoft.com/office/drawing/2014/main" xmlns="" id="{FE27DD27-16CC-4DA8-A82E-50D309936F5B}"/>
              </a:ext>
            </a:extLst>
          </p:cNvPr>
          <p:cNvSpPr/>
          <p:nvPr/>
        </p:nvSpPr>
        <p:spPr>
          <a:xfrm>
            <a:off x="966724" y="2213273"/>
            <a:ext cx="4816853" cy="224500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/>
              <a:t>Мирилка</a:t>
            </a:r>
            <a:r>
              <a:rPr lang="ru-RU" sz="2800" dirty="0"/>
              <a:t> — </a:t>
            </a:r>
            <a:r>
              <a:rPr lang="ru-RU" sz="2800" b="1" dirty="0"/>
              <a:t>короткий </a:t>
            </a:r>
            <a:r>
              <a:rPr lang="ru-RU" sz="2800" b="1" dirty="0" err="1"/>
              <a:t>віршований</a:t>
            </a:r>
            <a:r>
              <a:rPr lang="ru-RU" sz="2800" b="1" dirty="0"/>
              <a:t> </a:t>
            </a:r>
            <a:r>
              <a:rPr lang="ru-RU" sz="2800" b="1" dirty="0" err="1"/>
              <a:t>ритмічний</a:t>
            </a:r>
            <a:r>
              <a:rPr lang="ru-RU" sz="2800" b="1" dirty="0"/>
              <a:t> </a:t>
            </a:r>
            <a:r>
              <a:rPr lang="ru-RU" sz="2800" b="1" dirty="0" err="1"/>
              <a:t>твір</a:t>
            </a:r>
            <a:r>
              <a:rPr lang="ru-RU" sz="2800" b="1" dirty="0"/>
              <a:t>, що </a:t>
            </a:r>
            <a:r>
              <a:rPr lang="ru-RU" sz="2800" b="1" dirty="0" err="1" smtClean="0"/>
              <a:t>в</a:t>
            </a:r>
            <a:r>
              <a:rPr lang="ru-RU" sz="2800" dirty="0" err="1" smtClean="0"/>
              <a:t>икористовується</a:t>
            </a:r>
            <a:r>
              <a:rPr lang="ru-RU" sz="2800" dirty="0" smtClean="0"/>
              <a:t> </a:t>
            </a:r>
            <a:r>
              <a:rPr lang="ru-RU" sz="2800" dirty="0" err="1"/>
              <a:t>дітьми</a:t>
            </a:r>
            <a:r>
              <a:rPr lang="ru-RU" sz="2800" dirty="0"/>
              <a:t> з метою </a:t>
            </a:r>
            <a:r>
              <a:rPr lang="ru-RU" sz="2800" dirty="0" err="1"/>
              <a:t>примирення</a:t>
            </a:r>
            <a:r>
              <a:rPr lang="ru-RU" sz="2800" dirty="0"/>
              <a:t> </a:t>
            </a:r>
            <a:r>
              <a:rPr lang="ru-RU" sz="2800" dirty="0" err="1"/>
              <a:t>після</a:t>
            </a:r>
            <a:r>
              <a:rPr lang="ru-RU" sz="2800" dirty="0"/>
              <a:t> сварки або </a:t>
            </a:r>
            <a:r>
              <a:rPr lang="ru-RU" sz="2800" dirty="0" err="1"/>
              <a:t>образи</a:t>
            </a:r>
            <a:r>
              <a:rPr lang="ru-RU" sz="2800" dirty="0"/>
              <a:t>.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Прямокутник: округлені кути 11">
            <a:extLst>
              <a:ext uri="{FF2B5EF4-FFF2-40B4-BE49-F238E27FC236}">
                <a16:creationId xmlns:a16="http://schemas.microsoft.com/office/drawing/2014/main" xmlns="" id="{FE27DD27-16CC-4DA8-A82E-50D309936F5B}"/>
              </a:ext>
            </a:extLst>
          </p:cNvPr>
          <p:cNvSpPr/>
          <p:nvPr/>
        </p:nvSpPr>
        <p:spPr>
          <a:xfrm>
            <a:off x="1010414" y="4547297"/>
            <a:ext cx="4729477" cy="1618424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Які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мирилки ти знаєш?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Чи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допомагають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вони тобі в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житті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? 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09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96800A7-A828-420E-B8C7-4B02DFB366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72" b="21015"/>
          <a:stretch/>
        </p:blipFill>
        <p:spPr>
          <a:xfrm>
            <a:off x="1054101" y="3481985"/>
            <a:ext cx="5783581" cy="2742926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223042" y="608829"/>
            <a:ext cx="9669748" cy="6599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Варвара Гринько. </a:t>
            </a:r>
            <a:r>
              <a:rPr lang="uk-UA" sz="4000" b="1" dirty="0" err="1" smtClean="0">
                <a:solidFill>
                  <a:schemeClr val="bg1"/>
                </a:solidFill>
              </a:rPr>
              <a:t>Мирилки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кутник: округлені кути 11">
            <a:extLst>
              <a:ext uri="{FF2B5EF4-FFF2-40B4-BE49-F238E27FC236}">
                <a16:creationId xmlns:a16="http://schemas.microsoft.com/office/drawing/2014/main" xmlns="" id="{0DFD7B01-FEF9-45BA-8E01-18BA82FBCE5D}"/>
              </a:ext>
            </a:extLst>
          </p:cNvPr>
          <p:cNvSpPr/>
          <p:nvPr/>
        </p:nvSpPr>
        <p:spPr>
          <a:xfrm>
            <a:off x="920087" y="1314507"/>
            <a:ext cx="5103523" cy="206877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Ти — не ворог, я — не ворог. 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Нам сваритись просто сором. 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Помирились, помирились, 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щоб ніколи не сварились.</a:t>
            </a:r>
          </a:p>
        </p:txBody>
      </p:sp>
      <p:sp>
        <p:nvSpPr>
          <p:cNvPr id="7" name="Прямокутник: округлені кути 11">
            <a:extLst>
              <a:ext uri="{FF2B5EF4-FFF2-40B4-BE49-F238E27FC236}">
                <a16:creationId xmlns:a16="http://schemas.microsoft.com/office/drawing/2014/main" xmlns="" id="{0DFD7B01-FEF9-45BA-8E01-18BA82FBCE5D}"/>
              </a:ext>
            </a:extLst>
          </p:cNvPr>
          <p:cNvSpPr/>
          <p:nvPr/>
        </p:nvSpPr>
        <p:spPr>
          <a:xfrm>
            <a:off x="6579849" y="1314507"/>
            <a:ext cx="4861581" cy="268599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bg1"/>
                </a:solidFill>
              </a:rPr>
              <a:t>Ти</a:t>
            </a:r>
            <a:r>
              <a:rPr lang="ru-RU" sz="2800" b="1" dirty="0">
                <a:solidFill>
                  <a:schemeClr val="bg1"/>
                </a:solidFill>
              </a:rPr>
              <a:t> не плач, не плач, не плач </a:t>
            </a:r>
            <a:endParaRPr lang="en-US" sz="2800" b="1" dirty="0">
              <a:solidFill>
                <a:schemeClr val="bg1"/>
              </a:solidFill>
            </a:endParaRPr>
          </a:p>
          <a:p>
            <a:pPr algn="ctr"/>
            <a:r>
              <a:rPr lang="ru-RU" sz="2800" b="1" dirty="0">
                <a:solidFill>
                  <a:schemeClr val="bg1"/>
                </a:solidFill>
              </a:rPr>
              <a:t>і </a:t>
            </a:r>
            <a:r>
              <a:rPr lang="ru-RU" sz="2800" b="1" dirty="0" err="1">
                <a:solidFill>
                  <a:schemeClr val="bg1"/>
                </a:solidFill>
              </a:rPr>
              <a:t>скоріш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мені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пробач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</a:rPr>
              <a:t>і на мене </a:t>
            </a:r>
            <a:r>
              <a:rPr lang="ru-RU" sz="2800" b="1" dirty="0" err="1">
                <a:solidFill>
                  <a:schemeClr val="bg1"/>
                </a:solidFill>
              </a:rPr>
              <a:t>ти</a:t>
            </a:r>
            <a:r>
              <a:rPr lang="ru-RU" sz="2800" b="1" dirty="0">
                <a:solidFill>
                  <a:schemeClr val="bg1"/>
                </a:solidFill>
              </a:rPr>
              <a:t> не </a:t>
            </a:r>
            <a:r>
              <a:rPr lang="ru-RU" sz="2800" b="1" dirty="0" err="1">
                <a:solidFill>
                  <a:schemeClr val="bg1"/>
                </a:solidFill>
              </a:rPr>
              <a:t>сердься</a:t>
            </a:r>
            <a:r>
              <a:rPr lang="ru-RU" sz="2800" b="1" dirty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ru-RU" sz="2800" b="1" dirty="0" err="1">
                <a:solidFill>
                  <a:schemeClr val="bg1"/>
                </a:solidFill>
              </a:rPr>
              <a:t>бо</a:t>
            </a:r>
            <a:r>
              <a:rPr lang="ru-RU" sz="2800" b="1" dirty="0">
                <a:solidFill>
                  <a:schemeClr val="bg1"/>
                </a:solidFill>
              </a:rPr>
              <a:t> у тебе добре </a:t>
            </a:r>
            <a:r>
              <a:rPr lang="ru-RU" sz="2800" b="1" dirty="0" err="1">
                <a:solidFill>
                  <a:schemeClr val="bg1"/>
                </a:solidFill>
              </a:rPr>
              <a:t>серце</a:t>
            </a:r>
            <a:r>
              <a:rPr lang="ru-RU" sz="2800" b="1" dirty="0">
                <a:solidFill>
                  <a:schemeClr val="bg1"/>
                </a:solidFill>
              </a:rPr>
              <a:t>. </a:t>
            </a:r>
          </a:p>
          <a:p>
            <a:pPr algn="ctr"/>
            <a:r>
              <a:rPr lang="ru-RU" sz="2800" b="1" dirty="0" err="1">
                <a:solidFill>
                  <a:schemeClr val="bg1"/>
                </a:solidFill>
              </a:rPr>
              <a:t>Будемо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завжди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дружити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</a:rPr>
              <a:t>і </a:t>
            </a:r>
            <a:r>
              <a:rPr lang="ru-RU" sz="2800" b="1" dirty="0" err="1">
                <a:solidFill>
                  <a:schemeClr val="bg1"/>
                </a:solidFill>
              </a:rPr>
              <a:t>ніколи</a:t>
            </a:r>
            <a:r>
              <a:rPr lang="ru-RU" sz="2800" b="1" dirty="0">
                <a:solidFill>
                  <a:schemeClr val="bg1"/>
                </a:solidFill>
              </a:rPr>
              <a:t> не </a:t>
            </a:r>
            <a:r>
              <a:rPr lang="ru-RU" sz="2800" b="1" dirty="0" err="1">
                <a:solidFill>
                  <a:schemeClr val="bg1"/>
                </a:solidFill>
              </a:rPr>
              <a:t>сваритись</a:t>
            </a:r>
            <a:r>
              <a:rPr lang="ru-RU" sz="2800" b="1" dirty="0">
                <a:solidFill>
                  <a:schemeClr val="bg1"/>
                </a:solidFill>
              </a:rPr>
              <a:t>! 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50087"/>
            <a:ext cx="1054101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111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15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1323002" y="471733"/>
            <a:ext cx="9546927" cy="71378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Домашнє 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5291CE6-7149-49C8-B723-BB01D2EF3C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0" b="34837"/>
          <a:stretch/>
        </p:blipFill>
        <p:spPr>
          <a:xfrm>
            <a:off x="2394390" y="2887025"/>
            <a:ext cx="7067179" cy="3237009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кутник: округлені кути 7">
            <a:extLst>
              <a:ext uri="{FF2B5EF4-FFF2-40B4-BE49-F238E27FC236}">
                <a16:creationId xmlns:a16="http://schemas.microsoft.com/office/drawing/2014/main" xmlns="" id="{AA916198-AC4C-415D-9E40-EF3D512E0DDE}"/>
              </a:ext>
            </a:extLst>
          </p:cNvPr>
          <p:cNvSpPr/>
          <p:nvPr/>
        </p:nvSpPr>
        <p:spPr>
          <a:xfrm>
            <a:off x="2689100" y="1297542"/>
            <a:ext cx="6477760" cy="1532334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Вибери </a:t>
            </a:r>
            <a:r>
              <a:rPr lang="uk-UA" sz="2800" b="1" dirty="0">
                <a:solidFill>
                  <a:srgbClr val="7030A0"/>
                </a:solidFill>
              </a:rPr>
              <a:t>та </a:t>
            </a:r>
            <a:r>
              <a:rPr lang="uk-UA" sz="2800" b="1" dirty="0" smtClean="0">
                <a:solidFill>
                  <a:srgbClr val="7030A0"/>
                </a:solidFill>
              </a:rPr>
              <a:t>вивчи </a:t>
            </a:r>
            <a:r>
              <a:rPr lang="uk-UA" sz="2800" b="1" dirty="0">
                <a:solidFill>
                  <a:srgbClr val="7030A0"/>
                </a:solidFill>
              </a:rPr>
              <a:t>одну мирилку. </a:t>
            </a:r>
            <a:r>
              <a:rPr lang="uk-UA" sz="2800" b="1" dirty="0" smtClean="0">
                <a:solidFill>
                  <a:srgbClr val="7030A0"/>
                </a:solidFill>
              </a:rPr>
              <a:t>Розкажи її</a:t>
            </a:r>
            <a:r>
              <a:rPr lang="uk-UA" sz="2800" b="1" dirty="0">
                <a:solidFill>
                  <a:srgbClr val="7030A0"/>
                </a:solidFill>
              </a:rPr>
              <a:t>, супроводжуючи відповідними рухами й мімікою. </a:t>
            </a:r>
          </a:p>
        </p:txBody>
      </p:sp>
    </p:spTree>
    <p:extLst>
      <p:ext uri="{BB962C8B-B14F-4D97-AF65-F5344CB8AC3E}">
        <p14:creationId xmlns:p14="http://schemas.microsoft.com/office/powerpoint/2010/main" val="101881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6F18290F-02C1-493B-B24A-343BB9484D7F}"/>
              </a:ext>
            </a:extLst>
          </p:cNvPr>
          <p:cNvSpPr/>
          <p:nvPr/>
        </p:nvSpPr>
        <p:spPr>
          <a:xfrm>
            <a:off x="1395650" y="494530"/>
            <a:ext cx="9283064" cy="7938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60146" y="4760741"/>
            <a:ext cx="2401288" cy="919401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Цікаво, про що дізнаюсь далі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14987" y="4760741"/>
            <a:ext cx="3157696" cy="919401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З новими знаннями рухаюсь вперед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47550" y="4817323"/>
            <a:ext cx="2279600" cy="919401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Нові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знання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були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нецікаві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8" name="Прямоугольник 4">
            <a:extLst>
              <a:ext uri="{FF2B5EF4-FFF2-40B4-BE49-F238E27FC236}">
                <a16:creationId xmlns:a16="http://schemas.microsoft.com/office/drawing/2014/main" xmlns="" id="{6F18290F-02C1-493B-B24A-343BB9484D7F}"/>
              </a:ext>
            </a:extLst>
          </p:cNvPr>
          <p:cNvSpPr/>
          <p:nvPr/>
        </p:nvSpPr>
        <p:spPr>
          <a:xfrm>
            <a:off x="1395649" y="1440731"/>
            <a:ext cx="9283065" cy="681983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Розглянь ілюстрації. Яка з них передає твої відчуття в кінці уроку?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146" name="Picture 2" descr="D:\Картинки до тестів\!!!!_ЭСМИРА 1\5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866" y="2226078"/>
            <a:ext cx="2435848" cy="243584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Картинки до тестів\!!!!_ЭСМИРА 1\8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911" y="2226078"/>
            <a:ext cx="2435848" cy="243584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Картинки до тестів\!!!!_ЭСМИРА 1\9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550" y="2226078"/>
            <a:ext cx="2435848" cy="243584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71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38176" y="494527"/>
            <a:ext cx="9766044" cy="7180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Психологічне налаштування «</a:t>
            </a:r>
            <a:r>
              <a:rPr lang="uk-UA" sz="3600" b="1" dirty="0">
                <a:solidFill>
                  <a:schemeClr val="bg1"/>
                </a:solidFill>
              </a:rPr>
              <a:t>Сім Я»</a:t>
            </a:r>
          </a:p>
        </p:txBody>
      </p:sp>
      <p:sp>
        <p:nvSpPr>
          <p:cNvPr id="11" name="Прямокутник: округлені кути 11">
            <a:extLst>
              <a:ext uri="{FF2B5EF4-FFF2-40B4-BE49-F238E27FC236}">
                <a16:creationId xmlns:a16="http://schemas.microsoft.com/office/drawing/2014/main" xmlns="" id="{90C3A8A5-2530-4D0D-B23C-C84642C111D2}"/>
              </a:ext>
            </a:extLst>
          </p:cNvPr>
          <p:cNvSpPr/>
          <p:nvPr/>
        </p:nvSpPr>
        <p:spPr>
          <a:xfrm>
            <a:off x="927524" y="2058401"/>
            <a:ext cx="3317540" cy="7618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Я </a:t>
            </a:r>
            <a:r>
              <a:rPr lang="uk-UA" sz="3600" b="1" dirty="0" smtClean="0">
                <a:solidFill>
                  <a:schemeClr val="bg1"/>
                </a:solidFill>
              </a:rPr>
              <a:t>– навчаюсь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1" name="Прямокутник: округлені кути 11">
            <a:extLst>
              <a:ext uri="{FF2B5EF4-FFF2-40B4-BE49-F238E27FC236}">
                <a16:creationId xmlns:a16="http://schemas.microsoft.com/office/drawing/2014/main" xmlns="" id="{15C55DDA-690D-4A5B-AE05-068C470027F0}"/>
              </a:ext>
            </a:extLst>
          </p:cNvPr>
          <p:cNvSpPr/>
          <p:nvPr/>
        </p:nvSpPr>
        <p:spPr>
          <a:xfrm>
            <a:off x="4684515" y="2058401"/>
            <a:ext cx="3317540" cy="7618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Я – хочу знати</a:t>
            </a:r>
          </a:p>
        </p:txBody>
      </p:sp>
      <p:sp>
        <p:nvSpPr>
          <p:cNvPr id="22" name="Прямокутник: округлені кути 11">
            <a:extLst>
              <a:ext uri="{FF2B5EF4-FFF2-40B4-BE49-F238E27FC236}">
                <a16:creationId xmlns:a16="http://schemas.microsoft.com/office/drawing/2014/main" xmlns="" id="{4F462FEE-9AF1-47FF-95AD-754D896CFAAB}"/>
              </a:ext>
            </a:extLst>
          </p:cNvPr>
          <p:cNvSpPr/>
          <p:nvPr/>
        </p:nvSpPr>
        <p:spPr>
          <a:xfrm>
            <a:off x="927522" y="2984729"/>
            <a:ext cx="3317540" cy="7618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Я – думаю</a:t>
            </a:r>
          </a:p>
        </p:txBody>
      </p:sp>
      <p:sp>
        <p:nvSpPr>
          <p:cNvPr id="23" name="Прямокутник: округлені кути 11">
            <a:extLst>
              <a:ext uri="{FF2B5EF4-FFF2-40B4-BE49-F238E27FC236}">
                <a16:creationId xmlns:a16="http://schemas.microsoft.com/office/drawing/2014/main" xmlns="" id="{61DF10D6-95BB-4AA6-9AB1-0B11DC69807C}"/>
              </a:ext>
            </a:extLst>
          </p:cNvPr>
          <p:cNvSpPr/>
          <p:nvPr/>
        </p:nvSpPr>
        <p:spPr>
          <a:xfrm>
            <a:off x="4684513" y="2984728"/>
            <a:ext cx="3317540" cy="761821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Я – вмію</a:t>
            </a:r>
          </a:p>
        </p:txBody>
      </p:sp>
      <p:sp>
        <p:nvSpPr>
          <p:cNvPr id="24" name="Прямокутник: округлені кути 11">
            <a:extLst>
              <a:ext uri="{FF2B5EF4-FFF2-40B4-BE49-F238E27FC236}">
                <a16:creationId xmlns:a16="http://schemas.microsoft.com/office/drawing/2014/main" xmlns="" id="{05F9F238-5FB8-45AB-AC49-78A20E2DD80A}"/>
              </a:ext>
            </a:extLst>
          </p:cNvPr>
          <p:cNvSpPr/>
          <p:nvPr/>
        </p:nvSpPr>
        <p:spPr>
          <a:xfrm>
            <a:off x="927521" y="3979936"/>
            <a:ext cx="3317540" cy="76182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Я – знаю</a:t>
            </a:r>
          </a:p>
        </p:txBody>
      </p:sp>
      <p:sp>
        <p:nvSpPr>
          <p:cNvPr id="25" name="Прямокутник: округлені кути 11">
            <a:extLst>
              <a:ext uri="{FF2B5EF4-FFF2-40B4-BE49-F238E27FC236}">
                <a16:creationId xmlns:a16="http://schemas.microsoft.com/office/drawing/2014/main" xmlns="" id="{A7EFE9F4-75F0-4C42-8C65-4C3216D17277}"/>
              </a:ext>
            </a:extLst>
          </p:cNvPr>
          <p:cNvSpPr/>
          <p:nvPr/>
        </p:nvSpPr>
        <p:spPr>
          <a:xfrm>
            <a:off x="4684515" y="3979936"/>
            <a:ext cx="3317540" cy="76182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Я – особистість</a:t>
            </a:r>
          </a:p>
        </p:txBody>
      </p:sp>
      <p:sp>
        <p:nvSpPr>
          <p:cNvPr id="26" name="Прямокутник: округлені кути 11">
            <a:extLst>
              <a:ext uri="{FF2B5EF4-FFF2-40B4-BE49-F238E27FC236}">
                <a16:creationId xmlns:a16="http://schemas.microsoft.com/office/drawing/2014/main" xmlns="" id="{BC79333D-A310-47D1-B878-CCE7800FBA0F}"/>
              </a:ext>
            </a:extLst>
          </p:cNvPr>
          <p:cNvSpPr/>
          <p:nvPr/>
        </p:nvSpPr>
        <p:spPr>
          <a:xfrm>
            <a:off x="927519" y="4838879"/>
            <a:ext cx="7074533" cy="761821"/>
          </a:xfrm>
          <a:prstGeom prst="roundRect">
            <a:avLst/>
          </a:prstGeom>
          <a:solidFill>
            <a:srgbClr val="FF4343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Я – зірка</a:t>
            </a:r>
          </a:p>
        </p:txBody>
      </p:sp>
      <p:pic>
        <p:nvPicPr>
          <p:cNvPr id="4099" name="Picture 3" descr="D:\Картинки до тестів\Учні\Учень в окулярах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395057"/>
            <a:ext cx="2877679" cy="4316518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625750" y="1395057"/>
            <a:ext cx="5678069" cy="46166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Прочитай вдумливо вислови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98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5316" y="524893"/>
            <a:ext cx="9891774" cy="8022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Барометр настрою</a:t>
            </a:r>
          </a:p>
        </p:txBody>
      </p:sp>
      <p:pic>
        <p:nvPicPr>
          <p:cNvPr id="1026" name="Picture 2" descr="Результат пошуку зображень за запитом Барометр">
            <a:extLst>
              <a:ext uri="{FF2B5EF4-FFF2-40B4-BE49-F238E27FC236}">
                <a16:creationId xmlns:a16="http://schemas.microsoft.com/office/drawing/2014/main" xmlns="" id="{A3AF5A25-6697-4A44-915F-CFDF132C83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1" t="2839" r="26094" b="4817"/>
          <a:stretch/>
        </p:blipFill>
        <p:spPr bwMode="auto">
          <a:xfrm>
            <a:off x="1260000" y="1349192"/>
            <a:ext cx="1912161" cy="368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8AF6709-7D73-4370-95E2-7A4049FD8E00}"/>
              </a:ext>
            </a:extLst>
          </p:cNvPr>
          <p:cNvSpPr/>
          <p:nvPr/>
        </p:nvSpPr>
        <p:spPr>
          <a:xfrm>
            <a:off x="898147" y="5143500"/>
            <a:ext cx="3285233" cy="1200329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/>
              <a:t>Барометр — прилад для вимірювання атмосферного тиску. 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29C5D67-8222-4BB5-B24C-59872BDD5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9" t="2321" r="10609" b="42898"/>
          <a:stretch/>
        </p:blipFill>
        <p:spPr>
          <a:xfrm>
            <a:off x="5246370" y="2195142"/>
            <a:ext cx="5760720" cy="414868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246370" y="1532217"/>
            <a:ext cx="5678069" cy="46166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Який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настрій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показує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твоя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стрілочка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87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194810" y="1301643"/>
            <a:ext cx="6634771" cy="53885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Дай відповіді на питання за допомогою звуків</a:t>
            </a:r>
          </a:p>
        </p:txBody>
      </p:sp>
      <p:sp>
        <p:nvSpPr>
          <p:cNvPr id="6" name="Прямокутник: округлені кути 11">
            <a:extLst>
              <a:ext uri="{FF2B5EF4-FFF2-40B4-BE49-F238E27FC236}">
                <a16:creationId xmlns:a16="http://schemas.microsoft.com/office/drawing/2014/main" xmlns="" id="{1856AFED-7946-496C-B865-E4382E531780}"/>
              </a:ext>
            </a:extLst>
          </p:cNvPr>
          <p:cNvSpPr/>
          <p:nvPr/>
        </p:nvSpPr>
        <p:spPr>
          <a:xfrm>
            <a:off x="1138176" y="1949113"/>
            <a:ext cx="3149214" cy="75384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Як крапає дощик?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1A4B5FC-8418-41E6-8E0B-CD7743D1DB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3" b="7804"/>
          <a:stretch/>
        </p:blipFill>
        <p:spPr>
          <a:xfrm>
            <a:off x="4432286" y="1949638"/>
            <a:ext cx="1893686" cy="1685384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кутник: округлені кути 11">
            <a:extLst>
              <a:ext uri="{FF2B5EF4-FFF2-40B4-BE49-F238E27FC236}">
                <a16:creationId xmlns:a16="http://schemas.microsoft.com/office/drawing/2014/main" xmlns="" id="{1856AFED-7946-496C-B865-E4382E531780}"/>
              </a:ext>
            </a:extLst>
          </p:cNvPr>
          <p:cNvSpPr/>
          <p:nvPr/>
        </p:nvSpPr>
        <p:spPr>
          <a:xfrm>
            <a:off x="1138176" y="2742954"/>
            <a:ext cx="3149214" cy="8920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Як </a:t>
            </a:r>
            <a:r>
              <a:rPr lang="uk-UA" sz="2800" b="1" dirty="0" smtClean="0">
                <a:solidFill>
                  <a:schemeClr val="bg1"/>
                </a:solidFill>
              </a:rPr>
              <a:t>шарудить листя від вітру?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кутник: округлені кути 11">
            <a:extLst>
              <a:ext uri="{FF2B5EF4-FFF2-40B4-BE49-F238E27FC236}">
                <a16:creationId xmlns:a16="http://schemas.microsoft.com/office/drawing/2014/main" xmlns="" id="{1856AFED-7946-496C-B865-E4382E531780}"/>
              </a:ext>
            </a:extLst>
          </p:cNvPr>
          <p:cNvSpPr/>
          <p:nvPr/>
        </p:nvSpPr>
        <p:spPr>
          <a:xfrm>
            <a:off x="1138176" y="4519641"/>
            <a:ext cx="3525264" cy="56104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Як запросити тишу?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3" name="Прямокутник: округлені кути 11">
            <a:extLst>
              <a:ext uri="{FF2B5EF4-FFF2-40B4-BE49-F238E27FC236}">
                <a16:creationId xmlns:a16="http://schemas.microsoft.com/office/drawing/2014/main" xmlns="" id="{1856AFED-7946-496C-B865-E4382E531780}"/>
              </a:ext>
            </a:extLst>
          </p:cNvPr>
          <p:cNvSpPr/>
          <p:nvPr/>
        </p:nvSpPr>
        <p:spPr>
          <a:xfrm>
            <a:off x="1162994" y="3744080"/>
            <a:ext cx="3786196" cy="64504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Як </a:t>
            </a:r>
            <a:r>
              <a:rPr lang="uk-UA" sz="2800" b="1" dirty="0" err="1" smtClean="0">
                <a:solidFill>
                  <a:schemeClr val="bg1"/>
                </a:solidFill>
              </a:rPr>
              <a:t>джижчить</a:t>
            </a:r>
            <a:r>
              <a:rPr lang="uk-UA" sz="2800" b="1" dirty="0" smtClean="0">
                <a:solidFill>
                  <a:schemeClr val="bg1"/>
                </a:solidFill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бджола?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2C801D72-1DD8-4B01-86ED-AF39A59FB4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05"/>
          <a:stretch/>
        </p:blipFill>
        <p:spPr>
          <a:xfrm>
            <a:off x="7581042" y="4184496"/>
            <a:ext cx="2461572" cy="1702980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5" name="Прямокутник: округлені кути 11">
            <a:extLst>
              <a:ext uri="{FF2B5EF4-FFF2-40B4-BE49-F238E27FC236}">
                <a16:creationId xmlns:a16="http://schemas.microsoft.com/office/drawing/2014/main" xmlns="" id="{1856AFED-7946-496C-B865-E4382E531780}"/>
              </a:ext>
            </a:extLst>
          </p:cNvPr>
          <p:cNvSpPr/>
          <p:nvPr/>
        </p:nvSpPr>
        <p:spPr>
          <a:xfrm>
            <a:off x="1163238" y="5157145"/>
            <a:ext cx="3500202" cy="67215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Як </a:t>
            </a:r>
            <a:r>
              <a:rPr lang="uk-UA" sz="2800" b="1" dirty="0" smtClean="0">
                <a:solidFill>
                  <a:schemeClr val="bg1"/>
                </a:solidFill>
              </a:rPr>
              <a:t>дзижчить комар?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560F1FFB-4156-427B-B590-9FA2E57D028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50"/>
          <a:stretch/>
        </p:blipFill>
        <p:spPr>
          <a:xfrm>
            <a:off x="6611980" y="1966876"/>
            <a:ext cx="1789281" cy="1681271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7" name="Прямоугольник 16"/>
          <p:cNvSpPr/>
          <p:nvPr/>
        </p:nvSpPr>
        <p:spPr>
          <a:xfrm>
            <a:off x="1163239" y="492256"/>
            <a:ext cx="9666342" cy="76366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Артикуляційна розминка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7F4C2E54-1456-4474-A5D7-27D4B2CB37D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61"/>
          <a:stretch/>
        </p:blipFill>
        <p:spPr>
          <a:xfrm>
            <a:off x="5765811" y="3775940"/>
            <a:ext cx="1491826" cy="2111536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1028" name="Picture 4" descr="Більше 530 стокових ілюстрацій, векторної графіки та картинок роялті-фрі на  тему робоча бджола - iStoc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309" y="1966876"/>
            <a:ext cx="1681875" cy="1834773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34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8D680240-E512-40DB-986F-C31A2046D1DC}"/>
              </a:ext>
            </a:extLst>
          </p:cNvPr>
          <p:cNvSpPr/>
          <p:nvPr/>
        </p:nvSpPr>
        <p:spPr>
          <a:xfrm>
            <a:off x="1241046" y="608829"/>
            <a:ext cx="9720324" cy="7056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uk-UA" sz="4000" b="1" dirty="0" smtClean="0">
                <a:solidFill>
                  <a:schemeClr val="bg1"/>
                </a:solidFill>
              </a:rPr>
              <a:t>Прочитай скоромовку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xmlns="" id="{21D1848A-2991-4EFE-90F4-610D3A1160E8}"/>
              </a:ext>
            </a:extLst>
          </p:cNvPr>
          <p:cNvSpPr/>
          <p:nvPr/>
        </p:nvSpPr>
        <p:spPr>
          <a:xfrm>
            <a:off x="6012180" y="1547929"/>
            <a:ext cx="4949190" cy="228147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Життєрадісні жирафи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Узяли журнал із шафи.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Його жужмили і м’яли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Одн</a:t>
            </a:r>
            <a:r>
              <a:rPr lang="uk-UA" sz="3200" b="1" dirty="0">
                <a:solidFill>
                  <a:srgbClr val="FFFF00"/>
                </a:solidFill>
              </a:rPr>
              <a:t>а</a:t>
            </a:r>
            <a:r>
              <a:rPr lang="uk-UA" sz="3200" b="1" dirty="0">
                <a:solidFill>
                  <a:schemeClr val="bg1"/>
                </a:solidFill>
              </a:rPr>
              <a:t>ково не прочитали.</a:t>
            </a:r>
          </a:p>
        </p:txBody>
      </p:sp>
      <p:pic>
        <p:nvPicPr>
          <p:cNvPr id="1026" name="Picture 2" descr="Малюнки для срисовки жираф (24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187" y="1645920"/>
            <a:ext cx="2273886" cy="3920492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Малюнки для срисовки жираф (24 фото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5" r="24099"/>
          <a:stretch/>
        </p:blipFill>
        <p:spPr bwMode="auto">
          <a:xfrm>
            <a:off x="3959658" y="1645919"/>
            <a:ext cx="1811041" cy="3920491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кутник: округлені кути 11">
            <a:extLst>
              <a:ext uri="{FF2B5EF4-FFF2-40B4-BE49-F238E27FC236}">
                <a16:creationId xmlns="" xmlns:a16="http://schemas.microsoft.com/office/drawing/2014/main" id="{D888C40D-FD34-4564-9E62-0116B8C1DD37}"/>
              </a:ext>
            </a:extLst>
          </p:cNvPr>
          <p:cNvSpPr/>
          <p:nvPr/>
        </p:nvSpPr>
        <p:spPr>
          <a:xfrm>
            <a:off x="6012180" y="3932832"/>
            <a:ext cx="4949190" cy="1633579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Прочитай скоромовку, наспівуючи мелодію.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Прочитай скоромовку швидко, мов хочеш обігнати товариша.</a:t>
            </a:r>
          </a:p>
        </p:txBody>
      </p:sp>
    </p:spTree>
    <p:extLst>
      <p:ext uri="{BB962C8B-B14F-4D97-AF65-F5344CB8AC3E}">
        <p14:creationId xmlns:p14="http://schemas.microsoft.com/office/powerpoint/2010/main" val="212749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5840" y="490603"/>
            <a:ext cx="9978390" cy="7666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«Метаграми»</a:t>
            </a:r>
          </a:p>
        </p:txBody>
      </p:sp>
      <p:graphicFrame>
        <p:nvGraphicFramePr>
          <p:cNvPr id="2" name="Таблица 5">
            <a:extLst>
              <a:ext uri="{FF2B5EF4-FFF2-40B4-BE49-F238E27FC236}">
                <a16:creationId xmlns:a16="http://schemas.microsoft.com/office/drawing/2014/main" xmlns="" id="{DE48495E-FCD1-4C01-9EC4-80F591B7C9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325556"/>
              </p:ext>
            </p:extLst>
          </p:nvPr>
        </p:nvGraphicFramePr>
        <p:xfrm>
          <a:off x="880110" y="2384894"/>
          <a:ext cx="10504172" cy="914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26043">
                  <a:extLst>
                    <a:ext uri="{9D8B030D-6E8A-4147-A177-3AD203B41FA5}">
                      <a16:colId xmlns:a16="http://schemas.microsoft.com/office/drawing/2014/main" xmlns="" val="3248905302"/>
                    </a:ext>
                  </a:extLst>
                </a:gridCol>
                <a:gridCol w="2626043">
                  <a:extLst>
                    <a:ext uri="{9D8B030D-6E8A-4147-A177-3AD203B41FA5}">
                      <a16:colId xmlns:a16="http://schemas.microsoft.com/office/drawing/2014/main" xmlns="" val="3116644608"/>
                    </a:ext>
                  </a:extLst>
                </a:gridCol>
                <a:gridCol w="2626043">
                  <a:extLst>
                    <a:ext uri="{9D8B030D-6E8A-4147-A177-3AD203B41FA5}">
                      <a16:colId xmlns:a16="http://schemas.microsoft.com/office/drawing/2014/main" xmlns="" val="3635400090"/>
                    </a:ext>
                  </a:extLst>
                </a:gridCol>
                <a:gridCol w="2626043">
                  <a:extLst>
                    <a:ext uri="{9D8B030D-6E8A-4147-A177-3AD203B41FA5}">
                      <a16:colId xmlns:a16="http://schemas.microsoft.com/office/drawing/2014/main" xmlns="" val="2719649752"/>
                    </a:ext>
                  </a:extLst>
                </a:gridCol>
              </a:tblGrid>
              <a:tr h="898994">
                <a:tc>
                  <a:txBody>
                    <a:bodyPr/>
                    <a:lstStyle/>
                    <a:p>
                      <a:pPr algn="ctr"/>
                      <a:r>
                        <a:rPr lang="uk-UA" sz="5400" dirty="0"/>
                        <a:t>лоза</a:t>
                      </a:r>
                      <a:endParaRPr lang="uk-UA" sz="5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 sz="5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 sz="5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5400" dirty="0">
                          <a:solidFill>
                            <a:srgbClr val="FFFF00"/>
                          </a:solidFill>
                        </a:rPr>
                        <a:t>р</a:t>
                      </a:r>
                      <a:r>
                        <a:rPr lang="uk-UA" sz="5400" dirty="0"/>
                        <a:t>оса</a:t>
                      </a:r>
                      <a:endParaRPr lang="uk-UA" sz="5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2474469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78392AF-1550-40AA-B9A7-176223A10209}"/>
              </a:ext>
            </a:extLst>
          </p:cNvPr>
          <p:cNvSpPr txBox="1"/>
          <p:nvPr/>
        </p:nvSpPr>
        <p:spPr>
          <a:xfrm>
            <a:off x="3603708" y="2417516"/>
            <a:ext cx="2391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rgbClr val="FFFF00"/>
                </a:solidFill>
              </a:rPr>
              <a:t>к</a:t>
            </a:r>
            <a:r>
              <a:rPr lang="uk-UA" sz="5400" b="1" dirty="0">
                <a:solidFill>
                  <a:schemeClr val="bg1"/>
                </a:solidFill>
              </a:rPr>
              <a:t>оза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610EE37-295B-4EAA-81AC-515E71DC0427}"/>
              </a:ext>
            </a:extLst>
          </p:cNvPr>
          <p:cNvSpPr txBox="1"/>
          <p:nvPr/>
        </p:nvSpPr>
        <p:spPr>
          <a:xfrm>
            <a:off x="6287263" y="2417516"/>
            <a:ext cx="2288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chemeClr val="bg1"/>
                </a:solidFill>
              </a:rPr>
              <a:t>ко</a:t>
            </a:r>
            <a:r>
              <a:rPr lang="uk-UA" sz="5400" b="1" dirty="0">
                <a:solidFill>
                  <a:srgbClr val="FFFF00"/>
                </a:solidFill>
              </a:rPr>
              <a:t>с</a:t>
            </a:r>
            <a:r>
              <a:rPr lang="uk-UA" sz="5400" b="1" dirty="0">
                <a:solidFill>
                  <a:schemeClr val="bg1"/>
                </a:solidFill>
              </a:rPr>
              <a:t>а</a:t>
            </a:r>
          </a:p>
        </p:txBody>
      </p:sp>
      <p:graphicFrame>
        <p:nvGraphicFramePr>
          <p:cNvPr id="9" name="Таблица 5">
            <a:extLst>
              <a:ext uri="{FF2B5EF4-FFF2-40B4-BE49-F238E27FC236}">
                <a16:creationId xmlns:a16="http://schemas.microsoft.com/office/drawing/2014/main" xmlns="" id="{393EE08A-0525-457C-9ACA-44692BB498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444303"/>
              </p:ext>
            </p:extLst>
          </p:nvPr>
        </p:nvGraphicFramePr>
        <p:xfrm>
          <a:off x="845819" y="3646169"/>
          <a:ext cx="10607040" cy="93519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51760">
                  <a:extLst>
                    <a:ext uri="{9D8B030D-6E8A-4147-A177-3AD203B41FA5}">
                      <a16:colId xmlns:a16="http://schemas.microsoft.com/office/drawing/2014/main" xmlns="" val="3248905302"/>
                    </a:ext>
                  </a:extLst>
                </a:gridCol>
                <a:gridCol w="2651760">
                  <a:extLst>
                    <a:ext uri="{9D8B030D-6E8A-4147-A177-3AD203B41FA5}">
                      <a16:colId xmlns:a16="http://schemas.microsoft.com/office/drawing/2014/main" xmlns="" val="3116644608"/>
                    </a:ext>
                  </a:extLst>
                </a:gridCol>
                <a:gridCol w="2651760">
                  <a:extLst>
                    <a:ext uri="{9D8B030D-6E8A-4147-A177-3AD203B41FA5}">
                      <a16:colId xmlns:a16="http://schemas.microsoft.com/office/drawing/2014/main" xmlns="" val="3635400090"/>
                    </a:ext>
                  </a:extLst>
                </a:gridCol>
                <a:gridCol w="2651760">
                  <a:extLst>
                    <a:ext uri="{9D8B030D-6E8A-4147-A177-3AD203B41FA5}">
                      <a16:colId xmlns:a16="http://schemas.microsoft.com/office/drawing/2014/main" xmlns="" val="2719649752"/>
                    </a:ext>
                  </a:extLst>
                </a:gridCol>
              </a:tblGrid>
              <a:tr h="935197">
                <a:tc>
                  <a:txBody>
                    <a:bodyPr/>
                    <a:lstStyle/>
                    <a:p>
                      <a:pPr algn="ctr"/>
                      <a:r>
                        <a:rPr lang="uk-UA" sz="5400" dirty="0"/>
                        <a:t>зірка</a:t>
                      </a:r>
                      <a:endParaRPr lang="uk-UA" sz="5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 sz="5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 sz="5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5400" dirty="0"/>
                        <a:t>ма</a:t>
                      </a:r>
                      <a:r>
                        <a:rPr lang="uk-UA" sz="5400" dirty="0">
                          <a:solidFill>
                            <a:srgbClr val="FFFF00"/>
                          </a:solidFill>
                        </a:rPr>
                        <a:t>с</a:t>
                      </a:r>
                      <a:r>
                        <a:rPr lang="uk-UA" sz="5400" dirty="0"/>
                        <a:t>ка</a:t>
                      </a:r>
                      <a:endParaRPr lang="uk-UA" sz="5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2474469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B3C28A0-CC41-4FE0-A1AC-A043DBAAA0BC}"/>
              </a:ext>
            </a:extLst>
          </p:cNvPr>
          <p:cNvSpPr txBox="1"/>
          <p:nvPr/>
        </p:nvSpPr>
        <p:spPr>
          <a:xfrm>
            <a:off x="3496655" y="3631009"/>
            <a:ext cx="2498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rgbClr val="FFFF00"/>
                </a:solidFill>
              </a:rPr>
              <a:t>м</a:t>
            </a:r>
            <a:r>
              <a:rPr lang="uk-UA" sz="5400" b="1" dirty="0">
                <a:solidFill>
                  <a:schemeClr val="bg1"/>
                </a:solidFill>
              </a:rPr>
              <a:t>ірка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F69FF8F-4DC8-4BEC-868F-614757CE6DA7}"/>
              </a:ext>
            </a:extLst>
          </p:cNvPr>
          <p:cNvSpPr txBox="1"/>
          <p:nvPr/>
        </p:nvSpPr>
        <p:spPr>
          <a:xfrm>
            <a:off x="6183946" y="3631009"/>
            <a:ext cx="24799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chemeClr val="bg1"/>
                </a:solidFill>
              </a:rPr>
              <a:t>м</a:t>
            </a:r>
            <a:r>
              <a:rPr lang="uk-UA" sz="5400" b="1" dirty="0">
                <a:solidFill>
                  <a:srgbClr val="FFFF00"/>
                </a:solidFill>
              </a:rPr>
              <a:t>а</a:t>
            </a:r>
            <a:r>
              <a:rPr lang="uk-UA" sz="5400" b="1" dirty="0">
                <a:solidFill>
                  <a:schemeClr val="bg1"/>
                </a:solidFill>
              </a:rPr>
              <a:t>рка</a:t>
            </a:r>
          </a:p>
        </p:txBody>
      </p:sp>
      <p:graphicFrame>
        <p:nvGraphicFramePr>
          <p:cNvPr id="12" name="Таблица 5">
            <a:extLst>
              <a:ext uri="{FF2B5EF4-FFF2-40B4-BE49-F238E27FC236}">
                <a16:creationId xmlns:a16="http://schemas.microsoft.com/office/drawing/2014/main" xmlns="" id="{A021DD83-0DA7-45DA-85A0-A45D900EF3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965852"/>
              </p:ext>
            </p:extLst>
          </p:nvPr>
        </p:nvGraphicFramePr>
        <p:xfrm>
          <a:off x="857249" y="4856776"/>
          <a:ext cx="10607040" cy="101376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651760">
                  <a:extLst>
                    <a:ext uri="{9D8B030D-6E8A-4147-A177-3AD203B41FA5}">
                      <a16:colId xmlns:a16="http://schemas.microsoft.com/office/drawing/2014/main" xmlns="" val="3248905302"/>
                    </a:ext>
                  </a:extLst>
                </a:gridCol>
                <a:gridCol w="2651760">
                  <a:extLst>
                    <a:ext uri="{9D8B030D-6E8A-4147-A177-3AD203B41FA5}">
                      <a16:colId xmlns:a16="http://schemas.microsoft.com/office/drawing/2014/main" xmlns="" val="3116644608"/>
                    </a:ext>
                  </a:extLst>
                </a:gridCol>
                <a:gridCol w="2651760">
                  <a:extLst>
                    <a:ext uri="{9D8B030D-6E8A-4147-A177-3AD203B41FA5}">
                      <a16:colId xmlns:a16="http://schemas.microsoft.com/office/drawing/2014/main" xmlns="" val="3635400090"/>
                    </a:ext>
                  </a:extLst>
                </a:gridCol>
                <a:gridCol w="2651760">
                  <a:extLst>
                    <a:ext uri="{9D8B030D-6E8A-4147-A177-3AD203B41FA5}">
                      <a16:colId xmlns:a16="http://schemas.microsoft.com/office/drawing/2014/main" xmlns="" val="2719649752"/>
                    </a:ext>
                  </a:extLst>
                </a:gridCol>
              </a:tblGrid>
              <a:tr h="1013768">
                <a:tc>
                  <a:txBody>
                    <a:bodyPr/>
                    <a:lstStyle/>
                    <a:p>
                      <a:pPr algn="ctr"/>
                      <a:r>
                        <a:rPr lang="uk-UA" sz="5400" dirty="0"/>
                        <a:t>марка</a:t>
                      </a:r>
                      <a:endParaRPr lang="uk-UA" sz="5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 sz="5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 sz="5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5400" dirty="0"/>
                        <a:t>ба</a:t>
                      </a:r>
                      <a:r>
                        <a:rPr lang="uk-UA" sz="5400" dirty="0">
                          <a:solidFill>
                            <a:srgbClr val="0070C0"/>
                          </a:solidFill>
                        </a:rPr>
                        <a:t>н</a:t>
                      </a:r>
                      <a:r>
                        <a:rPr lang="uk-UA" sz="5400" dirty="0"/>
                        <a:t>ка</a:t>
                      </a:r>
                      <a:endParaRPr lang="uk-UA" sz="5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24744695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8EF637A-9D79-44A7-A604-1FD36875B8FE}"/>
              </a:ext>
            </a:extLst>
          </p:cNvPr>
          <p:cNvSpPr txBox="1"/>
          <p:nvPr/>
        </p:nvSpPr>
        <p:spPr>
          <a:xfrm>
            <a:off x="3496655" y="4856776"/>
            <a:ext cx="25898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chemeClr val="bg1"/>
                </a:solidFill>
              </a:rPr>
              <a:t>ма</a:t>
            </a:r>
            <a:r>
              <a:rPr lang="uk-UA" sz="5400" b="1" dirty="0">
                <a:solidFill>
                  <a:srgbClr val="0070C0"/>
                </a:solidFill>
              </a:rPr>
              <a:t>й</a:t>
            </a:r>
            <a:r>
              <a:rPr lang="uk-UA" sz="5400" b="1" dirty="0">
                <a:solidFill>
                  <a:schemeClr val="bg1"/>
                </a:solidFill>
              </a:rPr>
              <a:t>ка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68964A1-BA0E-43F0-9EF0-E221EBE1665D}"/>
              </a:ext>
            </a:extLst>
          </p:cNvPr>
          <p:cNvSpPr txBox="1"/>
          <p:nvPr/>
        </p:nvSpPr>
        <p:spPr>
          <a:xfrm>
            <a:off x="6270674" y="4835653"/>
            <a:ext cx="2559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rgbClr val="0070C0"/>
                </a:solidFill>
              </a:rPr>
              <a:t>б</a:t>
            </a:r>
            <a:r>
              <a:rPr lang="uk-UA" sz="5400" b="1" dirty="0">
                <a:solidFill>
                  <a:schemeClr val="bg1"/>
                </a:solidFill>
              </a:rPr>
              <a:t>айка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290286" y="1303020"/>
            <a:ext cx="7592378" cy="84582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Метаграма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—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загадка, в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якій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потрібно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відгадати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слово,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замінюючи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певні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літери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05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98196" y="490603"/>
            <a:ext cx="9868914" cy="82384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Відгадай загадку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кутник: округлені кути 11">
            <a:extLst>
              <a:ext uri="{FF2B5EF4-FFF2-40B4-BE49-F238E27FC236}">
                <a16:creationId xmlns:a16="http://schemas.microsoft.com/office/drawing/2014/main" xmlns="" id="{24654D5C-D139-4FB4-ADDE-228F83CF7165}"/>
              </a:ext>
            </a:extLst>
          </p:cNvPr>
          <p:cNvSpPr/>
          <p:nvPr/>
        </p:nvSpPr>
        <p:spPr>
          <a:xfrm>
            <a:off x="1481076" y="1543587"/>
            <a:ext cx="5079744" cy="33027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Все від нього навкруги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Набирається снаги.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Тільки ранок настає –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Виглянь у віконце!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Всім воно життя дає,</a:t>
            </a:r>
          </a:p>
          <a:p>
            <a:pPr algn="ctr"/>
            <a:r>
              <a:rPr lang="uk-UA" sz="3200" b="1">
                <a:solidFill>
                  <a:schemeClr val="bg1"/>
                </a:solidFill>
              </a:rPr>
              <a:t>Променисте …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D6780AE-8E77-41C7-BD43-95D1F8E039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>
          <a:xfrm>
            <a:off x="7241796" y="1543587"/>
            <a:ext cx="3688246" cy="3465088"/>
          </a:xfrm>
          <a:prstGeom prst="ellipse">
            <a:avLst/>
          </a:prstGeom>
        </p:spPr>
      </p:pic>
      <p:sp>
        <p:nvSpPr>
          <p:cNvPr id="6" name="Прямокутник: округлені кути 11">
            <a:extLst>
              <a:ext uri="{FF2B5EF4-FFF2-40B4-BE49-F238E27FC236}">
                <a16:creationId xmlns="" xmlns:a16="http://schemas.microsoft.com/office/drawing/2014/main" id="{D888C40D-FD34-4564-9E62-0116B8C1DD37}"/>
              </a:ext>
            </a:extLst>
          </p:cNvPr>
          <p:cNvSpPr/>
          <p:nvPr/>
        </p:nvSpPr>
        <p:spPr>
          <a:xfrm>
            <a:off x="1298196" y="5008675"/>
            <a:ext cx="6343650" cy="672035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Що ти знаєш і можеш розказати про Сонце?</a:t>
            </a:r>
          </a:p>
        </p:txBody>
      </p:sp>
    </p:spTree>
    <p:extLst>
      <p:ext uri="{BB962C8B-B14F-4D97-AF65-F5344CB8AC3E}">
        <p14:creationId xmlns:p14="http://schemas.microsoft.com/office/powerpoint/2010/main" val="251996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43395" y="582906"/>
            <a:ext cx="10125347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555" y="1491743"/>
            <a:ext cx="3642905" cy="364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17770" y="1491742"/>
            <a:ext cx="5979521" cy="33711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Сьогодні на уроці читання </a:t>
            </a:r>
            <a:r>
              <a:rPr lang="uk-UA" sz="3200" b="1" dirty="0" smtClean="0">
                <a:solidFill>
                  <a:schemeClr val="bg1"/>
                </a:solidFill>
              </a:rPr>
              <a:t>ми вчитимемося</a:t>
            </a:r>
            <a:r>
              <a:rPr lang="uk-UA" sz="3200" b="1" dirty="0" smtClean="0"/>
              <a:t> читати виразно  українську народну пісню </a:t>
            </a:r>
          </a:p>
          <a:p>
            <a:pPr algn="ctr"/>
            <a:r>
              <a:rPr lang="uk-UA" sz="3200" b="1" dirty="0" smtClean="0"/>
              <a:t>«</a:t>
            </a:r>
            <a:r>
              <a:rPr lang="uk-UA" sz="3200" b="1" dirty="0">
                <a:solidFill>
                  <a:schemeClr val="bg1"/>
                </a:solidFill>
              </a:rPr>
              <a:t>Вийди, вийди, </a:t>
            </a:r>
            <a:r>
              <a:rPr lang="uk-UA" sz="3200" b="1" dirty="0" smtClean="0">
                <a:solidFill>
                  <a:schemeClr val="bg1"/>
                </a:solidFill>
              </a:rPr>
              <a:t>сонечко».  Ознайомимось із мирилками Варвари </a:t>
            </a:r>
            <a:r>
              <a:rPr lang="uk-UA" sz="3200" b="1" dirty="0">
                <a:solidFill>
                  <a:schemeClr val="bg1"/>
                </a:solidFill>
              </a:rPr>
              <a:t>Гринько </a:t>
            </a:r>
            <a:endParaRPr lang="uk-UA" sz="3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91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F26D898-E70E-4D30-87FA-F3EDA42D46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6" r="42773" b="56912"/>
          <a:stretch/>
        </p:blipFill>
        <p:spPr>
          <a:xfrm>
            <a:off x="1040129" y="1383319"/>
            <a:ext cx="1879573" cy="364439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xmlns="" id="{1459DF86-FF25-4986-98D3-9BEB268A1912}"/>
              </a:ext>
            </a:extLst>
          </p:cNvPr>
          <p:cNvSpPr/>
          <p:nvPr/>
        </p:nvSpPr>
        <p:spPr>
          <a:xfrm>
            <a:off x="3748698" y="2358877"/>
            <a:ext cx="226755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Житечко</a:t>
            </a:r>
          </a:p>
        </p:txBody>
      </p:sp>
      <p:sp>
        <p:nvSpPr>
          <p:cNvPr id="7" name="Рівнобедрений трикутник 6">
            <a:extLst>
              <a:ext uri="{FF2B5EF4-FFF2-40B4-BE49-F238E27FC236}">
                <a16:creationId xmlns:a16="http://schemas.microsoft.com/office/drawing/2014/main" xmlns="" id="{9F94A152-712A-482B-8C53-D611DFEC58CA}"/>
              </a:ext>
            </a:extLst>
          </p:cNvPr>
          <p:cNvSpPr/>
          <p:nvPr/>
        </p:nvSpPr>
        <p:spPr>
          <a:xfrm rot="12878976">
            <a:off x="4550919" y="2233620"/>
            <a:ext cx="90488" cy="204788"/>
          </a:xfrm>
          <a:prstGeom prst="triangle">
            <a:avLst/>
          </a:prstGeom>
          <a:solidFill>
            <a:srgbClr val="2F3242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1040130" y="548267"/>
            <a:ext cx="10058400" cy="7318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правильно слова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27899" y="1383320"/>
            <a:ext cx="6595110" cy="66294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Чітко вимовляй наголошені склади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Прямокутник 1">
            <a:extLst>
              <a:ext uri="{FF2B5EF4-FFF2-40B4-BE49-F238E27FC236}">
                <a16:creationId xmlns:a16="http://schemas.microsoft.com/office/drawing/2014/main" xmlns="" id="{1459DF86-FF25-4986-98D3-9BEB268A1912}"/>
              </a:ext>
            </a:extLst>
          </p:cNvPr>
          <p:cNvSpPr/>
          <p:nvPr/>
        </p:nvSpPr>
        <p:spPr>
          <a:xfrm>
            <a:off x="3748697" y="3264204"/>
            <a:ext cx="226755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літечко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1" name="Рівнобедрений трикутник 6">
            <a:extLst>
              <a:ext uri="{FF2B5EF4-FFF2-40B4-BE49-F238E27FC236}">
                <a16:creationId xmlns:a16="http://schemas.microsoft.com/office/drawing/2014/main" xmlns="" id="{9F94A152-712A-482B-8C53-D611DFEC58CA}"/>
              </a:ext>
            </a:extLst>
          </p:cNvPr>
          <p:cNvSpPr/>
          <p:nvPr/>
        </p:nvSpPr>
        <p:spPr>
          <a:xfrm rot="12878976">
            <a:off x="4510126" y="3024251"/>
            <a:ext cx="90488" cy="204788"/>
          </a:xfrm>
          <a:prstGeom prst="triangle">
            <a:avLst/>
          </a:prstGeom>
          <a:solidFill>
            <a:srgbClr val="2F3242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кутник 1">
            <a:extLst>
              <a:ext uri="{FF2B5EF4-FFF2-40B4-BE49-F238E27FC236}">
                <a16:creationId xmlns:a16="http://schemas.microsoft.com/office/drawing/2014/main" xmlns="" id="{1459DF86-FF25-4986-98D3-9BEB268A1912}"/>
              </a:ext>
            </a:extLst>
          </p:cNvPr>
          <p:cNvSpPr/>
          <p:nvPr/>
        </p:nvSpPr>
        <p:spPr>
          <a:xfrm>
            <a:off x="8990955" y="2381734"/>
            <a:ext cx="226755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полечко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3" name="Рівнобедрений трикутник 6">
            <a:extLst>
              <a:ext uri="{FF2B5EF4-FFF2-40B4-BE49-F238E27FC236}">
                <a16:creationId xmlns:a16="http://schemas.microsoft.com/office/drawing/2014/main" xmlns="" id="{9F94A152-712A-482B-8C53-D611DFEC58CA}"/>
              </a:ext>
            </a:extLst>
          </p:cNvPr>
          <p:cNvSpPr/>
          <p:nvPr/>
        </p:nvSpPr>
        <p:spPr>
          <a:xfrm rot="12878976">
            <a:off x="9762999" y="2261830"/>
            <a:ext cx="90488" cy="204788"/>
          </a:xfrm>
          <a:prstGeom prst="triangle">
            <a:avLst/>
          </a:prstGeom>
          <a:solidFill>
            <a:srgbClr val="2F3242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кутник 1">
            <a:extLst>
              <a:ext uri="{FF2B5EF4-FFF2-40B4-BE49-F238E27FC236}">
                <a16:creationId xmlns:a16="http://schemas.microsoft.com/office/drawing/2014/main" xmlns="" id="{1459DF86-FF25-4986-98D3-9BEB268A1912}"/>
              </a:ext>
            </a:extLst>
          </p:cNvPr>
          <p:cNvSpPr/>
          <p:nvPr/>
        </p:nvSpPr>
        <p:spPr>
          <a:xfrm>
            <a:off x="6392838" y="2404597"/>
            <a:ext cx="226755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зіллячко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5" name="Рівнобедрений трикутник 6">
            <a:extLst>
              <a:ext uri="{FF2B5EF4-FFF2-40B4-BE49-F238E27FC236}">
                <a16:creationId xmlns:a16="http://schemas.microsoft.com/office/drawing/2014/main" xmlns="" id="{9F94A152-712A-482B-8C53-D611DFEC58CA}"/>
              </a:ext>
            </a:extLst>
          </p:cNvPr>
          <p:cNvSpPr/>
          <p:nvPr/>
        </p:nvSpPr>
        <p:spPr>
          <a:xfrm rot="12878976">
            <a:off x="6985883" y="2279341"/>
            <a:ext cx="90488" cy="204788"/>
          </a:xfrm>
          <a:prstGeom prst="triangle">
            <a:avLst/>
          </a:prstGeom>
          <a:solidFill>
            <a:srgbClr val="2F3242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кутник 1">
            <a:extLst>
              <a:ext uri="{FF2B5EF4-FFF2-40B4-BE49-F238E27FC236}">
                <a16:creationId xmlns:a16="http://schemas.microsoft.com/office/drawing/2014/main" xmlns="" id="{1459DF86-FF25-4986-98D3-9BEB268A1912}"/>
              </a:ext>
            </a:extLst>
          </p:cNvPr>
          <p:cNvSpPr/>
          <p:nvPr/>
        </p:nvSpPr>
        <p:spPr>
          <a:xfrm>
            <a:off x="6358547" y="3252377"/>
            <a:ext cx="268258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подвір’ячко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7" name="Рівнобедрений трикутник 6">
            <a:extLst>
              <a:ext uri="{FF2B5EF4-FFF2-40B4-BE49-F238E27FC236}">
                <a16:creationId xmlns:a16="http://schemas.microsoft.com/office/drawing/2014/main" xmlns="" id="{9F94A152-712A-482B-8C53-D611DFEC58CA}"/>
              </a:ext>
            </a:extLst>
          </p:cNvPr>
          <p:cNvSpPr/>
          <p:nvPr/>
        </p:nvSpPr>
        <p:spPr>
          <a:xfrm rot="12878976">
            <a:off x="7559157" y="3154722"/>
            <a:ext cx="90488" cy="204788"/>
          </a:xfrm>
          <a:prstGeom prst="triangle">
            <a:avLst/>
          </a:prstGeom>
          <a:solidFill>
            <a:srgbClr val="2F3242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кутник 1">
            <a:extLst>
              <a:ext uri="{FF2B5EF4-FFF2-40B4-BE49-F238E27FC236}">
                <a16:creationId xmlns:a16="http://schemas.microsoft.com/office/drawing/2014/main" xmlns="" id="{1459DF86-FF25-4986-98D3-9BEB268A1912}"/>
              </a:ext>
            </a:extLst>
          </p:cNvPr>
          <p:cNvSpPr/>
          <p:nvPr/>
        </p:nvSpPr>
        <p:spPr>
          <a:xfrm>
            <a:off x="3051809" y="4022059"/>
            <a:ext cx="5440679" cy="1384995"/>
          </a:xfrm>
          <a:prstGeom prst="rect">
            <a:avLst/>
          </a:prstGeom>
          <a:solidFill>
            <a:srgbClr val="8D65F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Зіллячко – (зменшено-пестливе) р</a:t>
            </a:r>
            <a:r>
              <a:rPr lang="ru-RU" sz="2800" b="1" dirty="0" err="1" smtClean="0"/>
              <a:t>ізноманітні</a:t>
            </a:r>
            <a:r>
              <a:rPr lang="ru-RU" sz="2800" b="1" dirty="0"/>
              <a:t>, </a:t>
            </a:r>
            <a:r>
              <a:rPr lang="ru-RU" sz="2800" b="1" dirty="0" err="1"/>
              <a:t>здебільшого</a:t>
            </a:r>
            <a:r>
              <a:rPr lang="ru-RU" sz="2800" b="1" dirty="0"/>
              <a:t> </a:t>
            </a:r>
            <a:r>
              <a:rPr lang="ru-RU" sz="2800" b="1" dirty="0" err="1"/>
              <a:t>запашні</a:t>
            </a:r>
            <a:r>
              <a:rPr lang="ru-RU" sz="2800" b="1" dirty="0"/>
              <a:t> </a:t>
            </a:r>
            <a:r>
              <a:rPr lang="ru-RU" sz="2800" b="1" dirty="0" err="1"/>
              <a:t>трав'янисті</a:t>
            </a:r>
            <a:r>
              <a:rPr lang="ru-RU" sz="2800" b="1" dirty="0"/>
              <a:t> рослини</a:t>
            </a:r>
            <a:r>
              <a:rPr lang="uk-UA" sz="2800" b="1" dirty="0" smtClean="0">
                <a:solidFill>
                  <a:schemeClr val="bg1"/>
                </a:solidFill>
              </a:rPr>
              <a:t> 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Українське євшан-зілля | Газета «День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0389" y="4010131"/>
            <a:ext cx="2716344" cy="203516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40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3167</TotalTime>
  <Words>440</Words>
  <Application>Microsoft Office PowerPoint</Application>
  <PresentationFormat>Произвольный</PresentationFormat>
  <Paragraphs>103</Paragraphs>
  <Slides>14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1569</cp:revision>
  <dcterms:created xsi:type="dcterms:W3CDTF">2018-01-05T16:38:53Z</dcterms:created>
  <dcterms:modified xsi:type="dcterms:W3CDTF">2025-03-25T17:08:32Z</dcterms:modified>
</cp:coreProperties>
</file>