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239" r:id="rId3"/>
    <p:sldId id="1206" r:id="rId4"/>
    <p:sldId id="1228" r:id="rId5"/>
    <p:sldId id="1235" r:id="rId6"/>
    <p:sldId id="1244" r:id="rId7"/>
    <p:sldId id="629" r:id="rId8"/>
    <p:sldId id="645" r:id="rId9"/>
    <p:sldId id="632" r:id="rId10"/>
    <p:sldId id="651" r:id="rId11"/>
    <p:sldId id="548" r:id="rId12"/>
    <p:sldId id="613" r:id="rId13"/>
    <p:sldId id="649" r:id="rId14"/>
    <p:sldId id="1246" r:id="rId15"/>
    <p:sldId id="1242" r:id="rId16"/>
    <p:sldId id="1245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55A11"/>
    <a:srgbClr val="2F3242"/>
    <a:srgbClr val="295FFF"/>
    <a:srgbClr val="00B050"/>
    <a:srgbClr val="709E32"/>
    <a:srgbClr val="1694E9"/>
    <a:srgbClr val="FFFF00"/>
    <a:srgbClr val="FF7C80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12906y0c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0544" y="4340736"/>
            <a:ext cx="8975946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Досліджую питальні речення</a:t>
            </a:r>
          </a:p>
        </p:txBody>
      </p:sp>
      <p:pic>
        <p:nvPicPr>
          <p:cNvPr id="7170" name="Picture 2" descr="Картинки по запросу &quot;птицы весной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5"/>
          <a:stretch/>
        </p:blipFill>
        <p:spPr bwMode="auto">
          <a:xfrm>
            <a:off x="1550544" y="1214338"/>
            <a:ext cx="2855114" cy="242298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9102" y="1214338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речення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94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1079" r="50046" b="49558"/>
          <a:stretch/>
        </p:blipFill>
        <p:spPr>
          <a:xfrm>
            <a:off x="3113313" y="1378096"/>
            <a:ext cx="8094545" cy="4896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31343" r="80972" b="55324"/>
          <a:stretch/>
        </p:blipFill>
        <p:spPr>
          <a:xfrm>
            <a:off x="3538711" y="3030464"/>
            <a:ext cx="398833" cy="774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9" t="31343" r="18234" b="55324"/>
          <a:stretch/>
        </p:blipFill>
        <p:spPr>
          <a:xfrm>
            <a:off x="4812119" y="2941583"/>
            <a:ext cx="1284148" cy="77487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8" t="31343" r="53934" b="55324"/>
          <a:stretch/>
        </p:blipFill>
        <p:spPr>
          <a:xfrm>
            <a:off x="3936768" y="2922127"/>
            <a:ext cx="815659" cy="7748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4" t="46547" r="21027" b="40120"/>
          <a:stretch/>
        </p:blipFill>
        <p:spPr>
          <a:xfrm>
            <a:off x="7512043" y="2894369"/>
            <a:ext cx="1414083" cy="774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47249" r="66107" b="39418"/>
          <a:stretch/>
        </p:blipFill>
        <p:spPr>
          <a:xfrm>
            <a:off x="6299380" y="2922126"/>
            <a:ext cx="1002421" cy="77487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t="63155" r="71189" b="23512"/>
          <a:stretch/>
        </p:blipFill>
        <p:spPr>
          <a:xfrm>
            <a:off x="9064505" y="2919811"/>
            <a:ext cx="848003" cy="7748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4" t="64091" r="21839" b="19715"/>
          <a:stretch/>
        </p:blipFill>
        <p:spPr>
          <a:xfrm>
            <a:off x="3389165" y="3733639"/>
            <a:ext cx="850597" cy="94112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6" t="65728" r="50577" b="20939"/>
          <a:stretch/>
        </p:blipFill>
        <p:spPr>
          <a:xfrm>
            <a:off x="10084096" y="3057647"/>
            <a:ext cx="498810" cy="77487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84676" r="61785" b="6940"/>
          <a:stretch/>
        </p:blipFill>
        <p:spPr>
          <a:xfrm>
            <a:off x="4322610" y="3998609"/>
            <a:ext cx="1234476" cy="487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15481" r="28965" b="68379"/>
          <a:stretch/>
        </p:blipFill>
        <p:spPr>
          <a:xfrm>
            <a:off x="5762065" y="3716459"/>
            <a:ext cx="2596513" cy="93800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31253" r="14530" b="52119"/>
          <a:stretch/>
        </p:blipFill>
        <p:spPr>
          <a:xfrm>
            <a:off x="4014761" y="4458142"/>
            <a:ext cx="3162619" cy="96633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31343" r="80972" b="55324"/>
          <a:stretch/>
        </p:blipFill>
        <p:spPr>
          <a:xfrm>
            <a:off x="3484281" y="4553186"/>
            <a:ext cx="398833" cy="77487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47159" r="52868" b="36213"/>
          <a:stretch/>
        </p:blipFill>
        <p:spPr>
          <a:xfrm>
            <a:off x="7300134" y="4460563"/>
            <a:ext cx="1668626" cy="966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8" t="47393" r="15694" b="35979"/>
          <a:stretch/>
        </p:blipFill>
        <p:spPr>
          <a:xfrm>
            <a:off x="9155146" y="4473812"/>
            <a:ext cx="1320358" cy="96633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68680" r="36752" b="19462"/>
          <a:stretch/>
        </p:blipFill>
        <p:spPr>
          <a:xfrm>
            <a:off x="3468079" y="5565845"/>
            <a:ext cx="2290136" cy="68909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" t="80143" r="65114" b="7517"/>
          <a:stretch/>
        </p:blipFill>
        <p:spPr>
          <a:xfrm>
            <a:off x="6107229" y="5283297"/>
            <a:ext cx="1138155" cy="7171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14633" r="36839" b="68525"/>
          <a:stretch/>
        </p:blipFill>
        <p:spPr>
          <a:xfrm>
            <a:off x="7533680" y="5227544"/>
            <a:ext cx="2283844" cy="97879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69484" y="494530"/>
            <a:ext cx="10238375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Спиши діалог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50218" r="81035" b="38320"/>
          <a:stretch/>
        </p:blipFill>
        <p:spPr>
          <a:xfrm>
            <a:off x="3340055" y="1633216"/>
            <a:ext cx="575480" cy="6661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8" t="47411" r="48981" b="38947"/>
          <a:stretch/>
        </p:blipFill>
        <p:spPr>
          <a:xfrm>
            <a:off x="3814464" y="1394522"/>
            <a:ext cx="1104322" cy="7927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t="63285" r="28172" b="19999"/>
          <a:stretch/>
        </p:blipFill>
        <p:spPr>
          <a:xfrm>
            <a:off x="5117630" y="1365195"/>
            <a:ext cx="2652793" cy="97147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t="79659" r="52674" b="3625"/>
          <a:stretch/>
        </p:blipFill>
        <p:spPr>
          <a:xfrm>
            <a:off x="7797485" y="1386967"/>
            <a:ext cx="1686600" cy="97147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4941" r="12637" b="68451"/>
          <a:stretch/>
        </p:blipFill>
        <p:spPr>
          <a:xfrm>
            <a:off x="4019155" y="2155689"/>
            <a:ext cx="3235445" cy="9651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50218" r="81035" b="38320"/>
          <a:stretch/>
        </p:blipFill>
        <p:spPr>
          <a:xfrm>
            <a:off x="3365224" y="2406588"/>
            <a:ext cx="575480" cy="66612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312823" y="4093051"/>
            <a:ext cx="2691633" cy="125628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Зверни увагу на правила запису діалогу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50" name="Picture 2" descr="D:\Картинки до тестів\Тварини\Курка Ряба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3" y="1345881"/>
            <a:ext cx="2323363" cy="23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ᐈ Миша у світогляді українців | Discover.in.u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971" y="1324918"/>
            <a:ext cx="1593239" cy="17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5423" y="556923"/>
            <a:ext cx="9910920" cy="6622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комікси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5278" r="648"/>
          <a:stretch/>
        </p:blipFill>
        <p:spPr>
          <a:xfrm>
            <a:off x="7951426" y="2466417"/>
            <a:ext cx="3032703" cy="265884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3042" r="34602"/>
          <a:stretch/>
        </p:blipFill>
        <p:spPr>
          <a:xfrm>
            <a:off x="4518686" y="2466417"/>
            <a:ext cx="2879793" cy="265884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r="67412"/>
          <a:stretch/>
        </p:blipFill>
        <p:spPr>
          <a:xfrm>
            <a:off x="1105423" y="2466417"/>
            <a:ext cx="2900520" cy="265884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79016" y="5028508"/>
            <a:ext cx="2839841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Куди заліз кіт?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1179" y="4937948"/>
            <a:ext cx="3008192" cy="138499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Що сталося з непроханим гостем на дереві?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51426" y="5028508"/>
            <a:ext cx="3106594" cy="95410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Як птахи провчили нахабного котика?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9016" y="1256903"/>
            <a:ext cx="9910920" cy="114884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Розкажи</a:t>
            </a:r>
            <a:r>
              <a:rPr lang="uk-UA" sz="2400" b="1" dirty="0">
                <a:solidFill>
                  <a:srgbClr val="002060"/>
                </a:solidFill>
              </a:rPr>
              <a:t>, яка пригода сталася з котом. Побудуй запитання до кожного </a:t>
            </a:r>
            <a:r>
              <a:rPr lang="uk-UA" sz="2400" b="1" dirty="0" smtClean="0">
                <a:solidFill>
                  <a:srgbClr val="002060"/>
                </a:solidFill>
              </a:rPr>
              <a:t>малюнка. З якою інтонацією вимовляються питальні речення? Що ставимо в кінці питального речення?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4737" y="423161"/>
            <a:ext cx="9920346" cy="808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915" y="2238193"/>
            <a:ext cx="60893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Птахи </a:t>
            </a:r>
            <a:r>
              <a:rPr lang="uk-UA" sz="3200" b="1" dirty="0"/>
              <a:t>приносять велику користь.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915" y="2920788"/>
            <a:ext cx="6089365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Хто приносить велику користь?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914" y="3614590"/>
            <a:ext cx="6089365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Що приносять </a:t>
            </a:r>
            <a:r>
              <a:rPr lang="uk-UA" sz="3200" b="1" dirty="0" smtClean="0">
                <a:solidFill>
                  <a:schemeClr val="bg1"/>
                </a:solidFill>
              </a:rPr>
              <a:t>птахи</a:t>
            </a:r>
            <a:r>
              <a:rPr lang="uk-UA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915" y="4323950"/>
            <a:ext cx="6089365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Яку користь приносять </a:t>
            </a:r>
            <a:r>
              <a:rPr lang="uk-UA" sz="3200" b="1" dirty="0" smtClean="0">
                <a:solidFill>
                  <a:schemeClr val="bg1"/>
                </a:solidFill>
              </a:rPr>
              <a:t>птахи</a:t>
            </a:r>
            <a:r>
              <a:rPr lang="uk-UA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916" y="1289248"/>
            <a:ext cx="6089364" cy="8116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Прочитай </a:t>
            </a:r>
            <a:r>
              <a:rPr lang="uk-UA" sz="2400" b="1" dirty="0" smtClean="0">
                <a:solidFill>
                  <a:srgbClr val="002060"/>
                </a:solidFill>
              </a:rPr>
              <a:t>речення</a:t>
            </a:r>
            <a:r>
              <a:rPr lang="uk-UA" sz="2400" b="1" i="1" dirty="0" smtClean="0">
                <a:solidFill>
                  <a:srgbClr val="002060"/>
                </a:solidFill>
              </a:rPr>
              <a:t>. </a:t>
            </a:r>
            <a:r>
              <a:rPr lang="uk-UA" sz="2400" b="1" dirty="0" smtClean="0">
                <a:solidFill>
                  <a:srgbClr val="002060"/>
                </a:solidFill>
              </a:rPr>
              <a:t>Постав </a:t>
            </a:r>
            <a:r>
              <a:rPr lang="uk-UA" sz="2400" b="1" dirty="0">
                <a:solidFill>
                  <a:srgbClr val="002060"/>
                </a:solidFill>
              </a:rPr>
              <a:t>до нього три запитання і запиши.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pic>
        <p:nvPicPr>
          <p:cNvPr id="16" name="Picture 6" descr="Картинки по запросу &quot;птицы весной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4" r="10409"/>
          <a:stretch/>
        </p:blipFill>
        <p:spPr bwMode="auto">
          <a:xfrm flipH="1">
            <a:off x="960565" y="1662618"/>
            <a:ext cx="3411028" cy="32461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Картинки по запросу &quot;яку користь приносять птах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"/>
          <a:stretch/>
        </p:blipFill>
        <p:spPr bwMode="auto">
          <a:xfrm>
            <a:off x="1503590" y="404690"/>
            <a:ext cx="9305924" cy="59416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2 клас\1 Українська мова\1 Пономарьова\7 Речення\№094 - Досліджую питальні речення\2025-03-23_2223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6" b="2053"/>
          <a:stretch/>
        </p:blipFill>
        <p:spPr bwMode="auto">
          <a:xfrm>
            <a:off x="6019829" y="4491437"/>
            <a:ext cx="5741785" cy="18816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286365" y="3070010"/>
            <a:ext cx="5104059" cy="13314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3. У розмові між Родзинкою і Щебетунчиком залишилися тільки відповіді Родзинки. Здогадайся, які запитання їй ставив Щебетунчик. Запиши їх. .</a:t>
            </a:r>
          </a:p>
        </p:txBody>
      </p:sp>
      <p:pic>
        <p:nvPicPr>
          <p:cNvPr id="1029" name="Picture 5" descr="D:\2 клас\1 Українська мова\1 Пономарьова\7 Речення\№094 - Досліджую питальні речення\2025-03-23_2223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22703" r="13693" b="3152"/>
          <a:stretch/>
        </p:blipFill>
        <p:spPr bwMode="auto">
          <a:xfrm>
            <a:off x="1323863" y="4933787"/>
            <a:ext cx="4382946" cy="147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7 Речення\№094 - Досліджую питальні речення\2025-03-23_2218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13859" r="814" b="-146"/>
          <a:stretch/>
        </p:blipFill>
        <p:spPr bwMode="auto">
          <a:xfrm>
            <a:off x="874854" y="1918475"/>
            <a:ext cx="5213979" cy="213299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63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855" y="1025111"/>
            <a:ext cx="5144974" cy="846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Прочитай вірш. Підкресли питальні речення.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743" y="1033046"/>
            <a:ext cx="5104059" cy="8383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Прочитай речення. Постав розділові знаки в кінці кожного.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6527" y="4152913"/>
            <a:ext cx="4964465" cy="771808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4. Розгадай ребус. Запиши слово-відгадку. Склади з ним питальне речення і запиши.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64108" y="2825768"/>
            <a:ext cx="2698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323863" y="2297762"/>
            <a:ext cx="2790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264108" y="3435370"/>
            <a:ext cx="285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400974" y="4324382"/>
            <a:ext cx="536064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Куди відкладає яйця зозуля?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3813322" y="5076146"/>
            <a:ext cx="131338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Річка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2 клас\1 Українська мова\1 Пономарьова\7 Речення\№094 - Досліджую питальні речення\2025-03-23_2220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24937" r="14911" b="883"/>
          <a:stretch/>
        </p:blipFill>
        <p:spPr bwMode="auto">
          <a:xfrm>
            <a:off x="6215743" y="1934657"/>
            <a:ext cx="5105399" cy="109401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116969" y="1842458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.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79771" y="2151324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?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51215" y="2481664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.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3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1323863" y="5871599"/>
            <a:ext cx="451577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Дніпро – це річка чи море?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421346" y="4971452"/>
            <a:ext cx="536064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Який птах найбільший у світі?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7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408667" y="5599366"/>
            <a:ext cx="536064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Які птахи зовсім не літають?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18" grpId="0" animBg="1"/>
      <p:bldP spid="43" grpId="0"/>
      <p:bldP spid="32" grpId="0"/>
      <p:bldP spid="25" grpId="0"/>
      <p:bldP spid="26" grpId="0"/>
      <p:bldP spid="28" grpId="0"/>
      <p:bldP spid="30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714" y="574745"/>
            <a:ext cx="100366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</a:rPr>
              <a:t>Вправа «Мікрофон»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714" y="1543049"/>
            <a:ext cx="7887888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3200" b="1" dirty="0">
                <a:solidFill>
                  <a:srgbClr val="002060"/>
                </a:solidFill>
              </a:rPr>
              <a:t> З якими новими реченнями </a:t>
            </a:r>
            <a:r>
              <a:rPr lang="uk-UA" sz="3200" b="1" dirty="0" smtClean="0">
                <a:solidFill>
                  <a:srgbClr val="002060"/>
                </a:solidFill>
              </a:rPr>
              <a:t>ми </a:t>
            </a:r>
            <a:r>
              <a:rPr lang="uk-UA" sz="3200" b="1" dirty="0">
                <a:solidFill>
                  <a:srgbClr val="002060"/>
                </a:solidFill>
              </a:rPr>
              <a:t>ознайомилися на уроці?  </a:t>
            </a: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 Чому ці речення називаються питальними? </a:t>
            </a:r>
            <a:endParaRPr lang="uk-UA" sz="3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3200" b="1" dirty="0">
                <a:solidFill>
                  <a:srgbClr val="002060"/>
                </a:solidFill>
              </a:rPr>
              <a:t>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Що ставимо в кінці питальних речень? </a:t>
            </a: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3200" b="1" dirty="0">
                <a:solidFill>
                  <a:srgbClr val="002060"/>
                </a:solidFill>
              </a:rPr>
              <a:t> </a:t>
            </a:r>
            <a:r>
              <a:rPr lang="uk-UA" sz="3200" b="1" dirty="0">
                <a:solidFill>
                  <a:srgbClr val="9900CC"/>
                </a:solidFill>
              </a:rPr>
              <a:t>З </a:t>
            </a:r>
            <a:r>
              <a:rPr lang="uk-UA" sz="3200" b="1">
                <a:solidFill>
                  <a:srgbClr val="9900CC"/>
                </a:solidFill>
              </a:rPr>
              <a:t>якою </a:t>
            </a:r>
            <a:r>
              <a:rPr lang="uk-UA" sz="3200" b="1" smtClean="0">
                <a:solidFill>
                  <a:srgbClr val="9900CC"/>
                </a:solidFill>
              </a:rPr>
              <a:t>метою </a:t>
            </a:r>
            <a:r>
              <a:rPr lang="uk-UA" sz="3200" b="1" dirty="0">
                <a:solidFill>
                  <a:srgbClr val="9900CC"/>
                </a:solidFill>
              </a:rPr>
              <a:t>вони промовляються?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12292" name="AutoShape 2" descr="https://cdn.vectorstock.com/i/thumb-large/57/02/2055702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AutoShape 4" descr="https://cdn.vectorstock.com/i/thumb-large/57/02/2055702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4" name="Picture 6" descr="http://thumb7.shutterstock.com/photos/thumb_large/322090/184655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1"/>
          <a:stretch>
            <a:fillRect/>
          </a:stretch>
        </p:blipFill>
        <p:spPr bwMode="auto">
          <a:xfrm>
            <a:off x="8867603" y="2180737"/>
            <a:ext cx="2148739" cy="24093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2" descr="https://cdn.vectorstock.com/i/thumb-large/57/02/2055702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AutoShape 4" descr="https://cdn.vectorstock.com/i/thumb-large/57/02/2055702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3771" r="4032" b="4189"/>
          <a:stretch/>
        </p:blipFill>
        <p:spPr bwMode="auto">
          <a:xfrm>
            <a:off x="4136571" y="1342693"/>
            <a:ext cx="4975033" cy="497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0417" y="634807"/>
            <a:ext cx="963117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893107" y="4983838"/>
            <a:ext cx="2243464" cy="867311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2070133" y="2962898"/>
            <a:ext cx="2066438" cy="867311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9111604" y="2380757"/>
            <a:ext cx="2372823" cy="1581567"/>
          </a:xfrm>
          <a:prstGeom prst="flowChartPunchedTap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незрозуміло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9111603" y="4983837"/>
            <a:ext cx="2341081" cy="867311"/>
          </a:xfrm>
          <a:prstGeom prst="flowChartPunchedTap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0418" y="1549760"/>
            <a:ext cx="2738440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Оціни свою роботу на уроці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5779" y="571302"/>
            <a:ext cx="10204736" cy="10615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1147526" y="1730829"/>
            <a:ext cx="9658809" cy="41285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088570" y="511628"/>
            <a:ext cx="9949543" cy="8055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altLang="ru-RU" sz="4000" b="1" dirty="0" smtClean="0">
                <a:latin typeface="+mn-lt"/>
              </a:rPr>
              <a:t>Налаштування на урок</a:t>
            </a:r>
            <a:endParaRPr lang="ru-RU" altLang="ru-RU" sz="4000" b="1" dirty="0" smtClean="0">
              <a:latin typeface="+mn-lt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2378529" y="1531891"/>
            <a:ext cx="4804167" cy="22814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Беремося ми до </a:t>
            </a:r>
            <a:r>
              <a:rPr lang="uk-UA" alt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справи.</a:t>
            </a:r>
          </a:p>
          <a:p>
            <a:r>
              <a:rPr lang="uk-UA" alt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Не ловитимемо ґави.</a:t>
            </a:r>
          </a:p>
          <a:p>
            <a:r>
              <a:rPr lang="uk-UA" alt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То ж ви просто </a:t>
            </a:r>
            <a:r>
              <a:rPr lang="uk-UA" alt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молодці! </a:t>
            </a:r>
            <a:endParaRPr lang="uk-UA" altLang="ru-RU" sz="32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r>
              <a:rPr lang="uk-UA" alt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Працюватимемо всі!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t="12537" r="25714" b="6268"/>
          <a:stretch>
            <a:fillRect/>
          </a:stretch>
        </p:blipFill>
        <p:spPr bwMode="auto">
          <a:xfrm>
            <a:off x="7848600" y="1480581"/>
            <a:ext cx="3178024" cy="4163161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: округлені кути 11">
            <a:extLst>
              <a:ext uri="{FF2B5EF4-FFF2-40B4-BE49-F238E27FC236}">
                <a16:creationId xmlns="" xmlns:a16="http://schemas.microsoft.com/office/drawing/2014/main" id="{2E274760-AC1A-47C1-9DA6-192DC8CEFDC3}"/>
              </a:ext>
            </a:extLst>
          </p:cNvPr>
          <p:cNvSpPr/>
          <p:nvPr/>
        </p:nvSpPr>
        <p:spPr>
          <a:xfrm>
            <a:off x="1077081" y="1488471"/>
            <a:ext cx="6455833" cy="425918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70C0"/>
                </a:solidFill>
              </a:rPr>
              <a:t>Як настрій?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70C0"/>
                </a:solidFill>
              </a:rPr>
              <a:t>Як тобі сьогодні сп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>
                <a:solidFill>
                  <a:srgbClr val="0070C0"/>
                </a:solidFill>
              </a:rPr>
              <a:t>лося?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70C0"/>
                </a:solidFill>
              </a:rPr>
              <a:t>Що снилося?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70C0"/>
                </a:solidFill>
              </a:rPr>
              <a:t>Чи смачним був сніданок?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70C0"/>
                </a:solidFill>
              </a:rPr>
              <a:t>Куди плануєш піти після уроків?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70C0"/>
                </a:solidFill>
              </a:rPr>
              <a:t>Коли і кому дякував (дякувала) останній раз?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70C0"/>
                </a:solidFill>
              </a:rPr>
              <a:t>Який розділ української мови почали вивчати?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77081" y="527403"/>
            <a:ext cx="9949543" cy="8055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ru-RU" sz="4000" b="1" dirty="0" smtClean="0"/>
              <a:t>Гра «Питанняпад»</a:t>
            </a:r>
            <a:endParaRPr lang="ru-RU" alt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969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1554" y="494529"/>
            <a:ext cx="10331617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«Закінчи речення»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4A2F120-6D58-41A0-AEE3-24FC689B6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9" t="5277" r="6969" b="56419"/>
          <a:stretch/>
        </p:blipFill>
        <p:spPr>
          <a:xfrm>
            <a:off x="8932268" y="1231134"/>
            <a:ext cx="2290903" cy="376362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9D2067-1097-4445-8F1B-53FBD4AF61D3}"/>
              </a:ext>
            </a:extLst>
          </p:cNvPr>
          <p:cNvSpPr txBox="1"/>
          <p:nvPr/>
        </p:nvSpPr>
        <p:spPr>
          <a:xfrm>
            <a:off x="913324" y="1246474"/>
            <a:ext cx="5701200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Речення </a:t>
            </a:r>
            <a:r>
              <a:rPr lang="en-US" sz="2400" b="1" dirty="0" smtClean="0">
                <a:solidFill>
                  <a:schemeClr val="bg1"/>
                </a:solidFill>
              </a:rPr>
              <a:t>– </a:t>
            </a:r>
            <a:r>
              <a:rPr lang="uk-UA" sz="2400" b="1" dirty="0" smtClean="0">
                <a:solidFill>
                  <a:schemeClr val="bg1"/>
                </a:solidFill>
              </a:rPr>
              <a:t>це зв’язані між собою 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="" xmlns:a16="http://schemas.microsoft.com/office/drawing/2014/main" id="{27F6FDA5-6E04-4155-86E1-F204EDAF018E}"/>
              </a:ext>
            </a:extLst>
          </p:cNvPr>
          <p:cNvSpPr/>
          <p:nvPr/>
        </p:nvSpPr>
        <p:spPr>
          <a:xfrm>
            <a:off x="959291" y="1866220"/>
            <a:ext cx="3079309" cy="454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Речення виражає </a:t>
            </a:r>
            <a:r>
              <a:rPr lang="uk-UA" sz="2400" b="1" dirty="0" smtClean="0">
                <a:solidFill>
                  <a:schemeClr val="bg1"/>
                </a:solidFill>
              </a:rPr>
              <a:t>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BB0FD1EB-D94C-46BE-96CC-FACA66FF0FA8}"/>
              </a:ext>
            </a:extLst>
          </p:cNvPr>
          <p:cNvSpPr/>
          <p:nvPr/>
        </p:nvSpPr>
        <p:spPr>
          <a:xfrm>
            <a:off x="937520" y="2481942"/>
            <a:ext cx="4103915" cy="4686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Слова в реченні </a:t>
            </a:r>
            <a:r>
              <a:rPr lang="uk-UA" sz="2400" b="1" dirty="0" smtClean="0">
                <a:solidFill>
                  <a:schemeClr val="bg1"/>
                </a:solidFill>
              </a:rPr>
              <a:t>пишуться 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1">
            <a:extLst>
              <a:ext uri="{FF2B5EF4-FFF2-40B4-BE49-F238E27FC236}">
                <a16:creationId xmlns="" xmlns:a16="http://schemas.microsoft.com/office/drawing/2014/main" id="{D2D9B0F3-31AE-485C-B6A3-49A10861BC23}"/>
              </a:ext>
            </a:extLst>
          </p:cNvPr>
          <p:cNvSpPr/>
          <p:nvPr/>
        </p:nvSpPr>
        <p:spPr>
          <a:xfrm>
            <a:off x="913324" y="3095199"/>
            <a:ext cx="6009990" cy="52230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Перше слово у реченні завжди </a:t>
            </a:r>
            <a:r>
              <a:rPr lang="uk-UA" sz="2400" b="1" dirty="0" smtClean="0">
                <a:solidFill>
                  <a:schemeClr val="bg1"/>
                </a:solidFill>
              </a:rPr>
              <a:t>пишеться 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11">
            <a:extLst>
              <a:ext uri="{FF2B5EF4-FFF2-40B4-BE49-F238E27FC236}">
                <a16:creationId xmlns="" xmlns:a16="http://schemas.microsoft.com/office/drawing/2014/main" id="{E84DF71C-4790-4618-8EC7-FD50530FCFF4}"/>
              </a:ext>
            </a:extLst>
          </p:cNvPr>
          <p:cNvSpPr/>
          <p:nvPr/>
        </p:nvSpPr>
        <p:spPr>
          <a:xfrm>
            <a:off x="852108" y="4427641"/>
            <a:ext cx="4189327" cy="65832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Розповідне – це речення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кутник: округлені кути 11">
            <a:extLst>
              <a:ext uri="{FF2B5EF4-FFF2-40B4-BE49-F238E27FC236}">
                <a16:creationId xmlns="" xmlns:a16="http://schemas.microsoft.com/office/drawing/2014/main" id="{BB0FD1EB-D94C-46BE-96CC-FACA66FF0FA8}"/>
              </a:ext>
            </a:extLst>
          </p:cNvPr>
          <p:cNvSpPr/>
          <p:nvPr/>
        </p:nvSpPr>
        <p:spPr>
          <a:xfrm>
            <a:off x="913324" y="3785696"/>
            <a:ext cx="4192073" cy="484339"/>
          </a:xfrm>
          <a:prstGeom prst="roundRect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 кінці речення </a:t>
            </a:r>
            <a:r>
              <a:rPr lang="uk-UA" sz="2400" b="1" dirty="0" smtClean="0">
                <a:solidFill>
                  <a:schemeClr val="bg1"/>
                </a:solidFill>
              </a:rPr>
              <a:t>ставимо ...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: округлені кути 11">
            <a:extLst>
              <a:ext uri="{FF2B5EF4-FFF2-40B4-BE49-F238E27FC236}">
                <a16:creationId xmlns="" xmlns:a16="http://schemas.microsoft.com/office/drawing/2014/main" id="{E84DF71C-4790-4618-8EC7-FD50530FCFF4}"/>
              </a:ext>
            </a:extLst>
          </p:cNvPr>
          <p:cNvSpPr/>
          <p:nvPr/>
        </p:nvSpPr>
        <p:spPr>
          <a:xfrm>
            <a:off x="852107" y="5252452"/>
            <a:ext cx="4165132" cy="820666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 кінці розповідних речень ставлять 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9D2067-1097-4445-8F1B-53FBD4AF61D3}"/>
              </a:ext>
            </a:extLst>
          </p:cNvPr>
          <p:cNvSpPr txBox="1"/>
          <p:nvPr/>
        </p:nvSpPr>
        <p:spPr>
          <a:xfrm>
            <a:off x="6182010" y="1252427"/>
            <a:ext cx="1258969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слова.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0" name="Прямокутник: округлені кути 11">
            <a:extLst>
              <a:ext uri="{FF2B5EF4-FFF2-40B4-BE49-F238E27FC236}">
                <a16:creationId xmlns="" xmlns:a16="http://schemas.microsoft.com/office/drawing/2014/main" id="{27F6FDA5-6E04-4155-86E1-F204EDAF018E}"/>
              </a:ext>
            </a:extLst>
          </p:cNvPr>
          <p:cNvSpPr/>
          <p:nvPr/>
        </p:nvSpPr>
        <p:spPr>
          <a:xfrm>
            <a:off x="4038600" y="1866220"/>
            <a:ext cx="2625937" cy="454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закінчену думку.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кутник: округлені кути 11">
            <a:extLst>
              <a:ext uri="{FF2B5EF4-FFF2-40B4-BE49-F238E27FC236}">
                <a16:creationId xmlns="" xmlns:a16="http://schemas.microsoft.com/office/drawing/2014/main" id="{BB0FD1EB-D94C-46BE-96CC-FACA66FF0FA8}"/>
              </a:ext>
            </a:extLst>
          </p:cNvPr>
          <p:cNvSpPr/>
          <p:nvPr/>
        </p:nvSpPr>
        <p:spPr>
          <a:xfrm>
            <a:off x="5041435" y="2481942"/>
            <a:ext cx="1573089" cy="4852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окремо.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кутник: округлені кути 11">
            <a:extLst>
              <a:ext uri="{FF2B5EF4-FFF2-40B4-BE49-F238E27FC236}">
                <a16:creationId xmlns="" xmlns:a16="http://schemas.microsoft.com/office/drawing/2014/main" id="{D2D9B0F3-31AE-485C-B6A3-49A10861BC23}"/>
              </a:ext>
            </a:extLst>
          </p:cNvPr>
          <p:cNvSpPr/>
          <p:nvPr/>
        </p:nvSpPr>
        <p:spPr>
          <a:xfrm>
            <a:off x="6923314" y="3076980"/>
            <a:ext cx="2471057" cy="52230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 </a:t>
            </a:r>
            <a:r>
              <a:rPr lang="uk-UA" sz="2400" b="1" dirty="0">
                <a:solidFill>
                  <a:schemeClr val="bg1"/>
                </a:solidFill>
              </a:rPr>
              <a:t>великої </a:t>
            </a:r>
            <a:r>
              <a:rPr lang="uk-UA" sz="2400" b="1" dirty="0" smtClean="0">
                <a:solidFill>
                  <a:schemeClr val="bg1"/>
                </a:solidFill>
              </a:rPr>
              <a:t>букви.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3" name="Прямокутник: округлені кути 11">
            <a:extLst>
              <a:ext uri="{FF2B5EF4-FFF2-40B4-BE49-F238E27FC236}">
                <a16:creationId xmlns="" xmlns:a16="http://schemas.microsoft.com/office/drawing/2014/main" id="{BB0FD1EB-D94C-46BE-96CC-FACA66FF0FA8}"/>
              </a:ext>
            </a:extLst>
          </p:cNvPr>
          <p:cNvSpPr/>
          <p:nvPr/>
        </p:nvSpPr>
        <p:spPr>
          <a:xfrm>
            <a:off x="4914360" y="3664768"/>
            <a:ext cx="4017908" cy="726194"/>
          </a:xfrm>
          <a:prstGeom prst="roundRect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крапку</a:t>
            </a:r>
            <a:r>
              <a:rPr lang="uk-UA" sz="2400" b="1" dirty="0">
                <a:solidFill>
                  <a:schemeClr val="bg1"/>
                </a:solidFill>
              </a:rPr>
              <a:t>, знак питання або знак оклику.</a:t>
            </a:r>
          </a:p>
        </p:txBody>
      </p:sp>
      <p:sp>
        <p:nvSpPr>
          <p:cNvPr id="34" name="Прямокутник: округлені кути 11">
            <a:extLst>
              <a:ext uri="{FF2B5EF4-FFF2-40B4-BE49-F238E27FC236}">
                <a16:creationId xmlns="" xmlns:a16="http://schemas.microsoft.com/office/drawing/2014/main" id="{E84DF71C-4790-4618-8EC7-FD50530FCFF4}"/>
              </a:ext>
            </a:extLst>
          </p:cNvPr>
          <p:cNvSpPr/>
          <p:nvPr/>
        </p:nvSpPr>
        <p:spPr>
          <a:xfrm>
            <a:off x="4801949" y="4440024"/>
            <a:ext cx="4886336" cy="645945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якому про щось </a:t>
            </a:r>
            <a:r>
              <a:rPr lang="uk-UA" sz="2400" b="1" dirty="0" smtClean="0">
                <a:solidFill>
                  <a:schemeClr val="bg1"/>
                </a:solidFill>
              </a:rPr>
              <a:t>розповідається.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5" name="Прямокутник: округлені кути 11">
            <a:extLst>
              <a:ext uri="{FF2B5EF4-FFF2-40B4-BE49-F238E27FC236}">
                <a16:creationId xmlns="" xmlns:a16="http://schemas.microsoft.com/office/drawing/2014/main" id="{E84DF71C-4790-4618-8EC7-FD50530FCFF4}"/>
              </a:ext>
            </a:extLst>
          </p:cNvPr>
          <p:cNvSpPr/>
          <p:nvPr/>
        </p:nvSpPr>
        <p:spPr>
          <a:xfrm>
            <a:off x="5041435" y="5312222"/>
            <a:ext cx="4799088" cy="820666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крапку або знак оклику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2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823" y="472757"/>
            <a:ext cx="10131805" cy="72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</a:t>
            </a:r>
            <a:r>
              <a:rPr lang="uk-UA" sz="4000" b="1" dirty="0">
                <a:solidFill>
                  <a:schemeClr val="bg1"/>
                </a:solidFill>
              </a:rPr>
              <a:t>загадки</a:t>
            </a: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72C885F0-DAC6-47E2-8984-A8F189C80EBA}"/>
              </a:ext>
            </a:extLst>
          </p:cNvPr>
          <p:cNvSpPr/>
          <p:nvPr/>
        </p:nvSpPr>
        <p:spPr>
          <a:xfrm>
            <a:off x="762000" y="1295399"/>
            <a:ext cx="4759665" cy="10232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Привітала нас піснями із весною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І живе з нами під стріхою одною</a:t>
            </a: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72C885F0-DAC6-47E2-8984-A8F189C80EBA}"/>
              </a:ext>
            </a:extLst>
          </p:cNvPr>
          <p:cNvSpPr/>
          <p:nvPr/>
        </p:nvSpPr>
        <p:spPr>
          <a:xfrm>
            <a:off x="4187416" y="3331183"/>
            <a:ext cx="3842657" cy="16981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Сам вечірньої години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Заховався в кущ малини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Та на дуду голосну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Грає пісню чарівну.</a:t>
            </a:r>
          </a:p>
        </p:txBody>
      </p:sp>
      <p:pic>
        <p:nvPicPr>
          <p:cNvPr id="10" name="Picture 2" descr="Результат пошуку зображень за запитом соловей">
            <a:extLst>
              <a:ext uri="{FF2B5EF4-FFF2-40B4-BE49-F238E27FC236}">
                <a16:creationId xmlns="" xmlns:a16="http://schemas.microsoft.com/office/drawing/2014/main" id="{A1AA2874-6538-4531-BBDF-451C6D381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t="10846" r="27619" b="4477"/>
          <a:stretch/>
        </p:blipFill>
        <p:spPr bwMode="auto">
          <a:xfrm>
            <a:off x="5630522" y="1306755"/>
            <a:ext cx="1959734" cy="207971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72C885F0-DAC6-47E2-8984-A8F189C80EBA}"/>
              </a:ext>
            </a:extLst>
          </p:cNvPr>
          <p:cNvSpPr/>
          <p:nvPr/>
        </p:nvSpPr>
        <p:spPr>
          <a:xfrm>
            <a:off x="7696200" y="1306755"/>
            <a:ext cx="3712029" cy="10227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Ось хатина, </a:t>
            </a:r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ній – співак.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Як цю пташку звати …</a:t>
            </a:r>
          </a:p>
        </p:txBody>
      </p:sp>
      <p:pic>
        <p:nvPicPr>
          <p:cNvPr id="1026" name="Picture 2" descr="D:\Картинки до тестів\Тварини\Шп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52" y="2464929"/>
            <a:ext cx="2533650" cy="180975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ому весняна ластівка прилетіла у найвідомішу пісню Різдв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-1" r="18629" b="4506"/>
          <a:stretch/>
        </p:blipFill>
        <p:spPr bwMode="auto">
          <a:xfrm>
            <a:off x="2033424" y="2497433"/>
            <a:ext cx="2028343" cy="23370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2E274760-AC1A-47C1-9DA6-192DC8CEFDC3}"/>
              </a:ext>
            </a:extLst>
          </p:cNvPr>
          <p:cNvSpPr/>
          <p:nvPr/>
        </p:nvSpPr>
        <p:spPr>
          <a:xfrm>
            <a:off x="470408" y="5105553"/>
            <a:ext cx="7434016" cy="55501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Скажи </a:t>
            </a:r>
            <a:r>
              <a:rPr lang="uk-UA" sz="2400" b="1" dirty="0">
                <a:solidFill>
                  <a:srgbClr val="0070C0"/>
                </a:solidFill>
              </a:rPr>
              <a:t>одним словом, про кого йшлося в загадках?</a:t>
            </a:r>
          </a:p>
        </p:txBody>
      </p:sp>
      <p:sp>
        <p:nvSpPr>
          <p:cNvPr id="17" name="Прямокутник: округлені кути 11">
            <a:extLst>
              <a:ext uri="{FF2B5EF4-FFF2-40B4-BE49-F238E27FC236}">
                <a16:creationId xmlns="" xmlns:a16="http://schemas.microsoft.com/office/drawing/2014/main" id="{2A35EFAA-7583-4A56-9CA3-7053B7F0E02F}"/>
              </a:ext>
            </a:extLst>
          </p:cNvPr>
          <p:cNvSpPr/>
          <p:nvPr/>
        </p:nvSpPr>
        <p:spPr>
          <a:xfrm>
            <a:off x="8122138" y="4452864"/>
            <a:ext cx="3286091" cy="154516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Пригадай, </a:t>
            </a:r>
            <a:r>
              <a:rPr lang="uk-UA" sz="2400" b="1" dirty="0">
                <a:solidFill>
                  <a:srgbClr val="0070C0"/>
                </a:solidFill>
              </a:rPr>
              <a:t>ці птахи перелітні чи осілі? Що тобі відомо про життя цих пташок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кутник: округлені кути 11">
            <a:extLst>
              <a:ext uri="{FF2B5EF4-FFF2-40B4-BE49-F238E27FC236}">
                <a16:creationId xmlns="" xmlns:a16="http://schemas.microsoft.com/office/drawing/2014/main" id="{2E274760-AC1A-47C1-9DA6-192DC8CEFDC3}"/>
              </a:ext>
            </a:extLst>
          </p:cNvPr>
          <p:cNvSpPr/>
          <p:nvPr/>
        </p:nvSpPr>
        <p:spPr>
          <a:xfrm>
            <a:off x="762000" y="2396191"/>
            <a:ext cx="1576106" cy="522362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Ластівка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="" xmlns:a16="http://schemas.microsoft.com/office/drawing/2014/main" id="{2E274760-AC1A-47C1-9DA6-192DC8CEFDC3}"/>
              </a:ext>
            </a:extLst>
          </p:cNvPr>
          <p:cNvSpPr/>
          <p:nvPr/>
        </p:nvSpPr>
        <p:spPr>
          <a:xfrm>
            <a:off x="4187416" y="2663490"/>
            <a:ext cx="1576106" cy="52236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Соловей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2E274760-AC1A-47C1-9DA6-192DC8CEFDC3}"/>
              </a:ext>
            </a:extLst>
          </p:cNvPr>
          <p:cNvSpPr/>
          <p:nvPr/>
        </p:nvSpPr>
        <p:spPr>
          <a:xfrm>
            <a:off x="10082729" y="2371726"/>
            <a:ext cx="1146119" cy="522362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Шпак</a:t>
            </a:r>
            <a:endParaRPr lang="uk-UA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2487" y="511629"/>
            <a:ext cx="10576628" cy="6966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Хвилинка-</a:t>
            </a:r>
            <a:r>
              <a:rPr lang="uk-UA" sz="4000" b="1" dirty="0" err="1">
                <a:solidFill>
                  <a:schemeClr val="bg1"/>
                </a:solidFill>
              </a:rPr>
              <a:t>цікавинка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="" xmlns:a16="http://schemas.microsoft.com/office/drawing/2014/main" id="{A14F0C55-30AC-42E6-BE5A-4455662C6656}"/>
              </a:ext>
            </a:extLst>
          </p:cNvPr>
          <p:cNvSpPr/>
          <p:nvPr/>
        </p:nvSpPr>
        <p:spPr>
          <a:xfrm>
            <a:off x="842486" y="1334352"/>
            <a:ext cx="3620658" cy="2105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Ластівки здатні ловити свою здобич на льоту. Літають зі швидкістю 130 км/год. Ластівка є символом Естонії.</a:t>
            </a:r>
          </a:p>
        </p:txBody>
      </p:sp>
      <p:pic>
        <p:nvPicPr>
          <p:cNvPr id="8" name="Picture 4" descr="Чому весняна ластівка прилетіла у найвідомішу пісню Різдв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-1" r="18629" b="4506"/>
          <a:stretch/>
        </p:blipFill>
        <p:spPr bwMode="auto">
          <a:xfrm>
            <a:off x="4538939" y="1334352"/>
            <a:ext cx="2028343" cy="23370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соловей">
            <a:extLst>
              <a:ext uri="{FF2B5EF4-FFF2-40B4-BE49-F238E27FC236}">
                <a16:creationId xmlns="" xmlns:a16="http://schemas.microsoft.com/office/drawing/2014/main" id="{A1AA2874-6538-4531-BBDF-451C6D381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t="10846" r="27619" b="4477"/>
          <a:stretch/>
        </p:blipFill>
        <p:spPr bwMode="auto">
          <a:xfrm>
            <a:off x="949665" y="3671355"/>
            <a:ext cx="1959734" cy="207971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11">
            <a:extLst>
              <a:ext uri="{FF2B5EF4-FFF2-40B4-BE49-F238E27FC236}">
                <a16:creationId xmlns="" xmlns:a16="http://schemas.microsoft.com/office/drawing/2014/main" id="{A14F0C55-30AC-42E6-BE5A-4455662C6656}"/>
              </a:ext>
            </a:extLst>
          </p:cNvPr>
          <p:cNvSpPr/>
          <p:nvPr/>
        </p:nvSpPr>
        <p:spPr>
          <a:xfrm>
            <a:off x="3181541" y="3774374"/>
            <a:ext cx="4111888" cy="19766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Соловей є символом поетів. Може прожити у неволі близько 25 років. Долає відстань зі швидкістю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30-48 </a:t>
            </a:r>
            <a:r>
              <a:rPr lang="uk-UA" sz="2400" b="1" dirty="0">
                <a:solidFill>
                  <a:schemeClr val="bg1"/>
                </a:solidFill>
              </a:rPr>
              <a:t>км/год.</a:t>
            </a:r>
          </a:p>
        </p:txBody>
      </p:sp>
      <p:pic>
        <p:nvPicPr>
          <p:cNvPr id="11" name="Picture 2" descr="D:\Картинки до тестів\Тварини\Шпа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110" y="3912471"/>
            <a:ext cx="2533650" cy="180975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A14F0C55-30AC-42E6-BE5A-4455662C6656}"/>
              </a:ext>
            </a:extLst>
          </p:cNvPr>
          <p:cNvSpPr/>
          <p:nvPr/>
        </p:nvSpPr>
        <p:spPr>
          <a:xfrm>
            <a:off x="6683829" y="1334352"/>
            <a:ext cx="4735285" cy="233700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Одна пара шпаків знищує близько 8 тисяч хрущів, а загальна маса комах, знищених за час вигодовування пташенят, становить 6 кг на сім’ю. Швидкість польоту 70 км/год.</a:t>
            </a:r>
          </a:p>
        </p:txBody>
      </p:sp>
    </p:spTree>
    <p:extLst>
      <p:ext uri="{BB962C8B-B14F-4D97-AF65-F5344CB8AC3E}">
        <p14:creationId xmlns:p14="http://schemas.microsoft.com/office/powerpoint/2010/main" val="22966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86943" y="1427241"/>
            <a:ext cx="6672943" cy="28433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дізнаємось, які речення називають </a:t>
            </a:r>
            <a:r>
              <a:rPr lang="uk-UA" sz="2800" b="1" dirty="0" smtClean="0">
                <a:solidFill>
                  <a:srgbClr val="0070C0"/>
                </a:solidFill>
              </a:rPr>
              <a:t>«питальні». </a:t>
            </a:r>
            <a:r>
              <a:rPr lang="uk-UA" sz="2800" b="1" dirty="0">
                <a:solidFill>
                  <a:srgbClr val="0070C0"/>
                </a:solidFill>
              </a:rPr>
              <a:t>Будемо вчитися </a:t>
            </a:r>
            <a:r>
              <a:rPr lang="uk-UA" sz="2800" b="1" dirty="0" smtClean="0">
                <a:solidFill>
                  <a:srgbClr val="0070C0"/>
                </a:solidFill>
              </a:rPr>
              <a:t>складати питальні речення. Запишемо діалог. Поспілкуємось про птахів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84117" y="1413182"/>
            <a:ext cx="3096459" cy="29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1270" y="4408212"/>
            <a:ext cx="4471538" cy="17912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400" b="1" dirty="0" smtClean="0"/>
              <a:t>Прочитай слово. Зроби звукову модель слова, постав наголос. Визнач кількість складів, букв, звуків. </a:t>
            </a:r>
            <a:endParaRPr lang="ru-RU" b="1" dirty="0"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2234" r="55500" b="82067"/>
          <a:stretch/>
        </p:blipFill>
        <p:spPr>
          <a:xfrm>
            <a:off x="5256001" y="4264652"/>
            <a:ext cx="5803886" cy="158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63CEE17-9459-4BC8-A368-4592959AD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52346" r="45353" b="24630"/>
          <a:stretch/>
        </p:blipFill>
        <p:spPr>
          <a:xfrm>
            <a:off x="7208435" y="4904963"/>
            <a:ext cx="3706201" cy="10913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64788" y="-323883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377662" y="5372976"/>
            <a:ext cx="1774252" cy="58785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–  –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–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3D51012-E493-436C-94EB-4508D8CD33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4" t="42178" r="10016" b="44435"/>
          <a:stretch/>
        </p:blipFill>
        <p:spPr>
          <a:xfrm>
            <a:off x="5256000" y="4828721"/>
            <a:ext cx="1739350" cy="807487"/>
          </a:xfrm>
          <a:prstGeom prst="rect">
            <a:avLst/>
          </a:prstGeom>
        </p:spPr>
      </p:pic>
      <p:sp>
        <p:nvSpPr>
          <p:cNvPr id="24" name="Прямокутник: округлені кути 11">
            <a:extLst>
              <a:ext uri="{FF2B5EF4-FFF2-40B4-BE49-F238E27FC236}">
                <a16:creationId xmlns="" xmlns:a16="http://schemas.microsoft.com/office/drawing/2014/main" id="{E46F9259-C384-4A4B-89BE-8F07DA643BF9}"/>
              </a:ext>
            </a:extLst>
          </p:cNvPr>
          <p:cNvSpPr/>
          <p:nvPr/>
        </p:nvSpPr>
        <p:spPr>
          <a:xfrm>
            <a:off x="4063517" y="5908581"/>
            <a:ext cx="6996369" cy="537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</a:t>
            </a:r>
            <a:r>
              <a:rPr lang="uk-UA" sz="2400" b="1" dirty="0">
                <a:solidFill>
                  <a:schemeClr val="bg1"/>
                </a:solidFill>
              </a:rPr>
              <a:t>про птаха, який </a:t>
            </a:r>
            <a:r>
              <a:rPr lang="uk-UA" sz="2400" b="1" dirty="0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подобається.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32F65F7-2F9E-4747-8BAD-C360200EC0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93" y="4187416"/>
            <a:ext cx="1599879" cy="756622"/>
          </a:xfrm>
          <a:prstGeom prst="rect">
            <a:avLst/>
          </a:prstGeom>
        </p:spPr>
      </p:pic>
      <p:cxnSp>
        <p:nvCxnSpPr>
          <p:cNvPr id="20" name="Пряма сполучна лінія 47">
            <a:extLst>
              <a:ext uri="{FF2B5EF4-FFF2-40B4-BE49-F238E27FC236}">
                <a16:creationId xmlns:a16="http://schemas.microsoft.com/office/drawing/2014/main" xmlns="" id="{0351574F-1031-41A9-840E-4CB383EDA998}"/>
              </a:ext>
            </a:extLst>
          </p:cNvPr>
          <p:cNvCxnSpPr/>
          <p:nvPr/>
        </p:nvCxnSpPr>
        <p:spPr>
          <a:xfrm flipH="1">
            <a:off x="6842449" y="5139322"/>
            <a:ext cx="58637" cy="88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488985" y="4390319"/>
            <a:ext cx="377585" cy="47106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876428" y="5158174"/>
            <a:ext cx="370214" cy="4618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818815" y="5186725"/>
            <a:ext cx="370214" cy="4618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488984" y="5164462"/>
            <a:ext cx="377585" cy="4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838200" y="1341194"/>
            <a:ext cx="2012073" cy="218577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38201" y="494530"/>
            <a:ext cx="1047205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уривок із книжки про хлопчика </a:t>
            </a:r>
            <a:r>
              <a:rPr lang="uk-UA" sz="3600" b="1" dirty="0" err="1" smtClean="0">
                <a:solidFill>
                  <a:schemeClr val="bg1"/>
                </a:solidFill>
              </a:rPr>
              <a:t>Шушу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0657" y="1308536"/>
            <a:ext cx="583474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</a:t>
            </a:r>
            <a:r>
              <a:rPr lang="uk-UA" sz="2800" b="1" dirty="0" smtClean="0"/>
              <a:t>  </a:t>
            </a:r>
            <a:r>
              <a:rPr lang="uk-UA" sz="2800" b="1" dirty="0"/>
              <a:t>Коли </a:t>
            </a:r>
            <a:r>
              <a:rPr lang="uk-UA" sz="2800" b="1" dirty="0" err="1"/>
              <a:t>Шуша</a:t>
            </a:r>
            <a:r>
              <a:rPr lang="uk-UA" sz="2800" b="1" dirty="0"/>
              <a:t> знаходив пір'їнку, то починав думати. </a:t>
            </a:r>
            <a:r>
              <a:rPr lang="uk-UA" sz="2800" b="1" dirty="0">
                <a:solidFill>
                  <a:srgbClr val="FFFF00"/>
                </a:solidFill>
              </a:rPr>
              <a:t>Яка була пташка? Велика чи мала? Як високо вона може літати? Чи вміє стрибати? Чи вміє співати? Чи боїться котів? Де мешкає? Як її зовуть і що вона </a:t>
            </a:r>
            <a:r>
              <a:rPr lang="uk-UA" sz="2800" b="1" dirty="0" smtClean="0">
                <a:solidFill>
                  <a:srgbClr val="FFFF00"/>
                </a:solidFill>
              </a:rPr>
              <a:t>любить?</a:t>
            </a:r>
          </a:p>
          <a:p>
            <a:pPr algn="just"/>
            <a:r>
              <a:rPr lang="uk-UA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 smtClean="0">
                <a:solidFill>
                  <a:srgbClr val="FFFF00"/>
                </a:solidFill>
              </a:rPr>
              <a:t>               </a:t>
            </a:r>
            <a:r>
              <a:rPr lang="uk-UA" sz="2800" i="1" dirty="0" smtClean="0"/>
              <a:t>За Ларисою Денисенко</a:t>
            </a:r>
            <a:endParaRPr lang="uk-UA" sz="2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31" y="1341196"/>
            <a:ext cx="2332525" cy="21857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20487" y="3526971"/>
            <a:ext cx="2460170" cy="2286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Поясни</a:t>
            </a:r>
            <a:r>
              <a:rPr lang="uk-UA" sz="2400" b="1" dirty="0">
                <a:solidFill>
                  <a:srgbClr val="002060"/>
                </a:solidFill>
              </a:rPr>
              <a:t>, що спільного мають виділені речення. </a:t>
            </a:r>
            <a:r>
              <a:rPr lang="uk-UA" sz="2400" b="1" dirty="0" smtClean="0">
                <a:solidFill>
                  <a:srgbClr val="002060"/>
                </a:solidFill>
              </a:rPr>
              <a:t>З якою інтонацією вони промовляються?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0657" y="4897596"/>
            <a:ext cx="8022771" cy="9153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Ґаджик </a:t>
            </a:r>
            <a:r>
              <a:rPr lang="uk-UA" sz="2400" b="1" dirty="0">
                <a:solidFill>
                  <a:srgbClr val="002060"/>
                </a:solidFill>
              </a:rPr>
              <a:t>дізнався, що ці речення називаються </a:t>
            </a:r>
            <a:r>
              <a:rPr lang="uk-UA" sz="2400" b="1" dirty="0">
                <a:solidFill>
                  <a:srgbClr val="FF0000"/>
                </a:solidFill>
              </a:rPr>
              <a:t>питальними</a:t>
            </a:r>
            <a:r>
              <a:rPr lang="uk-UA" sz="2400" b="1" dirty="0">
                <a:solidFill>
                  <a:srgbClr val="002060"/>
                </a:solidFill>
              </a:rPr>
              <a:t>. Як думаєш чому? Перевір себе за правилом.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80657" y="1280203"/>
            <a:ext cx="572381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Речення</a:t>
            </a:r>
            <a:r>
              <a:rPr lang="uk-UA" sz="2800" b="1" dirty="0"/>
              <a:t>, </a:t>
            </a:r>
            <a:r>
              <a:rPr lang="uk-UA" sz="2800" b="1" dirty="0">
                <a:solidFill>
                  <a:schemeClr val="bg1"/>
                </a:solidFill>
              </a:rPr>
              <a:t>у якому про щось </a:t>
            </a:r>
            <a:r>
              <a:rPr lang="uk-UA" sz="2800" b="1" dirty="0">
                <a:solidFill>
                  <a:srgbClr val="FFFF00"/>
                </a:solidFill>
              </a:rPr>
              <a:t>запитується</a:t>
            </a:r>
            <a:r>
              <a:rPr lang="uk-UA" sz="2800" b="1" dirty="0">
                <a:solidFill>
                  <a:schemeClr val="bg1"/>
                </a:solidFill>
              </a:rPr>
              <a:t>, називається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rgbClr val="FFFF00"/>
                </a:solidFill>
              </a:rPr>
              <a:t>питальним</a:t>
            </a:r>
            <a:r>
              <a:rPr lang="uk-UA" sz="2800" b="1" dirty="0"/>
              <a:t>.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У кінці </a:t>
            </a:r>
            <a:r>
              <a:rPr lang="uk-UA" sz="2800" b="1" dirty="0">
                <a:solidFill>
                  <a:schemeClr val="bg1"/>
                </a:solidFill>
              </a:rPr>
              <a:t>питального речення ставимо </a:t>
            </a:r>
            <a:r>
              <a:rPr lang="uk-UA" sz="2800" b="1" dirty="0">
                <a:solidFill>
                  <a:srgbClr val="FFFF00"/>
                </a:solidFill>
              </a:rPr>
              <a:t>знак питання </a:t>
            </a:r>
            <a:r>
              <a:rPr lang="uk-UA" sz="2800" b="1" dirty="0"/>
              <a:t>(?).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115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814517" y="1373668"/>
            <a:ext cx="1989995" cy="216179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54100" y="544286"/>
            <a:ext cx="10005200" cy="719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 err="1">
                <a:solidFill>
                  <a:schemeClr val="bg1"/>
                </a:solidFill>
              </a:rPr>
              <a:t>смс</a:t>
            </a:r>
            <a:r>
              <a:rPr lang="uk-UA" sz="3600" b="1" dirty="0">
                <a:solidFill>
                  <a:schemeClr val="bg1"/>
                </a:solidFill>
              </a:rPr>
              <a:t>-повідомлення </a:t>
            </a:r>
            <a:r>
              <a:rPr lang="uk-UA" sz="3600" b="1" dirty="0" err="1" smtClean="0">
                <a:solidFill>
                  <a:schemeClr val="bg1"/>
                </a:solidFill>
              </a:rPr>
              <a:t>Ґаджика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022228" y="2008091"/>
            <a:ext cx="54359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Шпаки </a:t>
            </a:r>
            <a:r>
              <a:rPr lang="uk-UA" sz="3200" b="1" dirty="0"/>
              <a:t>повернулися з вирію.</a:t>
            </a:r>
            <a:endParaRPr lang="uk-UA" sz="3200" i="1" dirty="0"/>
          </a:p>
        </p:txBody>
      </p:sp>
      <p:pic>
        <p:nvPicPr>
          <p:cNvPr id="2050" name="Picture 2" descr="Картинки по запросу &quot;скворец прилетел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/>
          <a:stretch/>
        </p:blipFill>
        <p:spPr bwMode="auto">
          <a:xfrm flipH="1">
            <a:off x="8577943" y="1973070"/>
            <a:ext cx="2481357" cy="31247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80710" y="1360714"/>
            <a:ext cx="8178590" cy="52763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Визнач</a:t>
            </a:r>
            <a:r>
              <a:rPr lang="uk-UA" sz="2400" b="1" dirty="0">
                <a:solidFill>
                  <a:srgbClr val="002060"/>
                </a:solidFill>
              </a:rPr>
              <a:t>, яке речення він написав – розповідне чи питальне.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2228" y="2715214"/>
            <a:ext cx="5435976" cy="116009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Постав </a:t>
            </a:r>
            <a:r>
              <a:rPr lang="uk-UA" sz="2400" b="1" dirty="0">
                <a:solidFill>
                  <a:srgbClr val="002060"/>
                </a:solidFill>
              </a:rPr>
              <a:t>запитання до цього </a:t>
            </a:r>
            <a:r>
              <a:rPr lang="uk-UA" sz="2400" b="1" dirty="0" err="1" smtClean="0">
                <a:solidFill>
                  <a:srgbClr val="002060"/>
                </a:solidFill>
              </a:rPr>
              <a:t>смс</a:t>
            </a:r>
            <a:r>
              <a:rPr lang="uk-UA" sz="2400" b="1" dirty="0" smtClean="0">
                <a:solidFill>
                  <a:srgbClr val="002060"/>
                </a:solidFill>
              </a:rPr>
              <a:t> - повідомлення </a:t>
            </a:r>
            <a:r>
              <a:rPr lang="uk-UA" sz="2400" b="1" dirty="0">
                <a:solidFill>
                  <a:srgbClr val="002060"/>
                </a:solidFill>
              </a:rPr>
              <a:t>за поданим початком і запиши. Які речення утворилися?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1081" r="58110" b="81587"/>
          <a:stretch/>
        </p:blipFill>
        <p:spPr>
          <a:xfrm>
            <a:off x="1809514" y="4013117"/>
            <a:ext cx="6648690" cy="162000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9" r="58955" b="38911"/>
          <a:stretch/>
        </p:blipFill>
        <p:spPr>
          <a:xfrm>
            <a:off x="1770257" y="3879544"/>
            <a:ext cx="1589437" cy="8838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64130" r="29591" b="19730"/>
          <a:stretch/>
        </p:blipFill>
        <p:spPr>
          <a:xfrm>
            <a:off x="3359694" y="4034889"/>
            <a:ext cx="2470331" cy="88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82375" r="76693" b="1485"/>
          <a:stretch/>
        </p:blipFill>
        <p:spPr>
          <a:xfrm>
            <a:off x="5896018" y="4163005"/>
            <a:ext cx="735971" cy="8838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3" t="79723" r="29452" b="3357"/>
          <a:stretch/>
        </p:blipFill>
        <p:spPr>
          <a:xfrm>
            <a:off x="6701608" y="4020360"/>
            <a:ext cx="1591741" cy="926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13662" r="53605" b="67858"/>
          <a:stretch/>
        </p:blipFill>
        <p:spPr>
          <a:xfrm>
            <a:off x="2091837" y="4672449"/>
            <a:ext cx="1498708" cy="10119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32142" r="22187" b="52343"/>
          <a:stretch/>
        </p:blipFill>
        <p:spPr>
          <a:xfrm>
            <a:off x="3763830" y="4786292"/>
            <a:ext cx="2702535" cy="8495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47290" r="43907" b="40179"/>
          <a:stretch/>
        </p:blipFill>
        <p:spPr>
          <a:xfrm>
            <a:off x="6545612" y="4753634"/>
            <a:ext cx="1925504" cy="686144"/>
          </a:xfrm>
          <a:prstGeom prst="rect">
            <a:avLst/>
          </a:prstGeom>
        </p:spPr>
      </p:pic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5029" y="494530"/>
            <a:ext cx="10145485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текст. Знайди в ньому недолік.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96" y="1491735"/>
            <a:ext cx="7955218" cy="36009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   </a:t>
            </a:r>
            <a:r>
              <a:rPr lang="uk-UA" sz="2800" b="1" dirty="0" smtClean="0">
                <a:solidFill>
                  <a:srgbClr val="002060"/>
                </a:solidFill>
              </a:rPr>
              <a:t>На </a:t>
            </a:r>
            <a:r>
              <a:rPr lang="uk-UA" sz="2800" b="1" dirty="0">
                <a:solidFill>
                  <a:srgbClr val="002060"/>
                </a:solidFill>
              </a:rPr>
              <a:t>подвір'ї курка чистила своє пір'ячко   Повз неї пробігала мишка   </a:t>
            </a:r>
            <a:r>
              <a:rPr lang="uk-UA" sz="2800" b="1" dirty="0" smtClean="0">
                <a:solidFill>
                  <a:srgbClr val="002060"/>
                </a:solidFill>
              </a:rPr>
              <a:t>Почала </a:t>
            </a:r>
            <a:r>
              <a:rPr lang="uk-UA" sz="2800" b="1" dirty="0">
                <a:solidFill>
                  <a:srgbClr val="002060"/>
                </a:solidFill>
              </a:rPr>
              <a:t>вона бесіду</a:t>
            </a:r>
          </a:p>
          <a:p>
            <a:r>
              <a:rPr lang="uk-UA" sz="2800" b="1" i="1" dirty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rgbClr val="002060"/>
                </a:solidFill>
              </a:rPr>
              <a:t>– </a:t>
            </a:r>
            <a:r>
              <a:rPr lang="uk-UA" sz="2800" b="1" dirty="0">
                <a:solidFill>
                  <a:srgbClr val="002060"/>
                </a:solidFill>
              </a:rPr>
              <a:t>Що поробляєш, курко</a:t>
            </a:r>
          </a:p>
          <a:p>
            <a:r>
              <a:rPr lang="uk-UA" sz="2800" i="1" dirty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rgbClr val="002060"/>
                </a:solidFill>
              </a:rPr>
              <a:t>– </a:t>
            </a:r>
            <a:r>
              <a:rPr lang="uk-UA" sz="2800" b="1" dirty="0">
                <a:solidFill>
                  <a:srgbClr val="002060"/>
                </a:solidFill>
              </a:rPr>
              <a:t>Пір'я чищу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rgbClr val="002060"/>
                </a:solidFill>
              </a:rPr>
              <a:t>– </a:t>
            </a:r>
            <a:r>
              <a:rPr lang="uk-UA" sz="2800" b="1" dirty="0">
                <a:solidFill>
                  <a:srgbClr val="002060"/>
                </a:solidFill>
              </a:rPr>
              <a:t>А нащо воно тобі   </a:t>
            </a:r>
            <a:r>
              <a:rPr lang="uk-UA" sz="2800" b="1" dirty="0" smtClean="0">
                <a:solidFill>
                  <a:srgbClr val="002060"/>
                </a:solidFill>
              </a:rPr>
              <a:t>От </a:t>
            </a:r>
            <a:r>
              <a:rPr lang="uk-UA" sz="2800" b="1" dirty="0">
                <a:solidFill>
                  <a:srgbClr val="002060"/>
                </a:solidFill>
              </a:rPr>
              <a:t>я без нього обходжусь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rgbClr val="002060"/>
                </a:solidFill>
              </a:rPr>
              <a:t>– </a:t>
            </a:r>
            <a:r>
              <a:rPr lang="uk-UA" sz="2800" b="1" dirty="0">
                <a:solidFill>
                  <a:srgbClr val="002060"/>
                </a:solidFill>
              </a:rPr>
              <a:t>Як же без пір'я    </a:t>
            </a:r>
            <a:r>
              <a:rPr lang="uk-UA" sz="2800" b="1" dirty="0" smtClean="0">
                <a:solidFill>
                  <a:srgbClr val="002060"/>
                </a:solidFill>
              </a:rPr>
              <a:t>Для </a:t>
            </a:r>
            <a:r>
              <a:rPr lang="uk-UA" sz="2800" b="1" dirty="0">
                <a:solidFill>
                  <a:srgbClr val="002060"/>
                </a:solidFill>
              </a:rPr>
              <a:t>пернатих воно необхідне</a:t>
            </a:r>
          </a:p>
          <a:p>
            <a:r>
              <a:rPr lang="uk-UA" sz="2800" i="1" dirty="0" smtClean="0">
                <a:solidFill>
                  <a:srgbClr val="002060"/>
                </a:solidFill>
              </a:rPr>
              <a:t>                З </a:t>
            </a:r>
            <a:r>
              <a:rPr lang="uk-UA" sz="2800" i="1" dirty="0">
                <a:solidFill>
                  <a:srgbClr val="002060"/>
                </a:solidFill>
              </a:rPr>
              <a:t>«Великої енциклопедії про все на світі»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59219" y="1520779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.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6990" y="1927513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.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1165" y="1951111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.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5192" y="2371258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?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2598" y="2803983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.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4220" y="3213403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?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17978" y="3213403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.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7918" y="3628912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?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6200" y="4060289"/>
            <a:ext cx="3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.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19400" y="5210512"/>
            <a:ext cx="8371114" cy="8201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кінці яких речень ставлять крапку? А коли знак питання?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 якою метою вимовляємо розповідні речення? А питальні?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Тварини\Курка Ря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1482574"/>
            <a:ext cx="1906183" cy="190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Миша у світогляді українців | Discover.in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2" y="3505790"/>
            <a:ext cx="1862639" cy="20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20723</TotalTime>
  <Words>857</Words>
  <Application>Microsoft Office PowerPoint</Application>
  <PresentationFormat>Произвольный</PresentationFormat>
  <Paragraphs>142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1375</cp:revision>
  <dcterms:created xsi:type="dcterms:W3CDTF">2018-01-05T16:38:53Z</dcterms:created>
  <dcterms:modified xsi:type="dcterms:W3CDTF">2025-03-24T14:26:35Z</dcterms:modified>
</cp:coreProperties>
</file>