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343" r:id="rId3"/>
    <p:sldId id="1236" r:id="rId4"/>
    <p:sldId id="1338" r:id="rId5"/>
    <p:sldId id="1337" r:id="rId6"/>
    <p:sldId id="1336" r:id="rId7"/>
    <p:sldId id="1342" r:id="rId8"/>
    <p:sldId id="1316" r:id="rId9"/>
    <p:sldId id="1340" r:id="rId10"/>
    <p:sldId id="1341" r:id="rId11"/>
    <p:sldId id="1334" r:id="rId12"/>
    <p:sldId id="133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E83B73"/>
    <a:srgbClr val="FEB7CF"/>
    <a:srgbClr val="FF4343"/>
    <a:srgbClr val="3C4272"/>
    <a:srgbClr val="5F8C2F"/>
    <a:srgbClr val="CEDB89"/>
    <a:srgbClr val="AE6230"/>
    <a:srgbClr val="F8D1B4"/>
    <a:srgbClr val="71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0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6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4578" y="3916544"/>
            <a:ext cx="9142399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Досліджуємо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текст Олександра Копиленка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«Весна іде»</a:t>
            </a:r>
            <a:endParaRPr lang="uk-UA" sz="19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6650" y="116586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Гороскоп на березень 2025 року для всіх знаків зодіаку | Корисний форм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78" y="1165860"/>
            <a:ext cx="3301465" cy="22402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 клас\2 Читання\1 Савченко\09 Надійшла весна прекрасна\№094 - Весна іде\2025-03-25_14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1" y="364022"/>
            <a:ext cx="8194357" cy="511059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248" y="363899"/>
            <a:ext cx="2851042" cy="1714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Олександр </a:t>
            </a:r>
            <a:r>
              <a:rPr lang="uk-UA" sz="3600" b="1" dirty="0" smtClean="0">
                <a:solidFill>
                  <a:schemeClr val="bg1"/>
                </a:solidFill>
              </a:rPr>
              <a:t>Копиленко. Весна іде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31">
            <a:extLst>
              <a:ext uri="{FF2B5EF4-FFF2-40B4-BE49-F238E27FC236}">
                <a16:creationId xmlns:a16="http://schemas.microsoft.com/office/drawing/2014/main" xmlns="" id="{1AD149EB-996A-4C84-AC99-B978EC3035B4}"/>
              </a:ext>
            </a:extLst>
          </p:cNvPr>
          <p:cNvSpPr/>
          <p:nvPr/>
        </p:nvSpPr>
        <p:spPr>
          <a:xfrm>
            <a:off x="795128" y="4548250"/>
            <a:ext cx="2395826" cy="9263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Коли </a:t>
            </a:r>
            <a:r>
              <a:rPr lang="ru-RU" sz="2400" b="1" dirty="0">
                <a:solidFill>
                  <a:schemeClr val="bg1"/>
                </a:solidFill>
              </a:rPr>
              <a:t>день </a:t>
            </a:r>
            <a:r>
              <a:rPr lang="ru-RU" sz="2400" b="1" dirty="0" err="1">
                <a:solidFill>
                  <a:schemeClr val="bg1"/>
                </a:solidFill>
              </a:rPr>
              <a:t>дорівнює</a:t>
            </a:r>
            <a:r>
              <a:rPr lang="ru-RU" sz="2400" b="1" dirty="0">
                <a:solidFill>
                  <a:schemeClr val="bg1"/>
                </a:solidFill>
              </a:rPr>
              <a:t> ночі? </a:t>
            </a:r>
          </a:p>
        </p:txBody>
      </p:sp>
      <p:sp>
        <p:nvSpPr>
          <p:cNvPr id="8" name="Прямокутник: округлені кути 33">
            <a:extLst>
              <a:ext uri="{FF2B5EF4-FFF2-40B4-BE49-F238E27FC236}">
                <a16:creationId xmlns:a16="http://schemas.microsoft.com/office/drawing/2014/main" xmlns="" id="{0C65DCD3-5DE4-4590-AA51-932A9619FEFD}"/>
              </a:ext>
            </a:extLst>
          </p:cNvPr>
          <p:cNvSpPr/>
          <p:nvPr/>
        </p:nvSpPr>
        <p:spPr>
          <a:xfrm>
            <a:off x="1253039" y="5582431"/>
            <a:ext cx="4386898" cy="9098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Що нового ти </a:t>
            </a:r>
            <a:r>
              <a:rPr lang="ru-RU" sz="2400" b="1" dirty="0" smtClean="0">
                <a:solidFill>
                  <a:schemeClr val="bg1"/>
                </a:solidFill>
              </a:rPr>
              <a:t>дізнався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(дізналася) </a:t>
            </a:r>
            <a:r>
              <a:rPr lang="ru-RU" sz="2400" b="1" dirty="0">
                <a:solidFill>
                  <a:schemeClr val="bg1"/>
                </a:solidFill>
              </a:rPr>
              <a:t>з тексту? Розкажи.</a:t>
            </a:r>
          </a:p>
        </p:txBody>
      </p:sp>
      <p:sp>
        <p:nvSpPr>
          <p:cNvPr id="9" name="Прямокутник: округлені кути 33">
            <a:extLst>
              <a:ext uri="{FF2B5EF4-FFF2-40B4-BE49-F238E27FC236}">
                <a16:creationId xmlns:a16="http://schemas.microsoft.com/office/drawing/2014/main" xmlns="" id="{B0F3F0B2-DBE8-4835-999E-C5EA10101272}"/>
              </a:ext>
            </a:extLst>
          </p:cNvPr>
          <p:cNvSpPr/>
          <p:nvPr/>
        </p:nvSpPr>
        <p:spPr>
          <a:xfrm>
            <a:off x="539593" y="2172590"/>
            <a:ext cx="2906895" cy="21022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Прочитайте текст за абзацами.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їх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цій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частині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  <a:r>
              <a:rPr lang="ru-RU" sz="2400" b="1" dirty="0" err="1">
                <a:solidFill>
                  <a:schemeClr val="bg1"/>
                </a:solidFill>
              </a:rPr>
              <a:t>Звертай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увагу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</a:rPr>
              <a:t> речення.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3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5870" y="494528"/>
            <a:ext cx="9589770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86962F-DD67-4D8C-ADC4-2578DDFA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24975" r="8325" b="26955"/>
          <a:stretch/>
        </p:blipFill>
        <p:spPr>
          <a:xfrm>
            <a:off x="4069080" y="3210384"/>
            <a:ext cx="7103652" cy="31594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2A359D8-F7A9-4C98-9FCF-40BBF35D362D}"/>
              </a:ext>
            </a:extLst>
          </p:cNvPr>
          <p:cNvSpPr/>
          <p:nvPr/>
        </p:nvSpPr>
        <p:spPr>
          <a:xfrm>
            <a:off x="6344103" y="3457455"/>
            <a:ext cx="2537007" cy="56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788670" y="3327474"/>
            <a:ext cx="3177540" cy="265848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вдумливо тільки ключові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речення в тексті.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ними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1865947" y="1280160"/>
            <a:ext cx="8349615" cy="85725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яким предметом пов’язані повідомлення цього тексту?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це оповідання називають науково-художнім?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7BAD96DF-1E11-4280-8552-C02C9A3772FC}"/>
              </a:ext>
            </a:extLst>
          </p:cNvPr>
          <p:cNvSpPr/>
          <p:nvPr/>
        </p:nvSpPr>
        <p:spPr>
          <a:xfrm>
            <a:off x="1865947" y="2240524"/>
            <a:ext cx="8349615" cy="831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 </a:t>
            </a:r>
            <a:r>
              <a:rPr lang="ru-RU" sz="2400" b="1" dirty="0" smtClean="0">
                <a:solidFill>
                  <a:schemeClr val="bg1"/>
                </a:solidFill>
              </a:rPr>
              <a:t>цьому оповіданні </a:t>
            </a:r>
            <a:r>
              <a:rPr lang="ru-RU" sz="2400" b="1" dirty="0">
                <a:solidFill>
                  <a:schemeClr val="bg1"/>
                </a:solidFill>
              </a:rPr>
              <a:t>пізнавальну інформацію </a:t>
            </a:r>
            <a:r>
              <a:rPr lang="ru-RU" sz="2400" b="1" dirty="0" smtClean="0">
                <a:solidFill>
                  <a:schemeClr val="bg1"/>
                </a:solidFill>
              </a:rPr>
              <a:t>про весну розкрито </a:t>
            </a:r>
            <a:r>
              <a:rPr lang="ru-RU" sz="2400" b="1" dirty="0">
                <a:solidFill>
                  <a:schemeClr val="bg1"/>
                </a:solidFill>
              </a:rPr>
              <a:t>за допомогою сюжету, </a:t>
            </a:r>
            <a:r>
              <a:rPr lang="ru-RU" sz="2400" b="1" dirty="0" smtClean="0">
                <a:solidFill>
                  <a:schemeClr val="bg1"/>
                </a:solidFill>
              </a:rPr>
              <a:t>опису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перших квітів, птахів.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50" y="494530"/>
            <a:ext cx="9283064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0146" y="4760741"/>
            <a:ext cx="2401288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4987" y="4760741"/>
            <a:ext cx="3157696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7550" y="4817323"/>
            <a:ext cx="227960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49" y="1440731"/>
            <a:ext cx="9283065" cy="68198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66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11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50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1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8176" y="494527"/>
            <a:ext cx="9766044" cy="718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 «</a:t>
            </a:r>
            <a:r>
              <a:rPr lang="uk-UA" sz="3600" b="1" dirty="0">
                <a:solidFill>
                  <a:schemeClr val="bg1"/>
                </a:solidFill>
              </a:rPr>
              <a:t>Сім Я»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0C3A8A5-2530-4D0D-B23C-C84642C111D2}"/>
              </a:ext>
            </a:extLst>
          </p:cNvPr>
          <p:cNvSpPr/>
          <p:nvPr/>
        </p:nvSpPr>
        <p:spPr>
          <a:xfrm>
            <a:off x="927524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</a:t>
            </a:r>
            <a:r>
              <a:rPr lang="uk-UA" sz="3600" b="1" dirty="0" smtClean="0">
                <a:solidFill>
                  <a:schemeClr val="bg1"/>
                </a:solidFill>
              </a:rPr>
              <a:t>– навчаюсь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15C55DDA-690D-4A5B-AE05-068C470027F0}"/>
              </a:ext>
            </a:extLst>
          </p:cNvPr>
          <p:cNvSpPr/>
          <p:nvPr/>
        </p:nvSpPr>
        <p:spPr>
          <a:xfrm>
            <a:off x="4684515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хочу знати</a:t>
            </a: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4F462FEE-9AF1-47FF-95AD-754D896CFAAB}"/>
              </a:ext>
            </a:extLst>
          </p:cNvPr>
          <p:cNvSpPr/>
          <p:nvPr/>
        </p:nvSpPr>
        <p:spPr>
          <a:xfrm>
            <a:off x="927522" y="2984729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думаю</a:t>
            </a: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="" xmlns:a16="http://schemas.microsoft.com/office/drawing/2014/main" id="{61DF10D6-95BB-4AA6-9AB1-0B11DC69807C}"/>
              </a:ext>
            </a:extLst>
          </p:cNvPr>
          <p:cNvSpPr/>
          <p:nvPr/>
        </p:nvSpPr>
        <p:spPr>
          <a:xfrm>
            <a:off x="4684513" y="2984728"/>
            <a:ext cx="3317540" cy="76182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вмію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05F9F238-5FB8-45AB-AC49-78A20E2DD80A}"/>
              </a:ext>
            </a:extLst>
          </p:cNvPr>
          <p:cNvSpPr/>
          <p:nvPr/>
        </p:nvSpPr>
        <p:spPr>
          <a:xfrm>
            <a:off x="927521" y="3979936"/>
            <a:ext cx="3317540" cy="761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знаю</a:t>
            </a: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="" xmlns:a16="http://schemas.microsoft.com/office/drawing/2014/main" id="{A7EFE9F4-75F0-4C42-8C65-4C3216D17277}"/>
              </a:ext>
            </a:extLst>
          </p:cNvPr>
          <p:cNvSpPr/>
          <p:nvPr/>
        </p:nvSpPr>
        <p:spPr>
          <a:xfrm>
            <a:off x="4684515" y="3979936"/>
            <a:ext cx="3317540" cy="7618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особистість</a:t>
            </a:r>
          </a:p>
        </p:txBody>
      </p:sp>
      <p:sp>
        <p:nvSpPr>
          <p:cNvPr id="26" name="Прямокутник: округлені кути 11">
            <a:extLst>
              <a:ext uri="{FF2B5EF4-FFF2-40B4-BE49-F238E27FC236}">
                <a16:creationId xmlns="" xmlns:a16="http://schemas.microsoft.com/office/drawing/2014/main" id="{BC79333D-A310-47D1-B878-CCE7800FBA0F}"/>
              </a:ext>
            </a:extLst>
          </p:cNvPr>
          <p:cNvSpPr/>
          <p:nvPr/>
        </p:nvSpPr>
        <p:spPr>
          <a:xfrm>
            <a:off x="927519" y="4838879"/>
            <a:ext cx="7074533" cy="761821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зірка</a:t>
            </a:r>
          </a:p>
        </p:txBody>
      </p:sp>
      <p:pic>
        <p:nvPicPr>
          <p:cNvPr id="4099" name="Picture 3" descr="D:\Картинки до тестів\Учні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95057"/>
            <a:ext cx="2877679" cy="43165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25750" y="1395057"/>
            <a:ext cx="567806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вдумливо вислови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7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3659" y="494529"/>
            <a:ext cx="9926291" cy="785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«Як добре, що …»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A102ECAD-2BA3-4E09-948F-2783DE0E1B11}"/>
              </a:ext>
            </a:extLst>
          </p:cNvPr>
          <p:cNvSpPr/>
          <p:nvPr/>
        </p:nvSpPr>
        <p:spPr>
          <a:xfrm>
            <a:off x="788670" y="1380520"/>
            <a:ext cx="5657849" cy="48259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вікном – весна. Погода дарує нам приємні сюрпризи – сонце, тепло, аромати перших квітів і трав. А що ми можемо подарувати одне одному? Нумо </a:t>
            </a:r>
            <a:r>
              <a:rPr lang="uk-UA" sz="2800" b="1" dirty="0" smtClean="0">
                <a:solidFill>
                  <a:schemeClr val="bg1"/>
                </a:solidFill>
              </a:rPr>
              <a:t>придумаємо і скажемо </a:t>
            </a:r>
            <a:r>
              <a:rPr lang="uk-UA" sz="2800" b="1" dirty="0" smtClean="0">
                <a:solidFill>
                  <a:schemeClr val="bg1"/>
                </a:solidFill>
              </a:rPr>
              <a:t>однокласникам </a:t>
            </a:r>
            <a:r>
              <a:rPr lang="uk-UA" sz="2800" b="1" dirty="0" smtClean="0">
                <a:solidFill>
                  <a:schemeClr val="bg1"/>
                </a:solidFill>
              </a:rPr>
              <a:t>речення</a:t>
            </a:r>
            <a:r>
              <a:rPr lang="uk-UA" sz="2800" b="1" dirty="0">
                <a:solidFill>
                  <a:schemeClr val="bg1"/>
                </a:solidFill>
              </a:rPr>
              <a:t>, у якому висловимо радісні почуття. Речення розпочинаємо так: «Як добре, що …»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64" y="2025015"/>
            <a:ext cx="4974576" cy="3100819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63239" y="1532485"/>
            <a:ext cx="3149214" cy="10609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Дмухни </a:t>
            </a:r>
            <a:r>
              <a:rPr lang="uk-UA" sz="2800" b="1" dirty="0">
                <a:solidFill>
                  <a:schemeClr val="bg1"/>
                </a:solidFill>
              </a:rPr>
              <a:t>на кульбабку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38176" y="2742954"/>
            <a:ext cx="3149214" cy="892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Розтягни розімкнуті губи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38176" y="4519640"/>
            <a:ext cx="3149214" cy="10924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Рухай язиком праворуч-ліворуч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62994" y="3744080"/>
            <a:ext cx="3694756" cy="645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Витягни губи вперед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3239" y="492256"/>
            <a:ext cx="9666342" cy="763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Дихальна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205BA2D-843A-4F6B-9A78-01E92794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766310" y="1497656"/>
            <a:ext cx="2160270" cy="21219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ADCB898-B2AF-4664-A061-EF65307D5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0" b="27885"/>
          <a:stretch/>
        </p:blipFill>
        <p:spPr>
          <a:xfrm>
            <a:off x="6332186" y="2376491"/>
            <a:ext cx="2560320" cy="12430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" name="Picture 2" descr="Результат пошуку зображень за запитом губи трубочкою">
            <a:extLst>
              <a:ext uri="{FF2B5EF4-FFF2-40B4-BE49-F238E27FC236}">
                <a16:creationId xmlns:a16="http://schemas.microsoft.com/office/drawing/2014/main" xmlns="" id="{B7205EBF-9641-4091-87B1-57F1792E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00" y="3825820"/>
            <a:ext cx="2660373" cy="19952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716E006-6BC1-4313-81F0-9F34D2D4FE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5616" r="25322" b="12319"/>
          <a:stretch/>
        </p:blipFill>
        <p:spPr>
          <a:xfrm>
            <a:off x="8998871" y="1850181"/>
            <a:ext cx="2233357" cy="4001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550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41046" y="608829"/>
            <a:ext cx="9720324" cy="705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5692140" y="1547929"/>
            <a:ext cx="5269230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Бере Віра в руки рака,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Бере рака-неборака.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Ви погляньте, подивіться –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Віра рака не боїться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6012180" y="3932832"/>
            <a:ext cx="4949190" cy="12511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наспівуючи мелодію.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швидко.</a:t>
            </a:r>
          </a:p>
        </p:txBody>
      </p:sp>
      <p:pic>
        <p:nvPicPr>
          <p:cNvPr id="1027" name="Picture 3" descr="D:\Картинки до тестів\Людина\Щаслива дівчин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7705" r="7484" b="8873"/>
          <a:stretch/>
        </p:blipFill>
        <p:spPr bwMode="auto">
          <a:xfrm>
            <a:off x="1241046" y="1547929"/>
            <a:ext cx="2307870" cy="36844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ᐈ Рак-неборак і його вірна жінка — українська казка | Читати на Дерево Каз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1029" r="972" b="2593"/>
          <a:stretch/>
        </p:blipFill>
        <p:spPr bwMode="auto">
          <a:xfrm>
            <a:off x="3589290" y="1547929"/>
            <a:ext cx="1944000" cy="1836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7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5" y="1491743"/>
            <a:ext cx="3642905" cy="36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2080" y="1491742"/>
            <a:ext cx="5785211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</a:t>
            </a:r>
            <a:r>
              <a:rPr lang="uk-UA" sz="3200" b="1" dirty="0" smtClean="0"/>
              <a:t> з науково-художнім оповіданням</a:t>
            </a:r>
          </a:p>
          <a:p>
            <a:pPr algn="ctr"/>
            <a:r>
              <a:rPr lang="uk-UA" sz="3200" b="1" dirty="0" smtClean="0"/>
              <a:t>Олександра Копиленка «</a:t>
            </a:r>
            <a:r>
              <a:rPr lang="uk-UA" sz="3200" b="1" dirty="0" smtClean="0">
                <a:solidFill>
                  <a:schemeClr val="bg1"/>
                </a:solidFill>
              </a:rPr>
              <a:t>Весна іде». Обговоримо весняні зміни в природі. </a:t>
            </a:r>
          </a:p>
        </p:txBody>
      </p:sp>
    </p:spTree>
    <p:extLst>
      <p:ext uri="{BB962C8B-B14F-4D97-AF65-F5344CB8AC3E}">
        <p14:creationId xmlns:p14="http://schemas.microsoft.com/office/powerpoint/2010/main" val="354423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7204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4413" y="1467992"/>
            <a:ext cx="9192242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Чітко вимовляй виділені частини слів</a:t>
            </a:r>
          </a:p>
        </p:txBody>
      </p:sp>
      <p:pic>
        <p:nvPicPr>
          <p:cNvPr id="1027" name="Picture 3" descr="D:\2 клас\2 Читання\1 Савченко\09 Надійшла весна прекрасна\№094 - Весна іде\2025-03-25_14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30" y="3843672"/>
            <a:ext cx="7728669" cy="188586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891" y="3843672"/>
            <a:ext cx="2505693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слова, що утворилися</a:t>
            </a:r>
          </a:p>
        </p:txBody>
      </p:sp>
      <p:pic>
        <p:nvPicPr>
          <p:cNvPr id="1028" name="Picture 4" descr="D:\2 клас\2 Читання\1 Савченко\09 Надійшла весна прекрасна\№094 - Весна іде\2025-03-25_145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3" y="2109539"/>
            <a:ext cx="9456526" cy="142930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8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2 клас\2 Читання\1 Савченко\09 Надійшла весна прекрасна\№094 - Весна іде\2025-03-25_1354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2"/>
          <a:stretch/>
        </p:blipFill>
        <p:spPr bwMode="auto">
          <a:xfrm>
            <a:off x="3786905" y="352023"/>
            <a:ext cx="8066471" cy="49024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5128" y="363899"/>
            <a:ext cx="2851042" cy="1714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Олександр </a:t>
            </a:r>
            <a:r>
              <a:rPr lang="uk-UA" sz="3600" b="1" dirty="0" smtClean="0">
                <a:solidFill>
                  <a:schemeClr val="bg1"/>
                </a:solidFill>
              </a:rPr>
              <a:t>Копиленко. Весна іде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33">
            <a:extLst>
              <a:ext uri="{FF2B5EF4-FFF2-40B4-BE49-F238E27FC236}">
                <a16:creationId xmlns:a16="http://schemas.microsoft.com/office/drawing/2014/main" xmlns="" id="{B0F3F0B2-DBE8-4835-999E-C5EA10101272}"/>
              </a:ext>
            </a:extLst>
          </p:cNvPr>
          <p:cNvSpPr/>
          <p:nvPr/>
        </p:nvSpPr>
        <p:spPr>
          <a:xfrm>
            <a:off x="508893" y="4322397"/>
            <a:ext cx="3137278" cy="1278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Прочитай </a:t>
            </a:r>
            <a:r>
              <a:rPr lang="ru-RU" sz="2400" b="1" dirty="0">
                <a:solidFill>
                  <a:schemeClr val="bg1"/>
                </a:solidFill>
              </a:rPr>
              <a:t>текст за абзацами.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їх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цій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частині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Березень березовим віником зиму вимітає — Зоря Полтавщ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2" y="2111041"/>
            <a:ext cx="3137278" cy="20956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33">
            <a:extLst>
              <a:ext uri="{FF2B5EF4-FFF2-40B4-BE49-F238E27FC236}">
                <a16:creationId xmlns:a16="http://schemas.microsoft.com/office/drawing/2014/main" xmlns="" id="{B0F3F0B2-DBE8-4835-999E-C5EA10101272}"/>
              </a:ext>
            </a:extLst>
          </p:cNvPr>
          <p:cNvSpPr/>
          <p:nvPr/>
        </p:nvSpPr>
        <p:spPr>
          <a:xfrm>
            <a:off x="3786904" y="5302446"/>
            <a:ext cx="8066471" cy="881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Звертай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увагу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</a:rPr>
              <a:t> речення.  Як </a:t>
            </a:r>
            <a:r>
              <a:rPr lang="ru-RU" sz="2400" b="1" dirty="0" err="1">
                <a:solidFill>
                  <a:schemeClr val="bg1"/>
                </a:solidFill>
              </a:rPr>
              <a:t>змінюється</a:t>
            </a:r>
            <a:r>
              <a:rPr lang="ru-RU" sz="2400" b="1" dirty="0">
                <a:solidFill>
                  <a:schemeClr val="bg1"/>
                </a:solidFill>
              </a:rPr>
              <a:t> сонце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r>
              <a:rPr lang="ru-RU" sz="2400" b="1" dirty="0">
                <a:solidFill>
                  <a:srgbClr val="653819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якому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абзаці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йдеться</a:t>
            </a:r>
            <a:r>
              <a:rPr lang="ru-RU" sz="2400" b="1" dirty="0">
                <a:solidFill>
                  <a:schemeClr val="bg1"/>
                </a:solidFill>
              </a:rPr>
              <a:t> про перших </a:t>
            </a:r>
            <a:r>
              <a:rPr lang="ru-RU" sz="2400" b="1" dirty="0" err="1">
                <a:solidFill>
                  <a:schemeClr val="bg1"/>
                </a:solidFill>
              </a:rPr>
              <a:t>весняних</a:t>
            </a:r>
            <a:r>
              <a:rPr lang="ru-RU" sz="2400" b="1" dirty="0">
                <a:solidFill>
                  <a:schemeClr val="bg1"/>
                </a:solidFill>
              </a:rPr>
              <a:t> птахів?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3688" y="363899"/>
            <a:ext cx="2851042" cy="1714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Олександр </a:t>
            </a:r>
            <a:r>
              <a:rPr lang="uk-UA" sz="3600" b="1" dirty="0" smtClean="0">
                <a:solidFill>
                  <a:schemeClr val="bg1"/>
                </a:solidFill>
              </a:rPr>
              <a:t>Копиленко. Весна іде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D:\2 клас\2 Читання\1 Савченко\09 Надійшла весна прекрасна\№094 - Весна іде\2025-03-25_14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1" y="414168"/>
            <a:ext cx="8213046" cy="58025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31">
            <a:extLst>
              <a:ext uri="{FF2B5EF4-FFF2-40B4-BE49-F238E27FC236}">
                <a16:creationId xmlns:a16="http://schemas.microsoft.com/office/drawing/2014/main" xmlns="" id="{1AD149EB-996A-4C84-AC99-B978EC3035B4}"/>
              </a:ext>
            </a:extLst>
          </p:cNvPr>
          <p:cNvSpPr/>
          <p:nvPr/>
        </p:nvSpPr>
        <p:spPr>
          <a:xfrm>
            <a:off x="435609" y="3404063"/>
            <a:ext cx="3119121" cy="2356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Звертай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увагу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</a:rPr>
              <a:t> речення. Що </a:t>
            </a:r>
            <a:r>
              <a:rPr lang="ru-RU" sz="2400" b="1" dirty="0" smtClean="0">
                <a:solidFill>
                  <a:schemeClr val="bg1"/>
                </a:solidFill>
              </a:rPr>
              <a:t>розповідає автор про </a:t>
            </a:r>
            <a:r>
              <a:rPr lang="ru-RU" sz="2400" b="1" dirty="0">
                <a:solidFill>
                  <a:schemeClr val="bg1"/>
                </a:solidFill>
              </a:rPr>
              <a:t>перших </a:t>
            </a:r>
            <a:r>
              <a:rPr lang="ru-RU" sz="2400" b="1" dirty="0" err="1">
                <a:solidFill>
                  <a:schemeClr val="bg1"/>
                </a:solidFill>
              </a:rPr>
              <a:t>весняних</a:t>
            </a:r>
            <a:r>
              <a:rPr lang="ru-RU" sz="2400" b="1" dirty="0">
                <a:solidFill>
                  <a:schemeClr val="bg1"/>
                </a:solidFill>
              </a:rPr>
              <a:t> птахів? Про </a:t>
            </a:r>
            <a:r>
              <a:rPr lang="ru-RU" sz="2400" b="1" dirty="0" err="1">
                <a:solidFill>
                  <a:schemeClr val="bg1"/>
                </a:solidFill>
              </a:rPr>
              <a:t>перші</a:t>
            </a:r>
            <a:r>
              <a:rPr lang="ru-RU" sz="2400" b="1" dirty="0">
                <a:solidFill>
                  <a:schemeClr val="bg1"/>
                </a:solidFill>
              </a:rPr>
              <a:t> весняні </a:t>
            </a:r>
            <a:r>
              <a:rPr lang="ru-RU" sz="2400" b="1" dirty="0" err="1">
                <a:solidFill>
                  <a:schemeClr val="bg1"/>
                </a:solidFill>
              </a:rPr>
              <a:t>квіти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6" name="Прямокутник: округлені кути 33">
            <a:extLst>
              <a:ext uri="{FF2B5EF4-FFF2-40B4-BE49-F238E27FC236}">
                <a16:creationId xmlns:a16="http://schemas.microsoft.com/office/drawing/2014/main" xmlns="" id="{B0F3F0B2-DBE8-4835-999E-C5EA10101272}"/>
              </a:ext>
            </a:extLst>
          </p:cNvPr>
          <p:cNvSpPr/>
          <p:nvPr/>
        </p:nvSpPr>
        <p:spPr>
          <a:xfrm>
            <a:off x="703687" y="2091468"/>
            <a:ext cx="2851042" cy="1278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Прочитай </a:t>
            </a:r>
            <a:r>
              <a:rPr lang="ru-RU" sz="2400" b="1" dirty="0">
                <a:solidFill>
                  <a:schemeClr val="bg1"/>
                </a:solidFill>
              </a:rPr>
              <a:t>текст за абзацами.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їх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цій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частині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1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371</Words>
  <Application>Microsoft Office PowerPoint</Application>
  <PresentationFormat>Произвольный</PresentationFormat>
  <Paragraphs>65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1607</cp:revision>
  <dcterms:created xsi:type="dcterms:W3CDTF">2018-01-05T16:38:53Z</dcterms:created>
  <dcterms:modified xsi:type="dcterms:W3CDTF">2025-03-25T18:54:53Z</dcterms:modified>
</cp:coreProperties>
</file>