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23" r:id="rId3"/>
    <p:sldId id="807" r:id="rId4"/>
    <p:sldId id="802" r:id="rId5"/>
    <p:sldId id="804" r:id="rId6"/>
    <p:sldId id="808" r:id="rId7"/>
    <p:sldId id="736" r:id="rId8"/>
    <p:sldId id="806" r:id="rId9"/>
    <p:sldId id="801" r:id="rId10"/>
    <p:sldId id="761" r:id="rId11"/>
    <p:sldId id="687" r:id="rId12"/>
    <p:sldId id="803" r:id="rId13"/>
    <p:sldId id="80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323"/>
            <p14:sldId id="807"/>
            <p14:sldId id="802"/>
            <p14:sldId id="804"/>
            <p14:sldId id="808"/>
            <p14:sldId id="736"/>
            <p14:sldId id="806"/>
            <p14:sldId id="801"/>
            <p14:sldId id="761"/>
            <p14:sldId id="687"/>
            <p14:sldId id="803"/>
            <p14:sldId id="80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9DBF9"/>
    <a:srgbClr val="BA1CBA"/>
    <a:srgbClr val="C6109F"/>
    <a:srgbClr val="0D0D0D"/>
    <a:srgbClr val="00B050"/>
    <a:srgbClr val="295FFF"/>
    <a:srgbClr val="2F3242"/>
    <a:srgbClr val="FF3131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таблиці множення на 4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значень виразів на дії різного ступеня</a:t>
          </a:r>
          <a:endParaRPr lang="ru-RU" sz="3200" b="1" dirty="0">
            <a:solidFill>
              <a:schemeClr val="bg1"/>
            </a:solidFill>
          </a:endParaRPr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</a:t>
          </a:r>
          <a:r>
            <a:rPr lang="en-US" sz="3200" b="1" dirty="0" smtClean="0">
              <a:solidFill>
                <a:schemeClr val="bg1"/>
              </a:solidFill>
            </a:rPr>
            <a:t>-</a:t>
          </a:r>
          <a:r>
            <a:rPr lang="uk-UA" sz="3200" b="1" dirty="0" err="1" smtClean="0">
              <a:solidFill>
                <a:schemeClr val="bg1"/>
              </a:solidFill>
            </a:rPr>
            <a:t>вання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smtClean="0">
              <a:solidFill>
                <a:schemeClr val="bg1"/>
              </a:solidFill>
            </a:rPr>
            <a:t>задач  </a:t>
          </a:r>
          <a:endParaRPr lang="ru-RU" sz="3200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992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8184" custLinFactNeighborX="165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23589" custLinFactNeighborX="9464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2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156B29D6-48BE-4931-BF20-3FB38A2AF0FF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9759ED96-2835-4F69-9FE4-8E1F405DD3FE}" type="presOf" srcId="{3466C275-B8F1-459F-B50B-976409EFE0E4}" destId="{6C0F7CAC-2753-43F9-84FC-D27019835444}" srcOrd="0" destOrd="0" presId="urn:microsoft.com/office/officeart/2005/8/layout/hList6"/>
    <dgm:cxn modelId="{1234C188-5027-40A7-9EE0-5B4CDF816624}" type="presOf" srcId="{6EE47331-2253-406E-9CB5-953C9128E5FC}" destId="{783C5BBC-E083-4F12-B4A9-616A8F9530EC}" srcOrd="0" destOrd="0" presId="urn:microsoft.com/office/officeart/2005/8/layout/hList6"/>
    <dgm:cxn modelId="{ACBCB9FA-4273-4D19-9670-444EF072CE4A}" type="presOf" srcId="{C7F066E2-A2BF-4022-BF58-14958850D66F}" destId="{59CF1D9C-2F66-430C-8C5F-07B7FEE5F045}" srcOrd="0" destOrd="0" presId="urn:microsoft.com/office/officeart/2005/8/layout/hList6"/>
    <dgm:cxn modelId="{3E99EF05-3B4B-495D-BA6E-D409C60133C8}" type="presOf" srcId="{17FCBCD0-5166-44EF-A995-697AB50FC98B}" destId="{8C93B566-6306-40C5-A3D5-B84E788E517B}" srcOrd="0" destOrd="0" presId="urn:microsoft.com/office/officeart/2005/8/layout/hList6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1B220B6A-F7E5-47A7-9084-815DA68A0CB0}" type="presParOf" srcId="{6408D3F1-0C0E-4F5D-B5D5-053E6D4B4C50}" destId="{783C5BBC-E083-4F12-B4A9-616A8F9530EC}" srcOrd="0" destOrd="0" presId="urn:microsoft.com/office/officeart/2005/8/layout/hList6"/>
    <dgm:cxn modelId="{381C9219-FE2C-45B7-8ACB-9AC3B3AA61DE}" type="presParOf" srcId="{6408D3F1-0C0E-4F5D-B5D5-053E6D4B4C50}" destId="{903EF99B-E600-4B60-96C8-658D7EF2F880}" srcOrd="1" destOrd="0" presId="urn:microsoft.com/office/officeart/2005/8/layout/hList6"/>
    <dgm:cxn modelId="{926F0DB7-01F0-4697-9099-5F3BC54426EF}" type="presParOf" srcId="{6408D3F1-0C0E-4F5D-B5D5-053E6D4B4C50}" destId="{8C93B566-6306-40C5-A3D5-B84E788E517B}" srcOrd="2" destOrd="0" presId="urn:microsoft.com/office/officeart/2005/8/layout/hList6"/>
    <dgm:cxn modelId="{6F3BD85C-7CD5-4CE0-8A71-249C9B19FD36}" type="presParOf" srcId="{6408D3F1-0C0E-4F5D-B5D5-053E6D4B4C50}" destId="{B4E8D5E2-E5AE-41CC-80D3-5A0016AFADCC}" srcOrd="3" destOrd="0" presId="urn:microsoft.com/office/officeart/2005/8/layout/hList6"/>
    <dgm:cxn modelId="{DAF6BE17-C349-4F2A-8AB1-DA784834044C}" type="presParOf" srcId="{6408D3F1-0C0E-4F5D-B5D5-053E6D4B4C50}" destId="{59CF1D9C-2F66-430C-8C5F-07B7FEE5F045}" srcOrd="4" destOrd="0" presId="urn:microsoft.com/office/officeart/2005/8/layout/hList6"/>
    <dgm:cxn modelId="{F5BD83FF-9293-4F05-BB1F-DF92A3F8CF6C}" type="presParOf" srcId="{6408D3F1-0C0E-4F5D-B5D5-053E6D4B4C50}" destId="{DF566261-9B99-479C-9346-B39B9279D96E}" srcOrd="5" destOrd="0" presId="urn:microsoft.com/office/officeart/2005/8/layout/hList6"/>
    <dgm:cxn modelId="{C23267DC-7787-4A36-8AEB-7017FA45FD9D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38954" y="1191248"/>
          <a:ext cx="4272497" cy="188999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52295" y="854498"/>
        <a:ext cx="188999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211423" y="857190"/>
          <a:ext cx="4272497" cy="2558115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таблиці множення на 4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068614" y="854498"/>
        <a:ext cx="2558115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4145509" y="675057"/>
          <a:ext cx="4272497" cy="2922382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значень виразів на дії різного ступеня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820567" y="854498"/>
        <a:ext cx="2922382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207773" y="695735"/>
          <a:ext cx="4272497" cy="288102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</a:t>
          </a:r>
          <a:r>
            <a:rPr lang="en-US" sz="3200" b="1" kern="1200" dirty="0" smtClean="0">
              <a:solidFill>
                <a:schemeClr val="bg1"/>
              </a:solidFill>
            </a:rPr>
            <a:t>-</a:t>
          </a:r>
          <a:r>
            <a:rPr lang="uk-UA" sz="3200" b="1" kern="1200" dirty="0" err="1" smtClean="0">
              <a:solidFill>
                <a:schemeClr val="bg1"/>
              </a:solidFill>
            </a:rPr>
            <a:t>вання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smtClean="0">
              <a:solidFill>
                <a:schemeClr val="bg1"/>
              </a:solidFill>
            </a:rPr>
            <a:t>задач  </a:t>
          </a:r>
          <a:endParaRPr lang="ru-RU" sz="3200" kern="1200" dirty="0">
            <a:solidFill>
              <a:schemeClr val="bg1"/>
            </a:solidFill>
          </a:endParaRPr>
        </a:p>
      </dsp:txBody>
      <dsp:txXfrm rot="5400000">
        <a:off x="7903509" y="854498"/>
        <a:ext cx="288102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9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12" Type="http://schemas.openxmlformats.org/officeDocument/2006/relationships/image" Target="../media/image3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2.jpe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4410" y="3917024"/>
            <a:ext cx="8969830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Складання таблиці множення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на 4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ute and funny colorful 4 number characters">
            <a:extLst>
              <a:ext uri="{FF2B5EF4-FFF2-40B4-BE49-F238E27FC236}">
                <a16:creationId xmlns="" xmlns:a16="http://schemas.microsoft.com/office/drawing/2014/main" id="{A5AA7943-94ED-484C-9883-249BB370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10" y="1260464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18648" y="1219039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4 і 5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418329"/>
            <a:ext cx="10071100" cy="69201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716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3287485" y="1188633"/>
            <a:ext cx="7021286" cy="15110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Бабуся спекла 5 пиріжків із грибами, а з капустою у 4 рази більше. Скільки пиріжків з капустою спекла бабуся? </a:t>
            </a:r>
          </a:p>
        </p:txBody>
      </p:sp>
      <p:pic>
        <p:nvPicPr>
          <p:cNvPr id="3074" name="Picture 2" descr="Granny with pies">
            <a:extLst>
              <a:ext uri="{FF2B5EF4-FFF2-40B4-BE49-F238E27FC236}">
                <a16:creationId xmlns="" xmlns:a16="http://schemas.microsoft.com/office/drawing/2014/main" id="{0E472634-8D4C-4A82-A41A-F68AFB2F2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11519"/>
          <a:stretch/>
        </p:blipFill>
        <p:spPr bwMode="auto">
          <a:xfrm>
            <a:off x="1363799" y="1188633"/>
            <a:ext cx="1661293" cy="223883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287485" y="2842692"/>
            <a:ext cx="11883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</a:t>
            </a:r>
            <a:r>
              <a:rPr lang="uk-UA" sz="3200" b="1" dirty="0" smtClean="0">
                <a:solidFill>
                  <a:schemeClr val="bg1"/>
                </a:solidFill>
              </a:rPr>
              <a:t>∙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4 </a:t>
            </a:r>
            <a:r>
              <a:rPr lang="uk-UA" sz="3200" b="1" dirty="0" smtClean="0">
                <a:solidFill>
                  <a:schemeClr val="bg1"/>
                </a:solidFill>
              </a:rPr>
              <a:t>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475871" y="2842691"/>
            <a:ext cx="37120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20 (п.) з капустою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56" y="3610240"/>
            <a:ext cx="1543115" cy="15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999842" y="3598001"/>
            <a:ext cx="5138058" cy="13788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 Лесі 4 монети по 2 грн. </a:t>
            </a:r>
            <a:r>
              <a:rPr lang="uk-UA" sz="2800" b="1" dirty="0"/>
              <a:t>Скільки </a:t>
            </a:r>
            <a:r>
              <a:rPr lang="uk-UA" sz="2800" b="1" dirty="0" smtClean="0"/>
              <a:t>всього гривень у Лесі? </a:t>
            </a:r>
            <a:endParaRPr lang="uk-UA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6237486" y="5153355"/>
            <a:ext cx="11883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 ∙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425872" y="5142553"/>
            <a:ext cx="37120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 (грн) у Лесі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9896"/>
          <a:stretch/>
        </p:blipFill>
        <p:spPr>
          <a:xfrm>
            <a:off x="251269" y="1292236"/>
            <a:ext cx="7749827" cy="540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98" y="1291665"/>
            <a:ext cx="2705164" cy="13813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642169" y="3962238"/>
            <a:ext cx="180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Відповідь</a:t>
            </a:r>
            <a:r>
              <a:rPr lang="uk-UA" sz="2800" dirty="0" smtClean="0">
                <a:latin typeface="Monotype Corsiva" panose="03010101010201010101" pitchFamily="66" charset="0"/>
              </a:rPr>
              <a:t>: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268426" y="2571460"/>
            <a:ext cx="440143" cy="28893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A23A7C5-2E32-4F83-9776-014F60AF8B35}"/>
              </a:ext>
            </a:extLst>
          </p:cNvPr>
          <p:cNvSpPr txBox="1"/>
          <p:nvPr/>
        </p:nvSpPr>
        <p:spPr>
          <a:xfrm>
            <a:off x="3293329" y="2412257"/>
            <a:ext cx="161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грн)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4274A03B-1CE8-464E-9862-673DAADBD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5449" y="2412994"/>
            <a:ext cx="455016" cy="56766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A2FFB02-6CAD-4AD7-BFFC-78240B002B0D}"/>
              </a:ext>
            </a:extLst>
          </p:cNvPr>
          <p:cNvSpPr txBox="1"/>
          <p:nvPr/>
        </p:nvSpPr>
        <p:spPr>
          <a:xfrm>
            <a:off x="862208" y="236024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996243" y="3155155"/>
            <a:ext cx="169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грн)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1B91566E-3515-4D9B-8A1A-0F4BB493B4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86244" y="3310353"/>
            <a:ext cx="440143" cy="28893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8D430F7-444F-433D-B8CF-5054123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108" y="3155888"/>
            <a:ext cx="455016" cy="56766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4D8BA7B-4203-4281-BB5A-EB4FDFC1F1D5}"/>
              </a:ext>
            </a:extLst>
          </p:cNvPr>
          <p:cNvSpPr txBox="1"/>
          <p:nvPr/>
        </p:nvSpPr>
        <p:spPr>
          <a:xfrm>
            <a:off x="884076" y="3104148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36B8D75-E29C-4F50-A00D-235E1D9AD4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859890" y="2411255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79146C-413C-4A47-99F9-76D4CC00A0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983398" y="2414752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389EAFA9-8CDD-4653-BED4-5B154D58B8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258278" y="3168211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F93D7D7-0F8D-4EF9-89B1-325DFE8426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501" y="2511753"/>
            <a:ext cx="394062" cy="40367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747D0E9-755A-4E7A-A97F-85C6E28B19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97679" y="3151421"/>
            <a:ext cx="455016" cy="56766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0AF6F14-ECC6-4E1E-949B-6394524B6384}"/>
              </a:ext>
            </a:extLst>
          </p:cNvPr>
          <p:cNvSpPr txBox="1"/>
          <p:nvPr/>
        </p:nvSpPr>
        <p:spPr>
          <a:xfrm>
            <a:off x="4269139" y="2490009"/>
            <a:ext cx="32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Monotype Corsiva" panose="03010101010201010101" pitchFamily="66" charset="0"/>
              </a:rPr>
              <a:t>- коштують лимони;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914ABED-0506-4C56-9495-2CE916DC0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130080" y="2410296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FE88780-8871-4456-AD91-390D2D5EA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649152" y="2408096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60C5EBC-951F-4A85-B27C-CFCC1D62C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435908" y="3175083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47A5D3F-5C10-4DC7-A437-A4AD1A50E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164212" y="3168211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0142B07A-01B0-4944-964A-E8E0B353F0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792800" y="3324253"/>
            <a:ext cx="440143" cy="28893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9942B523-09E2-4941-BA23-21B0794F7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626434" y="3168211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9EC7BC1-7971-4965-830C-8AC555030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364531" y="3145169"/>
            <a:ext cx="455016" cy="56766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90997EA5-AFA4-4019-B737-79E55186FA5A}"/>
              </a:ext>
            </a:extLst>
          </p:cNvPr>
          <p:cNvGrpSpPr/>
          <p:nvPr/>
        </p:nvGrpSpPr>
        <p:grpSpPr>
          <a:xfrm>
            <a:off x="8038490" y="3427313"/>
            <a:ext cx="3099410" cy="2451250"/>
            <a:chOff x="2781300" y="3009900"/>
            <a:chExt cx="4449525" cy="3395645"/>
          </a:xfrm>
        </p:grpSpPr>
        <p:pic>
          <p:nvPicPr>
            <p:cNvPr id="74" name="Picture 2" descr="Lemon">
              <a:extLst>
                <a:ext uri="{FF2B5EF4-FFF2-40B4-BE49-F238E27FC236}">
                  <a16:creationId xmlns="" xmlns:a16="http://schemas.microsoft.com/office/drawing/2014/main" id="{2909F96D-F803-47F9-AD4B-3BACC965F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0" y="3559653"/>
              <a:ext cx="2549050" cy="267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whole ripe pineapple">
              <a:extLst>
                <a:ext uri="{FF2B5EF4-FFF2-40B4-BE49-F238E27FC236}">
                  <a16:creationId xmlns="" xmlns:a16="http://schemas.microsoft.com/office/drawing/2014/main" id="{5DE3AFB3-B3D3-490A-B482-32FFE3F488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0" t="9600" r="27032" b="9333"/>
            <a:stretch/>
          </p:blipFill>
          <p:spPr bwMode="auto">
            <a:xfrm>
              <a:off x="5376625" y="3009900"/>
              <a:ext cx="1854200" cy="339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7403487" y="1323820"/>
            <a:ext cx="4183147" cy="19865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Купили 4 лимони, по 9 грн кожний, та 1 ананас за 55грн. Яка вартість покупки?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66800" y="418329"/>
            <a:ext cx="10071100" cy="8185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717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450669" y="3961297"/>
            <a:ext cx="417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91 </a:t>
            </a:r>
            <a:r>
              <a:rPr lang="uk-UA" sz="2800" dirty="0"/>
              <a:t>грн вартість покупки.</a:t>
            </a:r>
          </a:p>
        </p:txBody>
      </p:sp>
    </p:spTree>
    <p:extLst>
      <p:ext uri="{BB962C8B-B14F-4D97-AF65-F5344CB8AC3E}">
        <p14:creationId xmlns:p14="http://schemas.microsoft.com/office/powerpoint/2010/main" val="42912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42" grpId="0"/>
      <p:bldP spid="56" grpId="0"/>
      <p:bldP spid="59" grpId="0"/>
      <p:bldP spid="53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52010"/>
            <a:ext cx="10128503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58" y="1542559"/>
            <a:ext cx="3263169" cy="2559666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8 Складання таблиць множення\№093 - Складання таблиці множення на 4\2025-02-26_221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2579"/>
            <a:ext cx="6629400" cy="482962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8657" y="494529"/>
            <a:ext cx="9458754" cy="753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«Рюкзачок»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58" y="1299984"/>
            <a:ext cx="322677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60221" y="4932582"/>
            <a:ext cx="6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60221" y="5855075"/>
            <a:ext cx="6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420" y="2916576"/>
            <a:ext cx="3076600" cy="3572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205" y="2916576"/>
            <a:ext cx="3112099" cy="3572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709" y="2916577"/>
            <a:ext cx="3194931" cy="3572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206" y="1452624"/>
            <a:ext cx="1004453" cy="1781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2819" y="1299984"/>
            <a:ext cx="1064696" cy="20863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8884" y="1406220"/>
            <a:ext cx="910779" cy="1873901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82195" y="5194193"/>
            <a:ext cx="1678119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83197" y="5215455"/>
            <a:ext cx="1843940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9893" y="5215455"/>
            <a:ext cx="1825515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5420" y="5191471"/>
            <a:ext cx="177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5565" y="5264613"/>
            <a:ext cx="177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9893" y="5264612"/>
            <a:ext cx="1900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не зрозуміле!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" y="2569774"/>
            <a:ext cx="2098961" cy="23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1" y="727120"/>
            <a:ext cx="9699172" cy="7206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hildren with school bag holding pencil">
            <a:extLst>
              <a:ext uri="{FF2B5EF4-FFF2-40B4-BE49-F238E27FC236}">
                <a16:creationId xmlns="" xmlns:a16="http://schemas.microsoft.com/office/drawing/2014/main" id="{A2DE3816-BE1D-45FC-A2B0-D82B30B4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1602814"/>
            <a:ext cx="3222172" cy="33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235106" y="1751596"/>
            <a:ext cx="5628836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Всі старанно </a:t>
            </a:r>
            <a:r>
              <a:rPr lang="uk-UA" sz="3200" b="1" dirty="0" err="1">
                <a:solidFill>
                  <a:schemeClr val="bg1"/>
                </a:solidFill>
              </a:rPr>
              <a:t>попрацюєм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Помилок не буде, факт!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І уважно </a:t>
            </a:r>
            <a:r>
              <a:rPr lang="uk-UA" sz="3200" b="1" dirty="0" err="1">
                <a:solidFill>
                  <a:schemeClr val="bg1"/>
                </a:solidFill>
              </a:rPr>
              <a:t>помудруєм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Щоб мати добрий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39464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9301272" y="4868869"/>
            <a:ext cx="2436275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356073" y="2653422"/>
            <a:ext cx="2436275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88166" y="2273557"/>
            <a:ext cx="2234057" cy="461665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10217" y="2653422"/>
            <a:ext cx="2234057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316" y="4601935"/>
            <a:ext cx="2234057" cy="962496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188166" y="2690695"/>
            <a:ext cx="2016079" cy="36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Мультяшные глаза - картинка №14268 | Printon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27" y="1131814"/>
            <a:ext cx="1088087" cy="11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8" y="4204202"/>
            <a:ext cx="1263775" cy="13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451" y="4667685"/>
            <a:ext cx="201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руки, ноги не рухаються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0695" y="2768998"/>
            <a:ext cx="201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очі дивляться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0399" y="2144727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ротик мовчить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0142" y="2760031"/>
            <a:ext cx="216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вуха слухають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11518" y="4963407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голова працює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121118" y="2806108"/>
            <a:ext cx="2150175" cy="38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243276" y="2941838"/>
            <a:ext cx="2178947" cy="36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344662" y="2825082"/>
            <a:ext cx="1921063" cy="35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5003202" y="3032593"/>
            <a:ext cx="2214479" cy="35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5148978" y="2828124"/>
            <a:ext cx="2630519" cy="36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809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2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2468754" y="1661724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61798" y="5720739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6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20" y="3671341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3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66802" y="427672"/>
            <a:ext cx="10112828" cy="6711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Правила </a:t>
            </a:r>
            <a:r>
              <a:rPr lang="uk-UA" sz="3600" b="1" dirty="0">
                <a:solidFill>
                  <a:schemeClr val="bg1"/>
                </a:solidFill>
              </a:rPr>
              <a:t>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20912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2" grpId="0" animBg="1"/>
      <p:bldP spid="11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61249613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0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5501CA-ED11-47D1-8485-7CEB22EBC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6504481" y="1183118"/>
            <a:ext cx="5017572" cy="5386297"/>
          </a:xfrm>
          <a:prstGeom prst="rect">
            <a:avLst/>
          </a:prstGeom>
        </p:spPr>
      </p:pic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54101" y="494529"/>
            <a:ext cx="9885648" cy="6696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Усний рахунок. </a:t>
            </a:r>
            <a:r>
              <a:rPr lang="uk-UA" sz="3200" b="1" dirty="0">
                <a:solidFill>
                  <a:schemeClr val="bg1"/>
                </a:solidFill>
              </a:rPr>
              <a:t>Цифрова стежинка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28" name="Picture 2" descr="Пов’язане зображення">
            <a:extLst>
              <a:ext uri="{FF2B5EF4-FFF2-40B4-BE49-F238E27FC236}">
                <a16:creationId xmlns:a16="http://schemas.microsoft.com/office/drawing/2014/main" xmlns="" id="{2042DF51-0884-405A-B422-14A8A9E0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7" y="1345781"/>
            <a:ext cx="2168001" cy="22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887922" y="1308311"/>
            <a:ext cx="31611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23+23+23+23=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7BE3386-6D18-423B-A0A3-0F96D44FEC57}"/>
              </a:ext>
            </a:extLst>
          </p:cNvPr>
          <p:cNvSpPr txBox="1"/>
          <p:nvPr/>
        </p:nvSpPr>
        <p:spPr>
          <a:xfrm>
            <a:off x="3530481" y="3587543"/>
            <a:ext cx="297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15+15+15+15=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2027B37-C62C-4027-8E69-74129A95D6EF}"/>
              </a:ext>
            </a:extLst>
          </p:cNvPr>
          <p:cNvSpPr txBox="1"/>
          <p:nvPr/>
        </p:nvSpPr>
        <p:spPr>
          <a:xfrm>
            <a:off x="9599686" y="2485850"/>
            <a:ext cx="22439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7+7+7+7=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2839335" y="2137367"/>
            <a:ext cx="2048587" cy="1170635"/>
          </a:xfrm>
          <a:prstGeom prst="wedgeRoundRectCallout">
            <a:avLst>
              <a:gd name="adj1" fmla="val -73765"/>
              <a:gd name="adj2" fmla="val -7179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Чим схожі вирази й чим вони різняться?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728A47DE-CF1D-425A-A80C-1CEBCDB043A1}"/>
              </a:ext>
            </a:extLst>
          </p:cNvPr>
          <p:cNvGrpSpPr/>
          <p:nvPr/>
        </p:nvGrpSpPr>
        <p:grpSpPr>
          <a:xfrm>
            <a:off x="1172861" y="4432562"/>
            <a:ext cx="2156582" cy="969297"/>
            <a:chOff x="4718700" y="3159148"/>
            <a:chExt cx="3181073" cy="11975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2B445DEA-525B-4C48-B60D-204B8E06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5D8548D-F274-4C34-A8E9-F0B64E98B308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87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FD0C418F-4B62-45F1-8F2B-9D0C2E6F14B3}"/>
              </a:ext>
            </a:extLst>
          </p:cNvPr>
          <p:cNvGrpSpPr/>
          <p:nvPr/>
        </p:nvGrpSpPr>
        <p:grpSpPr>
          <a:xfrm>
            <a:off x="3302682" y="5467031"/>
            <a:ext cx="2156583" cy="983479"/>
            <a:chOff x="8682187" y="3202910"/>
            <a:chExt cx="3181074" cy="121501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2435D15-215F-434A-8E31-D1D393FA185F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874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C5EB785-0918-45C4-B34B-5C06B9168DAA}"/>
              </a:ext>
            </a:extLst>
          </p:cNvPr>
          <p:cNvGrpSpPr/>
          <p:nvPr/>
        </p:nvGrpSpPr>
        <p:grpSpPr>
          <a:xfrm>
            <a:off x="3302681" y="4430485"/>
            <a:ext cx="2156583" cy="994124"/>
            <a:chOff x="4718700" y="4369417"/>
            <a:chExt cx="3181074" cy="122817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4"/>
              <a:ext cx="2863243" cy="874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7C6BF1B2-DBAC-4501-B65F-FE0C164CDB9D}"/>
              </a:ext>
            </a:extLst>
          </p:cNvPr>
          <p:cNvGrpSpPr/>
          <p:nvPr/>
        </p:nvGrpSpPr>
        <p:grpSpPr>
          <a:xfrm>
            <a:off x="1156415" y="5421972"/>
            <a:ext cx="2156584" cy="976544"/>
            <a:chOff x="4686549" y="5579685"/>
            <a:chExt cx="3181076" cy="1206452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8E1C35E-A564-4A32-8303-5A99C7D2571E}"/>
                </a:ext>
              </a:extLst>
            </p:cNvPr>
            <p:cNvSpPr txBox="1"/>
            <p:nvPr/>
          </p:nvSpPr>
          <p:spPr>
            <a:xfrm>
              <a:off x="4810940" y="5911593"/>
              <a:ext cx="2863243" cy="87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21852810-8C87-44C0-92E5-4B8BB49AA924}"/>
              </a:ext>
            </a:extLst>
          </p:cNvPr>
          <p:cNvGrpSpPr/>
          <p:nvPr/>
        </p:nvGrpSpPr>
        <p:grpSpPr>
          <a:xfrm>
            <a:off x="5426189" y="5533778"/>
            <a:ext cx="2156584" cy="944212"/>
            <a:chOff x="8682187" y="5579685"/>
            <a:chExt cx="3181076" cy="1166508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431E90C5-6C96-4142-A1FE-22D49396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2413B1FF-90E2-4935-B1FB-33FF97828C15}"/>
                </a:ext>
              </a:extLst>
            </p:cNvPr>
            <p:cNvSpPr txBox="1"/>
            <p:nvPr/>
          </p:nvSpPr>
          <p:spPr>
            <a:xfrm>
              <a:off x="8837852" y="5911593"/>
              <a:ext cx="2863243" cy="79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5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54024 -0.615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52421 -0.3122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32136 -0.1597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3 Математика\1 Листопад\8 Складання таблиць множення\№094 - Складання за схемою добутків з першим множником 5\2025-03-03_2243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273"/>
          <a:stretch/>
        </p:blipFill>
        <p:spPr bwMode="auto">
          <a:xfrm>
            <a:off x="5134362" y="2024743"/>
            <a:ext cx="2160000" cy="39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831" y="2545042"/>
            <a:ext cx="1835805" cy="302844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Таблиця множення числа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6831" y="1417633"/>
            <a:ext cx="3620441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Знайди закономірність і назви пропущені числа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Солнце 20"/>
          <p:cNvSpPr/>
          <p:nvPr/>
        </p:nvSpPr>
        <p:spPr>
          <a:xfrm>
            <a:off x="6364162" y="2579910"/>
            <a:ext cx="751801" cy="759785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6331504" y="3948748"/>
            <a:ext cx="740915" cy="686909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5134362" y="5739652"/>
            <a:ext cx="216000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   4 ∙ 10= 40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AF14D0-86F4-4350-98C8-06831BF947C2}"/>
              </a:ext>
            </a:extLst>
          </p:cNvPr>
          <p:cNvSpPr txBox="1"/>
          <p:nvPr/>
        </p:nvSpPr>
        <p:spPr>
          <a:xfrm>
            <a:off x="5168234" y="1732355"/>
            <a:ext cx="2126128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  4 ∙ 1 = 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3" name="Солнце 22"/>
          <p:cNvSpPr/>
          <p:nvPr/>
        </p:nvSpPr>
        <p:spPr>
          <a:xfrm>
            <a:off x="6293831" y="5192483"/>
            <a:ext cx="845344" cy="751114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-1" y="5727328"/>
            <a:ext cx="1567543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117-118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8 Складання таблиць множення\№094 - Складання за схемою добутків з першим множником 5\2025-02-27_101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2062842"/>
            <a:ext cx="5364037" cy="36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527051" y="494529"/>
            <a:ext cx="10783206" cy="12036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Знайдемо значення кожної суми чотирьох однакових доданків і результати </a:t>
            </a:r>
            <a:r>
              <a:rPr lang="uk-UA" sz="3200" b="1" dirty="0" err="1">
                <a:solidFill>
                  <a:schemeClr val="bg1"/>
                </a:solidFill>
              </a:rPr>
              <a:t>запишемо</a:t>
            </a:r>
            <a:r>
              <a:rPr lang="uk-UA" sz="3200" b="1" dirty="0">
                <a:solidFill>
                  <a:schemeClr val="bg1"/>
                </a:solidFill>
              </a:rPr>
              <a:t> в таблицю множення на 4.</a:t>
            </a:r>
          </a:p>
        </p:txBody>
      </p:sp>
      <p:sp>
        <p:nvSpPr>
          <p:cNvPr id="9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6469799" y="1698171"/>
            <a:ext cx="4868537" cy="8197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Раджу вивчити результати таблиці множення на 4 напам’ять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65514" y="1698171"/>
            <a:ext cx="465646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 + 1 + 1 + 1= 4    1 </a:t>
            </a:r>
            <a:r>
              <a:rPr lang="ar-AE" sz="3200" b="1" dirty="0">
                <a:solidFill>
                  <a:srgbClr val="7030A0"/>
                </a:solidFill>
              </a:rPr>
              <a:t>∙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4= 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67542" y="5451624"/>
            <a:ext cx="4808857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10+10+10+10=40  10</a:t>
            </a:r>
            <a:r>
              <a:rPr lang="ar-AE" sz="3200" b="1" dirty="0" smtClean="0">
                <a:solidFill>
                  <a:srgbClr val="7030A0"/>
                </a:solidFill>
              </a:rPr>
              <a:t>∙</a:t>
            </a:r>
            <a:r>
              <a:rPr lang="uk-UA" sz="3200" b="1" dirty="0" smtClean="0">
                <a:solidFill>
                  <a:srgbClr val="7030A0"/>
                </a:solidFill>
              </a:rPr>
              <a:t>4= 40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391953" y="3481707"/>
            <a:ext cx="136420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8 </a:t>
            </a:r>
            <a:r>
              <a:rPr lang="ar-AE" sz="3200" b="1" dirty="0">
                <a:solidFill>
                  <a:srgbClr val="7030A0"/>
                </a:solidFill>
              </a:rPr>
              <a:t>∙</a:t>
            </a:r>
            <a:r>
              <a:rPr lang="uk-UA" sz="3200" b="1" dirty="0" smtClean="0">
                <a:solidFill>
                  <a:srgbClr val="7030A0"/>
                </a:solidFill>
              </a:rPr>
              <a:t> 4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391952" y="4066482"/>
            <a:ext cx="136420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 </a:t>
            </a:r>
            <a:r>
              <a:rPr lang="ar-AE" sz="3200" b="1" dirty="0">
                <a:solidFill>
                  <a:srgbClr val="7030A0"/>
                </a:solidFill>
              </a:rPr>
              <a:t>∙</a:t>
            </a:r>
            <a:r>
              <a:rPr lang="uk-UA" sz="3200" b="1" dirty="0" smtClean="0">
                <a:solidFill>
                  <a:srgbClr val="7030A0"/>
                </a:solidFill>
              </a:rPr>
              <a:t> 8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413726" y="4850165"/>
            <a:ext cx="136420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 </a:t>
            </a:r>
            <a:r>
              <a:rPr lang="ar-AE" sz="3200" b="1" dirty="0">
                <a:solidFill>
                  <a:srgbClr val="7030A0"/>
                </a:solidFill>
              </a:rPr>
              <a:t>∙</a:t>
            </a:r>
            <a:r>
              <a:rPr lang="uk-UA" sz="3200" b="1" dirty="0" smtClean="0">
                <a:solidFill>
                  <a:srgbClr val="7030A0"/>
                </a:solidFill>
              </a:rPr>
              <a:t> 9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413725" y="5434940"/>
            <a:ext cx="136420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9 </a:t>
            </a:r>
            <a:r>
              <a:rPr lang="ar-AE" sz="3200" b="1" dirty="0">
                <a:solidFill>
                  <a:srgbClr val="7030A0"/>
                </a:solidFill>
              </a:rPr>
              <a:t>∙</a:t>
            </a:r>
            <a:r>
              <a:rPr lang="uk-UA" sz="3200" b="1" dirty="0" smtClean="0">
                <a:solidFill>
                  <a:srgbClr val="7030A0"/>
                </a:solidFill>
              </a:rPr>
              <a:t> 4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598571" y="3494209"/>
            <a:ext cx="136420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7 </a:t>
            </a:r>
            <a:r>
              <a:rPr lang="ar-AE" sz="3200" b="1" dirty="0">
                <a:solidFill>
                  <a:srgbClr val="7030A0"/>
                </a:solidFill>
              </a:rPr>
              <a:t>∙</a:t>
            </a:r>
            <a:r>
              <a:rPr lang="uk-UA" sz="3200" b="1" dirty="0" smtClean="0">
                <a:solidFill>
                  <a:srgbClr val="7030A0"/>
                </a:solidFill>
              </a:rPr>
              <a:t> 4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598570" y="4078984"/>
            <a:ext cx="136420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 </a:t>
            </a:r>
            <a:r>
              <a:rPr lang="ar-AE" sz="3200" b="1" dirty="0">
                <a:solidFill>
                  <a:srgbClr val="7030A0"/>
                </a:solidFill>
              </a:rPr>
              <a:t>∙</a:t>
            </a:r>
            <a:r>
              <a:rPr lang="uk-UA" sz="3200" b="1" dirty="0" smtClean="0">
                <a:solidFill>
                  <a:srgbClr val="7030A0"/>
                </a:solidFill>
              </a:rPr>
              <a:t> 7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598572" y="4862667"/>
            <a:ext cx="136420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6 </a:t>
            </a:r>
            <a:r>
              <a:rPr lang="ar-AE" sz="3200" b="1" dirty="0">
                <a:solidFill>
                  <a:srgbClr val="7030A0"/>
                </a:solidFill>
              </a:rPr>
              <a:t>∙</a:t>
            </a:r>
            <a:r>
              <a:rPr lang="uk-UA" sz="3200" b="1" dirty="0" smtClean="0">
                <a:solidFill>
                  <a:srgbClr val="7030A0"/>
                </a:solidFill>
              </a:rPr>
              <a:t> 4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598569" y="5447442"/>
            <a:ext cx="1364207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 </a:t>
            </a:r>
            <a:r>
              <a:rPr lang="ar-AE" sz="3200" b="1" dirty="0" smtClean="0">
                <a:solidFill>
                  <a:srgbClr val="7030A0"/>
                </a:solidFill>
              </a:rPr>
              <a:t>∙</a:t>
            </a: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6=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767043" y="3481706"/>
            <a:ext cx="75111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32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767045" y="4058799"/>
            <a:ext cx="75111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32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788815" y="4857847"/>
            <a:ext cx="75111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36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788817" y="5434940"/>
            <a:ext cx="75111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36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968218" y="3503118"/>
            <a:ext cx="75111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28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962779" y="4072889"/>
            <a:ext cx="75111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28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984549" y="4850165"/>
            <a:ext cx="75111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984551" y="5449030"/>
            <a:ext cx="751115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24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8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8035603" y="2666432"/>
            <a:ext cx="1736928" cy="52082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Обчисли 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F90565F9-51F8-4ABC-AFC1-71E8E81012F8}"/>
              </a:ext>
            </a:extLst>
          </p:cNvPr>
          <p:cNvSpPr/>
          <p:nvPr/>
        </p:nvSpPr>
        <p:spPr>
          <a:xfrm>
            <a:off x="4779623" y="2522775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EB60D52A-EB99-46DD-A890-30E33860AD33}"/>
              </a:ext>
            </a:extLst>
          </p:cNvPr>
          <p:cNvSpPr/>
          <p:nvPr/>
        </p:nvSpPr>
        <p:spPr>
          <a:xfrm>
            <a:off x="5162303" y="2522775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4F7BD9C8-FCDA-4C9A-81B5-14E551B7AE3E}"/>
              </a:ext>
            </a:extLst>
          </p:cNvPr>
          <p:cNvSpPr/>
          <p:nvPr/>
        </p:nvSpPr>
        <p:spPr>
          <a:xfrm>
            <a:off x="4779623" y="2943442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D40FB588-0416-434A-9C59-CEA4C5CB8B0C}"/>
              </a:ext>
            </a:extLst>
          </p:cNvPr>
          <p:cNvSpPr/>
          <p:nvPr/>
        </p:nvSpPr>
        <p:spPr>
          <a:xfrm>
            <a:off x="5162303" y="2943442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B396B8FE-8648-45BB-977E-53A6BFCE9F54}"/>
              </a:ext>
            </a:extLst>
          </p:cNvPr>
          <p:cNvSpPr/>
          <p:nvPr/>
        </p:nvSpPr>
        <p:spPr>
          <a:xfrm>
            <a:off x="4779623" y="3364109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E89309B0-3BD6-47A0-B33E-465E5F77A572}"/>
              </a:ext>
            </a:extLst>
          </p:cNvPr>
          <p:cNvSpPr/>
          <p:nvPr/>
        </p:nvSpPr>
        <p:spPr>
          <a:xfrm>
            <a:off x="5162303" y="3364109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F44F1ECC-C8A9-46E7-B9E8-2362BE04D407}"/>
              </a:ext>
            </a:extLst>
          </p:cNvPr>
          <p:cNvSpPr/>
          <p:nvPr/>
        </p:nvSpPr>
        <p:spPr>
          <a:xfrm>
            <a:off x="4779623" y="3795538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F2D383CF-359C-4BFF-99EB-949FA1F27C5E}"/>
              </a:ext>
            </a:extLst>
          </p:cNvPr>
          <p:cNvSpPr/>
          <p:nvPr/>
        </p:nvSpPr>
        <p:spPr>
          <a:xfrm>
            <a:off x="5162303" y="3795538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EB60D52A-EB99-46DD-A890-30E33860AD33}"/>
              </a:ext>
            </a:extLst>
          </p:cNvPr>
          <p:cNvSpPr/>
          <p:nvPr/>
        </p:nvSpPr>
        <p:spPr>
          <a:xfrm>
            <a:off x="5585292" y="2511372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D40FB588-0416-434A-9C59-CEA4C5CB8B0C}"/>
              </a:ext>
            </a:extLst>
          </p:cNvPr>
          <p:cNvSpPr/>
          <p:nvPr/>
        </p:nvSpPr>
        <p:spPr>
          <a:xfrm>
            <a:off x="5585292" y="2932039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89309B0-3BD6-47A0-B33E-465E5F77A572}"/>
              </a:ext>
            </a:extLst>
          </p:cNvPr>
          <p:cNvSpPr/>
          <p:nvPr/>
        </p:nvSpPr>
        <p:spPr>
          <a:xfrm>
            <a:off x="5585292" y="3352706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F2D383CF-359C-4BFF-99EB-949FA1F27C5E}"/>
              </a:ext>
            </a:extLst>
          </p:cNvPr>
          <p:cNvSpPr/>
          <p:nvPr/>
        </p:nvSpPr>
        <p:spPr>
          <a:xfrm>
            <a:off x="5585292" y="3784135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90600" y="494530"/>
            <a:ext cx="10147300" cy="60084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Роздивись прямокутники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8C51EFD-AB10-495F-AE5B-CB7A98C37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6091" y="3608393"/>
            <a:ext cx="1777608" cy="2468085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F6A55593-53A4-4887-AEA4-EB3713A16C71}"/>
              </a:ext>
            </a:extLst>
          </p:cNvPr>
          <p:cNvSpPr/>
          <p:nvPr/>
        </p:nvSpPr>
        <p:spPr>
          <a:xfrm rot="16200000">
            <a:off x="999203" y="307339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C7AA527E-D777-4497-B25A-EF118223B6E1}"/>
              </a:ext>
            </a:extLst>
          </p:cNvPr>
          <p:cNvSpPr/>
          <p:nvPr/>
        </p:nvSpPr>
        <p:spPr>
          <a:xfrm rot="16200000">
            <a:off x="999203" y="269071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8CE731D2-DB76-409E-8B19-1B06DFCBE5CD}"/>
              </a:ext>
            </a:extLst>
          </p:cNvPr>
          <p:cNvSpPr/>
          <p:nvPr/>
        </p:nvSpPr>
        <p:spPr>
          <a:xfrm rot="16200000">
            <a:off x="1419870" y="307339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B10825BA-1E32-409E-9DDB-A4657A89DA44}"/>
              </a:ext>
            </a:extLst>
          </p:cNvPr>
          <p:cNvSpPr/>
          <p:nvPr/>
        </p:nvSpPr>
        <p:spPr>
          <a:xfrm rot="16200000">
            <a:off x="1419870" y="269071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8D3FD2DE-3070-4DA7-B402-4D4E6EF4FBA9}"/>
              </a:ext>
            </a:extLst>
          </p:cNvPr>
          <p:cNvSpPr/>
          <p:nvPr/>
        </p:nvSpPr>
        <p:spPr>
          <a:xfrm rot="16200000">
            <a:off x="1840537" y="307339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0612A19D-7C90-4C1F-A5A4-C74169CD7CAF}"/>
              </a:ext>
            </a:extLst>
          </p:cNvPr>
          <p:cNvSpPr/>
          <p:nvPr/>
        </p:nvSpPr>
        <p:spPr>
          <a:xfrm rot="16200000">
            <a:off x="1840537" y="269071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E30924EA-C98C-41F3-AD1D-EBDE7BDE2929}"/>
              </a:ext>
            </a:extLst>
          </p:cNvPr>
          <p:cNvSpPr/>
          <p:nvPr/>
        </p:nvSpPr>
        <p:spPr>
          <a:xfrm rot="16200000">
            <a:off x="2271966" y="307339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7724131E-6259-4C62-8FE3-6D957719C8AC}"/>
              </a:ext>
            </a:extLst>
          </p:cNvPr>
          <p:cNvSpPr/>
          <p:nvPr/>
        </p:nvSpPr>
        <p:spPr>
          <a:xfrm rot="16200000">
            <a:off x="2271966" y="269071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xmlns="" id="{E88F7CAC-E099-4C18-8AF8-9A8D5681B20A}"/>
              </a:ext>
            </a:extLst>
          </p:cNvPr>
          <p:cNvSpPr/>
          <p:nvPr/>
        </p:nvSpPr>
        <p:spPr>
          <a:xfrm rot="5400000">
            <a:off x="2004189" y="1453287"/>
            <a:ext cx="309064" cy="2209243"/>
          </a:xfrm>
          <a:prstGeom prst="leftBrace">
            <a:avLst>
              <a:gd name="adj1" fmla="val 31321"/>
              <a:gd name="adj2" fmla="val 50000"/>
            </a:avLst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Левая фигурная скобка 90">
            <a:extLst>
              <a:ext uri="{FF2B5EF4-FFF2-40B4-BE49-F238E27FC236}">
                <a16:creationId xmlns:a16="http://schemas.microsoft.com/office/drawing/2014/main" xmlns="" id="{A039B50F-1D99-4FF0-A568-89E9D4CFF01C}"/>
              </a:ext>
            </a:extLst>
          </p:cNvPr>
          <p:cNvSpPr/>
          <p:nvPr/>
        </p:nvSpPr>
        <p:spPr>
          <a:xfrm rot="10800000">
            <a:off x="6388764" y="2449899"/>
            <a:ext cx="254380" cy="2121465"/>
          </a:xfrm>
          <a:prstGeom prst="leftBrace">
            <a:avLst>
              <a:gd name="adj1" fmla="val 31321"/>
              <a:gd name="adj2" fmla="val 50000"/>
            </a:avLst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Левая фигурная скобка 101">
            <a:extLst>
              <a:ext uri="{FF2B5EF4-FFF2-40B4-BE49-F238E27FC236}">
                <a16:creationId xmlns:a16="http://schemas.microsoft.com/office/drawing/2014/main" xmlns="" id="{A8301CF8-A60F-4FC2-995C-4F9687050129}"/>
              </a:ext>
            </a:extLst>
          </p:cNvPr>
          <p:cNvSpPr/>
          <p:nvPr/>
        </p:nvSpPr>
        <p:spPr>
          <a:xfrm rot="10800000">
            <a:off x="3263344" y="2684643"/>
            <a:ext cx="254381" cy="1528010"/>
          </a:xfrm>
          <a:prstGeom prst="leftBrace">
            <a:avLst>
              <a:gd name="adj1" fmla="val 31321"/>
              <a:gd name="adj2" fmla="val 50000"/>
            </a:avLst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Левая фигурная скобка 102">
            <a:extLst>
              <a:ext uri="{FF2B5EF4-FFF2-40B4-BE49-F238E27FC236}">
                <a16:creationId xmlns:a16="http://schemas.microsoft.com/office/drawing/2014/main" xmlns="" id="{7BA3877E-6960-47F5-9140-D259442CFE34}"/>
              </a:ext>
            </a:extLst>
          </p:cNvPr>
          <p:cNvSpPr/>
          <p:nvPr/>
        </p:nvSpPr>
        <p:spPr>
          <a:xfrm rot="5400000">
            <a:off x="5457814" y="1572890"/>
            <a:ext cx="262868" cy="1599028"/>
          </a:xfrm>
          <a:prstGeom prst="leftBrace">
            <a:avLst>
              <a:gd name="adj1" fmla="val 31321"/>
              <a:gd name="adj2" fmla="val 50000"/>
            </a:avLst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6F6DAF-CF78-4DD7-9A0E-81DEA1EDD080}"/>
              </a:ext>
            </a:extLst>
          </p:cNvPr>
          <p:cNvSpPr txBox="1"/>
          <p:nvPr/>
        </p:nvSpPr>
        <p:spPr>
          <a:xfrm>
            <a:off x="2049502" y="1710603"/>
            <a:ext cx="43019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24EEAB8B-C5A4-4112-84E9-3A8F5E05845C}"/>
              </a:ext>
            </a:extLst>
          </p:cNvPr>
          <p:cNvSpPr txBox="1"/>
          <p:nvPr/>
        </p:nvSpPr>
        <p:spPr>
          <a:xfrm>
            <a:off x="6890512" y="3441217"/>
            <a:ext cx="4266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C2A89F2-8CA4-4CB5-8F65-138C8CE52F9D}"/>
              </a:ext>
            </a:extLst>
          </p:cNvPr>
          <p:cNvSpPr txBox="1"/>
          <p:nvPr/>
        </p:nvSpPr>
        <p:spPr>
          <a:xfrm>
            <a:off x="3609436" y="3184836"/>
            <a:ext cx="42664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8454EA9-6C70-418F-BA07-4D138A86C426}"/>
              </a:ext>
            </a:extLst>
          </p:cNvPr>
          <p:cNvSpPr txBox="1"/>
          <p:nvPr/>
        </p:nvSpPr>
        <p:spPr>
          <a:xfrm>
            <a:off x="5373367" y="1656192"/>
            <a:ext cx="40326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852330A-9E96-4FF0-A742-5FE893DBFC84}"/>
              </a:ext>
            </a:extLst>
          </p:cNvPr>
          <p:cNvSpPr txBox="1"/>
          <p:nvPr/>
        </p:nvSpPr>
        <p:spPr>
          <a:xfrm>
            <a:off x="4622991" y="4748981"/>
            <a:ext cx="18439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 · 5 = 20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035BE7E-02C7-4F96-86D9-7BC681295352}"/>
              </a:ext>
            </a:extLst>
          </p:cNvPr>
          <p:cNvSpPr txBox="1"/>
          <p:nvPr/>
        </p:nvSpPr>
        <p:spPr>
          <a:xfrm>
            <a:off x="1223365" y="4429421"/>
            <a:ext cx="18467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 · 4 = 20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53C27A8-08D6-4291-AC51-9DDDE6C1707F}"/>
              </a:ext>
            </a:extLst>
          </p:cNvPr>
          <p:cNvSpPr txBox="1"/>
          <p:nvPr/>
        </p:nvSpPr>
        <p:spPr>
          <a:xfrm>
            <a:off x="2031877" y="5434940"/>
            <a:ext cx="233399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· 4 = 4 · 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84C0B0F3-2991-468C-A2B4-7A10D679ED13}"/>
              </a:ext>
            </a:extLst>
          </p:cNvPr>
          <p:cNvSpPr/>
          <p:nvPr/>
        </p:nvSpPr>
        <p:spPr>
          <a:xfrm>
            <a:off x="7204036" y="1832336"/>
            <a:ext cx="4171566" cy="1552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Від переставляння множників значення добутку не змінюється.</a:t>
            </a:r>
          </a:p>
        </p:txBody>
      </p:sp>
      <p:sp>
        <p:nvSpPr>
          <p:cNvPr id="46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371452" y="1234109"/>
            <a:ext cx="7694835" cy="448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Зі </a:t>
            </a:r>
            <a:r>
              <a:rPr lang="uk-UA" sz="2400" b="1" dirty="0">
                <a:solidFill>
                  <a:srgbClr val="7030A0"/>
                </a:solidFill>
              </a:rPr>
              <a:t>скількох квадратів складається кожен прямокутник?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6A55593-53A4-4887-AEA4-EB3713A16C71}"/>
              </a:ext>
            </a:extLst>
          </p:cNvPr>
          <p:cNvSpPr/>
          <p:nvPr/>
        </p:nvSpPr>
        <p:spPr>
          <a:xfrm rot="16200000">
            <a:off x="999204" y="345607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CE731D2-DB76-409E-8B19-1B06DFCBE5CD}"/>
              </a:ext>
            </a:extLst>
          </p:cNvPr>
          <p:cNvSpPr/>
          <p:nvPr/>
        </p:nvSpPr>
        <p:spPr>
          <a:xfrm rot="16200000">
            <a:off x="1419871" y="345607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8D3FD2DE-3070-4DA7-B402-4D4E6EF4FBA9}"/>
              </a:ext>
            </a:extLst>
          </p:cNvPr>
          <p:cNvSpPr/>
          <p:nvPr/>
        </p:nvSpPr>
        <p:spPr>
          <a:xfrm rot="16200000">
            <a:off x="1840538" y="345607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30924EA-C98C-41F3-AD1D-EBDE7BDE2929}"/>
              </a:ext>
            </a:extLst>
          </p:cNvPr>
          <p:cNvSpPr/>
          <p:nvPr/>
        </p:nvSpPr>
        <p:spPr>
          <a:xfrm rot="16200000">
            <a:off x="2271967" y="345607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D3FD2DE-3070-4DA7-B402-4D4E6EF4FBA9}"/>
              </a:ext>
            </a:extLst>
          </p:cNvPr>
          <p:cNvSpPr/>
          <p:nvPr/>
        </p:nvSpPr>
        <p:spPr>
          <a:xfrm rot="16200000">
            <a:off x="2717943" y="306899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0612A19D-7C90-4C1F-A5A4-C74169CD7CAF}"/>
              </a:ext>
            </a:extLst>
          </p:cNvPr>
          <p:cNvSpPr/>
          <p:nvPr/>
        </p:nvSpPr>
        <p:spPr>
          <a:xfrm rot="16200000">
            <a:off x="2717943" y="268631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8D3FD2DE-3070-4DA7-B402-4D4E6EF4FBA9}"/>
              </a:ext>
            </a:extLst>
          </p:cNvPr>
          <p:cNvSpPr/>
          <p:nvPr/>
        </p:nvSpPr>
        <p:spPr>
          <a:xfrm rot="16200000">
            <a:off x="2717944" y="3451677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B396B8FE-8648-45BB-977E-53A6BFCE9F54}"/>
              </a:ext>
            </a:extLst>
          </p:cNvPr>
          <p:cNvSpPr/>
          <p:nvPr/>
        </p:nvSpPr>
        <p:spPr>
          <a:xfrm>
            <a:off x="4779623" y="4203434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E89309B0-3BD6-47A0-B33E-465E5F77A572}"/>
              </a:ext>
            </a:extLst>
          </p:cNvPr>
          <p:cNvSpPr/>
          <p:nvPr/>
        </p:nvSpPr>
        <p:spPr>
          <a:xfrm>
            <a:off x="5162303" y="4203434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E89309B0-3BD6-47A0-B33E-465E5F77A572}"/>
              </a:ext>
            </a:extLst>
          </p:cNvPr>
          <p:cNvSpPr/>
          <p:nvPr/>
        </p:nvSpPr>
        <p:spPr>
          <a:xfrm>
            <a:off x="5585292" y="4192031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F6A55593-53A4-4887-AEA4-EB3713A16C71}"/>
              </a:ext>
            </a:extLst>
          </p:cNvPr>
          <p:cNvSpPr/>
          <p:nvPr/>
        </p:nvSpPr>
        <p:spPr>
          <a:xfrm rot="16200000">
            <a:off x="1008611" y="3831646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8CE731D2-DB76-409E-8B19-1B06DFCBE5CD}"/>
              </a:ext>
            </a:extLst>
          </p:cNvPr>
          <p:cNvSpPr/>
          <p:nvPr/>
        </p:nvSpPr>
        <p:spPr>
          <a:xfrm rot="16200000">
            <a:off x="1429278" y="3831646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8D3FD2DE-3070-4DA7-B402-4D4E6EF4FBA9}"/>
              </a:ext>
            </a:extLst>
          </p:cNvPr>
          <p:cNvSpPr/>
          <p:nvPr/>
        </p:nvSpPr>
        <p:spPr>
          <a:xfrm rot="16200000">
            <a:off x="1849945" y="3831646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E30924EA-C98C-41F3-AD1D-EBDE7BDE2929}"/>
              </a:ext>
            </a:extLst>
          </p:cNvPr>
          <p:cNvSpPr/>
          <p:nvPr/>
        </p:nvSpPr>
        <p:spPr>
          <a:xfrm rot="16200000">
            <a:off x="2281374" y="3831646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8D3FD2DE-3070-4DA7-B402-4D4E6EF4FBA9}"/>
              </a:ext>
            </a:extLst>
          </p:cNvPr>
          <p:cNvSpPr/>
          <p:nvPr/>
        </p:nvSpPr>
        <p:spPr>
          <a:xfrm rot="16200000">
            <a:off x="2727351" y="3827246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EB60D52A-EB99-46DD-A890-30E33860AD33}"/>
              </a:ext>
            </a:extLst>
          </p:cNvPr>
          <p:cNvSpPr/>
          <p:nvPr/>
        </p:nvSpPr>
        <p:spPr>
          <a:xfrm>
            <a:off x="5993586" y="2488536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D40FB588-0416-434A-9C59-CEA4C5CB8B0C}"/>
              </a:ext>
            </a:extLst>
          </p:cNvPr>
          <p:cNvSpPr/>
          <p:nvPr/>
        </p:nvSpPr>
        <p:spPr>
          <a:xfrm>
            <a:off x="5993586" y="2909203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E89309B0-3BD6-47A0-B33E-465E5F77A572}"/>
              </a:ext>
            </a:extLst>
          </p:cNvPr>
          <p:cNvSpPr/>
          <p:nvPr/>
        </p:nvSpPr>
        <p:spPr>
          <a:xfrm>
            <a:off x="5993586" y="3329870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F2D383CF-359C-4BFF-99EB-949FA1F27C5E}"/>
              </a:ext>
            </a:extLst>
          </p:cNvPr>
          <p:cNvSpPr/>
          <p:nvPr/>
        </p:nvSpPr>
        <p:spPr>
          <a:xfrm>
            <a:off x="5993586" y="3761299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89309B0-3BD6-47A0-B33E-465E5F77A572}"/>
              </a:ext>
            </a:extLst>
          </p:cNvPr>
          <p:cNvSpPr/>
          <p:nvPr/>
        </p:nvSpPr>
        <p:spPr>
          <a:xfrm>
            <a:off x="5993586" y="4169195"/>
            <a:ext cx="382680" cy="37933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63705" y="424947"/>
            <a:ext cx="10259466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99" y="1321611"/>
            <a:ext cx="1901386" cy="321773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1570" y="315582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1661" y="3874856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0183B667-DED7-4AAE-98B8-0373D2992D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524426" y="3065433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77147" y="3803203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79164" y="3058119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64056" y="3067344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48883508-31EA-4018-8637-BFA2E4D52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05479" y="3803203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9B88A1A0-3749-48C9-9823-F819103DB6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86643" y="3065435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6E254A5D-2434-4145-B551-DBEC2950CB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44868" y="3815409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3BB50780-CD4F-4DE6-8005-A2FD49E1A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96291" y="3058119"/>
            <a:ext cx="455016" cy="56766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="" xmlns:a16="http://schemas.microsoft.com/office/drawing/2014/main" id="{0473AB97-BDBA-4545-AE3B-80337CBBEAE5}"/>
              </a:ext>
            </a:extLst>
          </p:cNvPr>
          <p:cNvGrpSpPr/>
          <p:nvPr/>
        </p:nvGrpSpPr>
        <p:grpSpPr>
          <a:xfrm>
            <a:off x="6968471" y="3810471"/>
            <a:ext cx="401369" cy="564394"/>
            <a:chOff x="963782" y="2336701"/>
            <a:chExt cx="401369" cy="564394"/>
          </a:xfrm>
        </p:grpSpPr>
        <p:pic>
          <p:nvPicPr>
            <p:cNvPr id="151" name="Рисунок 150">
              <a:extLst>
                <a:ext uri="{FF2B5EF4-FFF2-40B4-BE49-F238E27FC236}">
                  <a16:creationId xmlns="" xmlns:a16="http://schemas.microsoft.com/office/drawing/2014/main" id="{210031A6-2F5F-4133-8EFD-CC97473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="" xmlns:a16="http://schemas.microsoft.com/office/drawing/2014/main" id="{3A9132DD-4375-42AB-AEC9-A51CB360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61906BF7-21DA-4589-96B2-42F064DDF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4756" y="3808838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35150A65-1746-4EB7-BC82-D049623B41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85933" y="3905389"/>
            <a:ext cx="394062" cy="355057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34E6BD4D-4497-4DF9-8A74-BD14018BCD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728" y="3139173"/>
            <a:ext cx="394062" cy="403674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8AAC1F85-E091-48F1-A314-2FAD974443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63233" y="3799088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C36F4934-2228-4B81-93AA-511A15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24777" y="3141218"/>
            <a:ext cx="555762" cy="452689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5FAE5969-59C2-49CC-8B8F-8A23A374C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43872" y="3964677"/>
            <a:ext cx="440143" cy="28893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307769A3-8D3A-4FF3-87BA-043F67B44D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22131" y="3057489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FAE5969-59C2-49CC-8B8F-8A23A374C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79049" y="3962139"/>
            <a:ext cx="440143" cy="2889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36F4934-2228-4B81-93AA-511A15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189595" y="3881670"/>
            <a:ext cx="555762" cy="45268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61906BF7-21DA-4589-96B2-42F064DDF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80473" y="3065435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34E6BD4D-4497-4DF9-8A74-BD14018BCD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771" y="3901153"/>
            <a:ext cx="394062" cy="40367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D2E0B2B-0526-4DAF-B960-0D41802A37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66953" y="3058119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837297A-385E-4C07-8FBD-E5D5C93127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26873" y="3065434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21DE349A-6727-4326-8335-EE0D569416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31377" y="3815408"/>
            <a:ext cx="455016" cy="5676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019A9778-AD65-415B-8952-1F48735B8B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80877" y="3061928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844A912-51A9-4604-BB0A-C8F2C7C3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597462" y="3061928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76CDEC3-3D75-4998-9927-48E87BDBAF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0819" y="3126408"/>
            <a:ext cx="394062" cy="4036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C852E6B-9C4B-4F45-8900-69140CBA73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87011" y="3065433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C6F1313A-5FEB-46F3-BA6B-67BD79F3CD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64845" y="3185564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DD2DF379-D7F4-4496-B3E4-EEE7907B86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26707" y="3799086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6421671-24A2-4751-9F7F-B6132B2AF6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83293" y="3808837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2C370434-9AD4-4C18-A9A4-53E0712ECE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52414" y="3803202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236BDE11-EBBC-44FC-B9D5-7876F52915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20270" y="3808837"/>
            <a:ext cx="455016" cy="567661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435EB77-64F8-4D5A-BF96-290B59775A35}"/>
              </a:ext>
            </a:extLst>
          </p:cNvPr>
          <p:cNvSpPr txBox="1"/>
          <p:nvPr/>
        </p:nvSpPr>
        <p:spPr>
          <a:xfrm>
            <a:off x="6756297" y="3759750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FCAE1F20-B539-418E-8BFE-68EB68784F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40707" y="3162925"/>
            <a:ext cx="394062" cy="35505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461F8B2-0100-4940-9445-9EFF53B6EE28}"/>
              </a:ext>
            </a:extLst>
          </p:cNvPr>
          <p:cNvSpPr txBox="1"/>
          <p:nvPr/>
        </p:nvSpPr>
        <p:spPr>
          <a:xfrm>
            <a:off x="7141275" y="3026097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2F19DFF-8F9E-457B-8185-2888BE5C9F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25130" y="3126408"/>
            <a:ext cx="394062" cy="35505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586A5FCD-9D4B-48E6-A72A-820733677555}"/>
              </a:ext>
            </a:extLst>
          </p:cNvPr>
          <p:cNvSpPr txBox="1"/>
          <p:nvPr/>
        </p:nvSpPr>
        <p:spPr>
          <a:xfrm>
            <a:off x="5334242" y="3759750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E6E66FF4-2052-473E-86EE-D8312142511B}"/>
              </a:ext>
            </a:extLst>
          </p:cNvPr>
          <p:cNvSpPr txBox="1"/>
          <p:nvPr/>
        </p:nvSpPr>
        <p:spPr>
          <a:xfrm>
            <a:off x="5334242" y="3010188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99001" y="1596422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83" t="27054" r="9349" b="24196"/>
          <a:stretch/>
        </p:blipFill>
        <p:spPr>
          <a:xfrm>
            <a:off x="4922736" y="1332000"/>
            <a:ext cx="2448000" cy="11880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17770" y="2322056"/>
            <a:ext cx="60346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 __  12  __  20  __  28  __  36 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5509" y="232205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16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80825" y="232205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57078" y="232205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24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463004" y="232205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32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684345" y="232205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40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6" grpId="0"/>
      <p:bldP spid="97" grpId="0"/>
      <p:bldP spid="9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6920</TotalTime>
  <Words>425</Words>
  <Application>Microsoft Office PowerPoint</Application>
  <PresentationFormat>Произвольный</PresentationFormat>
  <Paragraphs>123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943</cp:revision>
  <dcterms:created xsi:type="dcterms:W3CDTF">2018-01-05T16:38:53Z</dcterms:created>
  <dcterms:modified xsi:type="dcterms:W3CDTF">2025-03-04T09:37:46Z</dcterms:modified>
</cp:coreProperties>
</file>