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727" r:id="rId3"/>
    <p:sldId id="1243" r:id="rId4"/>
    <p:sldId id="1237" r:id="rId5"/>
    <p:sldId id="1238" r:id="rId6"/>
    <p:sldId id="644" r:id="rId7"/>
    <p:sldId id="1240" r:id="rId8"/>
    <p:sldId id="1242" r:id="rId9"/>
    <p:sldId id="653" r:id="rId10"/>
    <p:sldId id="550" r:id="rId11"/>
    <p:sldId id="629" r:id="rId12"/>
    <p:sldId id="632" r:id="rId13"/>
    <p:sldId id="649" r:id="rId14"/>
    <p:sldId id="613" r:id="rId15"/>
    <p:sldId id="1241" r:id="rId16"/>
    <p:sldId id="124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7C80"/>
    <a:srgbClr val="FF66FF"/>
    <a:srgbClr val="295FFF"/>
    <a:srgbClr val="00B050"/>
    <a:srgbClr val="709E32"/>
    <a:srgbClr val="1694E9"/>
    <a:srgbClr val="FFFF00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6453" y="4309695"/>
            <a:ext cx="9635718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Досліджую спонукальні речення</a:t>
            </a:r>
          </a:p>
        </p:txBody>
      </p:sp>
      <p:pic>
        <p:nvPicPr>
          <p:cNvPr id="4098" name="Picture 2" descr="Картинки по запросу &quot;клипарт дети читают кни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3" y="1013452"/>
            <a:ext cx="3820696" cy="25450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4783" y="1215293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96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3653" y="494528"/>
            <a:ext cx="10371289" cy="11022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Ґаджик </a:t>
            </a:r>
            <a:r>
              <a:rPr lang="uk-UA" sz="3600" b="1" dirty="0">
                <a:solidFill>
                  <a:schemeClr val="bg1"/>
                </a:solidFill>
              </a:rPr>
              <a:t>дізнався, що ці речення називаються </a:t>
            </a:r>
            <a:r>
              <a:rPr lang="uk-UA" sz="3600" b="1" dirty="0">
                <a:solidFill>
                  <a:srgbClr val="FFFF00"/>
                </a:solidFill>
              </a:rPr>
              <a:t>спонукальними.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653" y="1772164"/>
            <a:ext cx="1626780" cy="242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50028" y="2274191"/>
            <a:ext cx="638982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Речення, </a:t>
            </a:r>
            <a:r>
              <a:rPr lang="uk-UA" sz="3200" b="1" dirty="0">
                <a:solidFill>
                  <a:schemeClr val="bg1"/>
                </a:solidFill>
              </a:rPr>
              <a:t>яке виражає </a:t>
            </a:r>
            <a:r>
              <a:rPr lang="uk-UA" sz="3200" b="1" dirty="0">
                <a:solidFill>
                  <a:srgbClr val="FFFF00"/>
                </a:solidFill>
              </a:rPr>
              <a:t>спонукання</a:t>
            </a:r>
            <a:r>
              <a:rPr lang="uk-UA" sz="3200" b="1" dirty="0">
                <a:solidFill>
                  <a:schemeClr val="bg1"/>
                </a:solidFill>
              </a:rPr>
              <a:t> до дії, називається </a:t>
            </a:r>
            <a:r>
              <a:rPr lang="uk-UA" sz="3200" b="1" dirty="0"/>
              <a:t>спонукальним.</a:t>
            </a:r>
          </a:p>
          <a:p>
            <a:pPr algn="ctr"/>
            <a:r>
              <a:rPr lang="uk-UA" sz="3200" b="1" dirty="0"/>
              <a:t>У кінці </a:t>
            </a:r>
            <a:r>
              <a:rPr lang="uk-UA" sz="3200" b="1" dirty="0">
                <a:solidFill>
                  <a:srgbClr val="FFFF00"/>
                </a:solidFill>
              </a:rPr>
              <a:t>спонукального </a:t>
            </a:r>
            <a:r>
              <a:rPr lang="uk-UA" sz="3200" b="1" dirty="0">
                <a:solidFill>
                  <a:schemeClr val="bg1"/>
                </a:solidFill>
              </a:rPr>
              <a:t> речення ставимо </a:t>
            </a:r>
            <a:r>
              <a:rPr lang="uk-UA" sz="3200" b="1" dirty="0"/>
              <a:t>крапку або знак оклику.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257" y="1662103"/>
            <a:ext cx="6411598" cy="5511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>
                <a:solidFill>
                  <a:srgbClr val="0070C0"/>
                </a:solidFill>
              </a:rPr>
              <a:t>думаєш чому? Перевір себе за правилом.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93302" y="4336294"/>
            <a:ext cx="6411597" cy="85415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як ти розумієш значення слова </a:t>
            </a:r>
            <a:r>
              <a:rPr lang="uk-UA" sz="2400" b="1" dirty="0" smtClean="0">
                <a:solidFill>
                  <a:srgbClr val="FF0000"/>
                </a:solidFill>
              </a:rPr>
              <a:t>спонукати</a:t>
            </a:r>
            <a:r>
              <a:rPr lang="uk-UA" sz="2400" b="1" dirty="0" smtClean="0">
                <a:solidFill>
                  <a:srgbClr val="0070C0"/>
                </a:solidFill>
              </a:rPr>
              <a:t>. Перевір </a:t>
            </a:r>
            <a:r>
              <a:rPr lang="uk-UA" sz="2400" b="1" dirty="0">
                <a:solidFill>
                  <a:srgbClr val="0070C0"/>
                </a:solidFill>
              </a:rPr>
              <a:t>себе за словником.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6553" y="5285016"/>
            <a:ext cx="101454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Спонукати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змушувати або заохочувати до якоїсь дії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081" y="551776"/>
            <a:ext cx="10175347" cy="651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</a:t>
            </a:r>
            <a:r>
              <a:rPr lang="uk-UA" sz="3600" b="1" dirty="0">
                <a:solidFill>
                  <a:schemeClr val="bg1"/>
                </a:solidFill>
              </a:rPr>
              <a:t>з поданих речень спонукальне і </a:t>
            </a:r>
            <a:r>
              <a:rPr lang="uk-UA" sz="3600" b="1" dirty="0" smtClean="0">
                <a:solidFill>
                  <a:schemeClr val="bg1"/>
                </a:solidFill>
              </a:rPr>
              <a:t>запиши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7000" y="1652599"/>
            <a:ext cx="537131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AutoNum type="arabicPeriod"/>
              <a:tabLst>
                <a:tab pos="358775" algn="l"/>
              </a:tabLst>
            </a:pPr>
            <a:r>
              <a:rPr lang="uk-UA" sz="2800" b="1" dirty="0" smtClean="0"/>
              <a:t>Чи </a:t>
            </a:r>
            <a:r>
              <a:rPr lang="uk-UA" sz="2800" b="1" dirty="0"/>
              <a:t>любиш ти читати книжки? </a:t>
            </a:r>
            <a:endParaRPr lang="uk-UA" sz="2800" b="1" dirty="0" smtClean="0"/>
          </a:p>
          <a:p>
            <a:pPr marL="358775" indent="-358775">
              <a:buAutoNum type="arabicPeriod"/>
              <a:tabLst>
                <a:tab pos="358775" algn="l"/>
              </a:tabLst>
            </a:pPr>
            <a:r>
              <a:rPr lang="uk-UA" sz="2800" b="1" dirty="0" smtClean="0"/>
              <a:t>У </a:t>
            </a:r>
            <a:r>
              <a:rPr lang="uk-UA" sz="2800" b="1" dirty="0"/>
              <a:t>книжках є багато цікавого. </a:t>
            </a:r>
            <a:endParaRPr lang="uk-UA" sz="2800" b="1" dirty="0" smtClean="0"/>
          </a:p>
          <a:p>
            <a:pPr marL="358775" indent="-358775">
              <a:buAutoNum type="arabicPeriod"/>
              <a:tabLst>
                <a:tab pos="358775" algn="l"/>
              </a:tabLst>
            </a:pPr>
            <a:r>
              <a:rPr lang="uk-UA" sz="2800" b="1" dirty="0" smtClean="0"/>
              <a:t>Будь </a:t>
            </a:r>
            <a:r>
              <a:rPr lang="uk-UA" sz="2800" b="1" dirty="0"/>
              <a:t>вдумливим читачем!</a:t>
            </a:r>
            <a:endParaRPr lang="uk-UA" sz="2800" i="1" dirty="0"/>
          </a:p>
        </p:txBody>
      </p:sp>
      <p:pic>
        <p:nvPicPr>
          <p:cNvPr id="13" name="Picture 4" descr="Картинки по запросу &quot;клипарт мальчик читае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72" y="1322801"/>
            <a:ext cx="2035628" cy="208765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1078" r="55197" b="88770"/>
          <a:stretch/>
        </p:blipFill>
        <p:spPr>
          <a:xfrm>
            <a:off x="3319150" y="3546754"/>
            <a:ext cx="7810280" cy="118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4175" r="61695" b="67939"/>
          <a:stretch/>
        </p:blipFill>
        <p:spPr>
          <a:xfrm>
            <a:off x="3293714" y="3488800"/>
            <a:ext cx="1572322" cy="12266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31248" r="23825" b="52329"/>
          <a:stretch/>
        </p:blipFill>
        <p:spPr>
          <a:xfrm>
            <a:off x="4866036" y="3553437"/>
            <a:ext cx="3364238" cy="11263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47182" r="32954" b="36395"/>
          <a:stretch/>
        </p:blipFill>
        <p:spPr>
          <a:xfrm>
            <a:off x="8230274" y="3553437"/>
            <a:ext cx="2899156" cy="1126344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886" y="1332924"/>
            <a:ext cx="2492828" cy="340934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62454" y="4844159"/>
            <a:ext cx="7824646" cy="48769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можуть </a:t>
            </a:r>
            <a:r>
              <a:rPr lang="uk-UA" sz="2400" b="1" dirty="0" smtClean="0">
                <a:solidFill>
                  <a:srgbClr val="0070C0"/>
                </a:solidFill>
              </a:rPr>
              <a:t>виражати спонукальні </a:t>
            </a:r>
            <a:r>
              <a:rPr lang="uk-UA" sz="2400" b="1" dirty="0">
                <a:solidFill>
                  <a:srgbClr val="0070C0"/>
                </a:solidFill>
              </a:rPr>
              <a:t>речення?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1487" y="5487736"/>
            <a:ext cx="1705667" cy="48769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Прохання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6036" y="5490003"/>
            <a:ext cx="1923680" cy="48769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Запрошення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25684" y="5482707"/>
            <a:ext cx="1739344" cy="48769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Побажання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28315" y="5483481"/>
            <a:ext cx="1088571" cy="48769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Наказ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69286" y="5482706"/>
            <a:ext cx="1262743" cy="48769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Заклик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1" y="494530"/>
            <a:ext cx="10297886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Утвори </a:t>
            </a:r>
            <a:r>
              <a:rPr lang="uk-UA" sz="3600" b="1" dirty="0">
                <a:solidFill>
                  <a:schemeClr val="bg1"/>
                </a:solidFill>
              </a:rPr>
              <a:t>з поданих груп слів спонукальні </a:t>
            </a:r>
            <a:r>
              <a:rPr lang="uk-UA" sz="3600" b="1" dirty="0" smtClean="0">
                <a:solidFill>
                  <a:schemeClr val="bg1"/>
                </a:solidFill>
              </a:rPr>
              <a:t>речення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94879" y="1550828"/>
            <a:ext cx="2890186" cy="28854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1311" y="1376678"/>
            <a:ext cx="834654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b="1" dirty="0"/>
              <a:t>Подарувати, квіти, мама.</a:t>
            </a:r>
            <a:r>
              <a:rPr lang="uk-UA" sz="2800" b="1" dirty="0">
                <a:solidFill>
                  <a:schemeClr val="bg1"/>
                </a:solidFill>
              </a:rPr>
              <a:t> 2. </a:t>
            </a:r>
            <a:r>
              <a:rPr lang="uk-UA" sz="2800" b="1" dirty="0"/>
              <a:t>Здоров'я, </a:t>
            </a:r>
            <a:r>
              <a:rPr lang="uk-UA" sz="2800" b="1" dirty="0" err="1"/>
              <a:t>загарто-вувати</a:t>
            </a:r>
            <a:r>
              <a:rPr lang="uk-UA" sz="2800" b="1" dirty="0"/>
              <a:t>, своє.</a:t>
            </a:r>
            <a:r>
              <a:rPr lang="uk-UA" sz="2800" b="1" dirty="0">
                <a:solidFill>
                  <a:schemeClr val="bg1"/>
                </a:solidFill>
              </a:rPr>
              <a:t> 3. </a:t>
            </a:r>
            <a:r>
              <a:rPr lang="uk-UA" sz="2800" b="1" dirty="0"/>
              <a:t>Старші, допомагати.</a:t>
            </a:r>
            <a:r>
              <a:rPr lang="uk-UA" sz="2800" b="1" dirty="0">
                <a:solidFill>
                  <a:schemeClr val="bg1"/>
                </a:solidFill>
              </a:rPr>
              <a:t> 4. </a:t>
            </a:r>
            <a:r>
              <a:rPr lang="uk-UA" sz="2800" b="1" dirty="0"/>
              <a:t>Піклуватися, молодші, про.</a:t>
            </a:r>
            <a:endParaRPr lang="uk-UA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2229" y="2492828"/>
            <a:ext cx="6063341" cy="5007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</a:t>
            </a:r>
            <a:r>
              <a:rPr lang="uk-UA" sz="2400" b="1" dirty="0" smtClean="0">
                <a:solidFill>
                  <a:srgbClr val="0070C0"/>
                </a:solidFill>
              </a:rPr>
              <a:t>апиши </a:t>
            </a:r>
            <a:r>
              <a:rPr lang="uk-UA" sz="2400" b="1" dirty="0" smtClean="0">
                <a:solidFill>
                  <a:srgbClr val="0070C0"/>
                </a:solidFill>
              </a:rPr>
              <a:t>два за вибором утворені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1075" r="53092" b="64606"/>
          <a:stretch/>
        </p:blipFill>
        <p:spPr>
          <a:xfrm>
            <a:off x="3235603" y="2954567"/>
            <a:ext cx="7922254" cy="32743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62885" r="40787" b="18806"/>
          <a:stretch/>
        </p:blipFill>
        <p:spPr>
          <a:xfrm>
            <a:off x="3755716" y="2915196"/>
            <a:ext cx="2069192" cy="10234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82587" r="56312" b="6362"/>
          <a:stretch/>
        </p:blipFill>
        <p:spPr>
          <a:xfrm>
            <a:off x="6037973" y="3123627"/>
            <a:ext cx="1422106" cy="6177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 t="80796" r="12411" b="8153"/>
          <a:stretch/>
        </p:blipFill>
        <p:spPr>
          <a:xfrm>
            <a:off x="7744106" y="3021764"/>
            <a:ext cx="1422106" cy="61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4276" r="23452" b="67416"/>
          <a:stretch/>
        </p:blipFill>
        <p:spPr>
          <a:xfrm>
            <a:off x="3552872" y="3658795"/>
            <a:ext cx="2736674" cy="10234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32186" r="65268" b="54759"/>
          <a:stretch/>
        </p:blipFill>
        <p:spPr>
          <a:xfrm>
            <a:off x="6309149" y="3773264"/>
            <a:ext cx="1105902" cy="7298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48465" r="39813" b="35855"/>
          <a:stretch/>
        </p:blipFill>
        <p:spPr>
          <a:xfrm>
            <a:off x="7499401" y="3773264"/>
            <a:ext cx="2190037" cy="8766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63986" r="24548" b="23796"/>
          <a:stretch/>
        </p:blipFill>
        <p:spPr>
          <a:xfrm>
            <a:off x="3416013" y="4457365"/>
            <a:ext cx="2760094" cy="6830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84880" r="33933" b="2902"/>
          <a:stretch/>
        </p:blipFill>
        <p:spPr>
          <a:xfrm>
            <a:off x="6332657" y="4729530"/>
            <a:ext cx="2333487" cy="683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4312" r="36576" b="67977"/>
          <a:stretch/>
        </p:blipFill>
        <p:spPr>
          <a:xfrm>
            <a:off x="3417128" y="5153798"/>
            <a:ext cx="2213813" cy="9900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35605" r="70862" b="51984"/>
          <a:stretch/>
        </p:blipFill>
        <p:spPr>
          <a:xfrm>
            <a:off x="5846769" y="5418566"/>
            <a:ext cx="869584" cy="693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52122" r="28131" b="36437"/>
          <a:stretch/>
        </p:blipFill>
        <p:spPr>
          <a:xfrm>
            <a:off x="7263904" y="5445109"/>
            <a:ext cx="2492064" cy="639571"/>
          </a:xfrm>
          <a:prstGeom prst="rect">
            <a:avLst/>
          </a:prstGeom>
        </p:spPr>
      </p:pic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6643" y="423160"/>
            <a:ext cx="10551735" cy="80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рекламний </a:t>
            </a:r>
            <a:r>
              <a:rPr lang="uk-UA" sz="4000" b="1" dirty="0" smtClean="0">
                <a:solidFill>
                  <a:schemeClr val="bg1"/>
                </a:solidFill>
              </a:rPr>
              <a:t>текст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1" t="1803" r="651" b="2445"/>
          <a:stretch/>
        </p:blipFill>
        <p:spPr>
          <a:xfrm>
            <a:off x="1982697" y="1896020"/>
            <a:ext cx="8199625" cy="34924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32857" y="1303355"/>
            <a:ext cx="8800478" cy="48226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 </a:t>
            </a:r>
            <a:r>
              <a:rPr lang="uk-UA" sz="2800" b="1" dirty="0">
                <a:solidFill>
                  <a:srgbClr val="0070C0"/>
                </a:solidFill>
              </a:rPr>
              <a:t>що в ньому йдеться? </a:t>
            </a:r>
            <a:r>
              <a:rPr lang="uk-UA" sz="2800" b="1" dirty="0" smtClean="0">
                <a:solidFill>
                  <a:srgbClr val="0070C0"/>
                </a:solidFill>
              </a:rPr>
              <a:t>Назви </a:t>
            </a:r>
            <a:r>
              <a:rPr lang="uk-UA" sz="2800" b="1" dirty="0">
                <a:solidFill>
                  <a:srgbClr val="0070C0"/>
                </a:solidFill>
              </a:rPr>
              <a:t>спонукальні речення.</a:t>
            </a: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751116" y="1346070"/>
            <a:ext cx="1796143" cy="25835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457738"/>
            <a:ext cx="10711543" cy="80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Родзинці знайти в тексті спонукальні </a:t>
            </a:r>
            <a:r>
              <a:rPr lang="uk-UA" sz="3200" b="1" dirty="0" smtClean="0">
                <a:solidFill>
                  <a:schemeClr val="bg1"/>
                </a:solidFill>
              </a:rPr>
              <a:t>речення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623455" y="1356685"/>
            <a:ext cx="874122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Улітку часто буває гроза. Вона дуже небезпечна. Не ховайтесь від грози під високими </a:t>
            </a:r>
            <a:r>
              <a:rPr lang="uk-UA" sz="3200" b="1" dirty="0" smtClean="0"/>
              <a:t>деревами</a:t>
            </a:r>
            <a:r>
              <a:rPr lang="uk-UA" sz="3200" b="1" dirty="0"/>
              <a:t>. Під час грози не розмов-</a:t>
            </a:r>
            <a:r>
              <a:rPr lang="uk-UA" sz="3200" b="1" dirty="0" err="1"/>
              <a:t>ляйте</a:t>
            </a:r>
            <a:r>
              <a:rPr lang="uk-UA" sz="3200" b="1" dirty="0"/>
              <a:t> по телефону. Не купайтеся у відкритих водоймах.</a:t>
            </a:r>
            <a:endParaRPr lang="uk-UA" sz="3200" i="1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2612569" y="1353348"/>
            <a:ext cx="874123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Улітку часто буває гроза. Вона дуже небезпечна. </a:t>
            </a:r>
            <a:r>
              <a:rPr lang="uk-UA" sz="3200" b="1" dirty="0">
                <a:solidFill>
                  <a:srgbClr val="FFFF00"/>
                </a:solidFill>
              </a:rPr>
              <a:t>Не ховайтесь від грози під високими </a:t>
            </a:r>
            <a:r>
              <a:rPr lang="uk-UA" sz="3200" b="1" dirty="0" smtClean="0">
                <a:solidFill>
                  <a:srgbClr val="FFFF00"/>
                </a:solidFill>
              </a:rPr>
              <a:t>деревами</a:t>
            </a:r>
            <a:r>
              <a:rPr lang="uk-UA" sz="3200" b="1" dirty="0">
                <a:solidFill>
                  <a:srgbClr val="FFFF00"/>
                </a:solidFill>
              </a:rPr>
              <a:t>. Під час грози не </a:t>
            </a:r>
            <a:r>
              <a:rPr lang="uk-UA" sz="3200" b="1" dirty="0" smtClean="0">
                <a:solidFill>
                  <a:srgbClr val="FFFF00"/>
                </a:solidFill>
              </a:rPr>
              <a:t>розмов-</a:t>
            </a:r>
            <a:r>
              <a:rPr lang="uk-UA" sz="3200" b="1" dirty="0" err="1" smtClean="0">
                <a:solidFill>
                  <a:srgbClr val="FFFF00"/>
                </a:solidFill>
              </a:rPr>
              <a:t>ляйте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по телефону. Не купайтеся у відкритих водоймах.</a:t>
            </a:r>
            <a:endParaRPr lang="uk-UA" sz="3200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4971" y="4088771"/>
            <a:ext cx="5573486" cy="8315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одне спонукальне речення.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виражають спонукальні речення?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4" descr="Картинки по запросу &quot;клипарт дерево гроз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8" y="3452525"/>
            <a:ext cx="1744860" cy="26106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D:\2 клас\1 Українська мова\1 Пономарьова\7 Речення\№096 - Досліджую спонукальні речення\2025-03-23_231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8380" r="1565" b="3470"/>
          <a:stretch/>
        </p:blipFill>
        <p:spPr bwMode="auto">
          <a:xfrm>
            <a:off x="6334199" y="3926378"/>
            <a:ext cx="4388229" cy="262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 клас\1 Українська мова\1 Пономарьова\7 Речення\№096 - Досліджую спонукальні речення\2025-03-23_231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8" r="11114" b="6097"/>
          <a:stretch/>
        </p:blipFill>
        <p:spPr bwMode="auto">
          <a:xfrm>
            <a:off x="758739" y="3896783"/>
            <a:ext cx="5266179" cy="12391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1 Українська мова\1 Пономарьова\7 Речення\№096 - Досліджую спонукальні речення\2025-03-23_2308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35" y="1628102"/>
            <a:ext cx="5304700" cy="14546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1 Українська мова\1 Пономарьова\7 Речення\№096 - Досліджую спонукальні речення\2025-03-23_2306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4" b="1692"/>
          <a:stretch/>
        </p:blipFill>
        <p:spPr bwMode="auto">
          <a:xfrm>
            <a:off x="874855" y="1975710"/>
            <a:ext cx="5144974" cy="96485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56527" y="3053695"/>
            <a:ext cx="5104059" cy="767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Перебудуй подане речення на спонукальне і запиши.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64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55" y="1025111"/>
            <a:ext cx="5144974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Прочитай речення. Постав значок </a:t>
            </a:r>
            <a:r>
              <a:rPr lang="uk-UA" sz="2400" b="1" dirty="0" smtClean="0">
                <a:solidFill>
                  <a:srgbClr val="FFFF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bg1"/>
                </a:solidFill>
                <a:latin typeface="Cambria"/>
                <a:ea typeface="Cambria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біля спонукального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60587" y="1033046"/>
            <a:ext cx="5556499" cy="5780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Покажи стрілочкою, де яке  речення.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60586" y="3154570"/>
            <a:ext cx="5556499" cy="77180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4. Розглянь малюнки. Склади за кожним спонукальне речення і запиши.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56527" y="4414394"/>
            <a:ext cx="49564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Переходь вулицю на переході.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371464" y="5497166"/>
            <a:ext cx="439450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Сашко, заправ своє ліжко.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5204" y="1965568"/>
            <a:ext cx="3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2400" i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081294" y="1858934"/>
            <a:ext cx="650535" cy="97134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9049941" y="1858934"/>
            <a:ext cx="681888" cy="47892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9049941" y="2355447"/>
            <a:ext cx="681888" cy="47483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371464" y="5924232"/>
            <a:ext cx="435096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Іринко, дай покататися!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18" grpId="0" animBg="1"/>
      <p:bldP spid="43" grpId="0"/>
      <p:bldP spid="32" grpId="0"/>
      <p:bldP spid="2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Есміра Україна Читання в родині\OIG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7" y="2926076"/>
            <a:ext cx="2889071" cy="28890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51610" y="453035"/>
            <a:ext cx="912114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6437" y="1251620"/>
            <a:ext cx="8778241" cy="84184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Про які речення дізнались на уроці? Як впізнати спонукальне речення? Що може стояти в кінці такого речення?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20903995">
            <a:off x="1685893" y="5048224"/>
            <a:ext cx="251659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Зі злістю</a:t>
            </a:r>
            <a:endParaRPr lang="ru-RU" sz="36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 rot="840856">
            <a:off x="1687562" y="3739787"/>
            <a:ext cx="250932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624937">
            <a:off x="7908323" y="5059381"/>
            <a:ext cx="29083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20908612">
            <a:off x="7818800" y="3723523"/>
            <a:ext cx="284792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23035" y="5815147"/>
            <a:ext cx="283367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623059" y="2093460"/>
            <a:ext cx="8778241" cy="8456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Прочитай з </a:t>
            </a:r>
            <a:r>
              <a:rPr lang="uk-UA" sz="2400" b="1" dirty="0">
                <a:solidFill>
                  <a:srgbClr val="0070C0"/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 </a:t>
            </a:r>
            <a:r>
              <a:rPr lang="uk-UA" sz="2400" b="1" i="1" dirty="0" smtClean="0">
                <a:solidFill>
                  <a:srgbClr val="0070C0"/>
                </a:solidFill>
              </a:rPr>
              <a:t>«Урок закінчено!»</a:t>
            </a:r>
            <a:r>
              <a:rPr lang="uk-UA" sz="2400" b="1" dirty="0" smtClean="0">
                <a:solidFill>
                  <a:srgbClr val="0070C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472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584D27-A651-478B-9346-051B924E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b="20290"/>
          <a:stretch/>
        </p:blipFill>
        <p:spPr>
          <a:xfrm>
            <a:off x="926049" y="2318656"/>
            <a:ext cx="5288627" cy="347254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45796" y="549547"/>
            <a:ext cx="9837890" cy="6207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4354287" y="1452770"/>
            <a:ext cx="6629400" cy="216128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Сьогодні </a:t>
            </a:r>
            <a:r>
              <a:rPr lang="uk-UA" sz="3200" b="1" dirty="0">
                <a:solidFill>
                  <a:srgbClr val="0070C0"/>
                </a:solidFill>
              </a:rPr>
              <a:t>в нас урок звичайний,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Та вчить багато нас чому.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Хай буде він для нас повчальний!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За це подякуєм йому!</a:t>
            </a:r>
          </a:p>
        </p:txBody>
      </p:sp>
    </p:spTree>
    <p:extLst>
      <p:ext uri="{BB962C8B-B14F-4D97-AF65-F5344CB8AC3E}">
        <p14:creationId xmlns:p14="http://schemas.microsoft.com/office/powerpoint/2010/main" val="26368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155371" y="1458611"/>
            <a:ext cx="7870372" cy="102424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Прочитай з різною </a:t>
            </a:r>
            <a:r>
              <a:rPr lang="uk-UA" sz="2800" b="1" dirty="0">
                <a:solidFill>
                  <a:srgbClr val="0070C0"/>
                </a:solidFill>
              </a:rPr>
              <a:t>інтонацією речення-вітання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«Добрий день!»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463285"/>
            <a:ext cx="9793088" cy="864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13864" y="4134777"/>
            <a:ext cx="6473227" cy="12041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Як ти гадаєш, чому </a:t>
            </a:r>
            <a:r>
              <a:rPr lang="uk-UA" sz="2400" b="1" dirty="0">
                <a:solidFill>
                  <a:srgbClr val="0070C0"/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На </a:t>
            </a:r>
            <a:r>
              <a:rPr lang="uk-UA" sz="2400" b="1" dirty="0">
                <a:solidFill>
                  <a:srgbClr val="0070C0"/>
                </a:solidFill>
              </a:rPr>
              <a:t>якій інтонації </a:t>
            </a:r>
            <a:r>
              <a:rPr lang="uk-UA" sz="2400" b="1" dirty="0" smtClean="0">
                <a:solidFill>
                  <a:srgbClr val="0070C0"/>
                </a:solidFill>
              </a:rPr>
              <a:t>тобі </a:t>
            </a:r>
            <a:r>
              <a:rPr lang="uk-UA" sz="2400" b="1" dirty="0">
                <a:solidFill>
                  <a:srgbClr val="0070C0"/>
                </a:solidFill>
              </a:rPr>
              <a:t>хотілося б залишитися?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6350367" y="2583138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</a:t>
            </a:r>
            <a:r>
              <a:rPr lang="uk-UA" sz="3600" b="1" dirty="0" smtClean="0"/>
              <a:t>гнівом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345902" y="3324217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1120387" y="2560015"/>
            <a:ext cx="223393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сумно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587456" y="2583138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питанням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4971064" y="3313552"/>
            <a:ext cx="241602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2" name="Picture 2" descr="D:\Картинки до тестів\!!!!!!Эсмира\OIG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53" y="3383653"/>
            <a:ext cx="2863405" cy="286340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714" y="494529"/>
            <a:ext cx="9993085" cy="62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«Морський бій»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652A7B1-3749-409C-9023-7C158BDF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>
          <a:xfrm>
            <a:off x="7972669" y="1257578"/>
            <a:ext cx="3000130" cy="27987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6CC96D1A-81E8-4D2F-BAE1-130EE43000A8}"/>
              </a:ext>
            </a:extLst>
          </p:cNvPr>
          <p:cNvGraphicFramePr>
            <a:graphicFrameLocks noGrp="1"/>
          </p:cNvGraphicFramePr>
          <p:nvPr/>
        </p:nvGraphicFramePr>
        <p:xfrm>
          <a:off x="853143" y="2440561"/>
          <a:ext cx="5004906" cy="418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51">
                  <a:extLst>
                    <a:ext uri="{9D8B030D-6E8A-4147-A177-3AD203B41FA5}">
                      <a16:colId xmlns="" xmlns:a16="http://schemas.microsoft.com/office/drawing/2014/main" val="4274447015"/>
                    </a:ext>
                  </a:extLst>
                </a:gridCol>
                <a:gridCol w="834151">
                  <a:extLst>
                    <a:ext uri="{9D8B030D-6E8A-4147-A177-3AD203B41FA5}">
                      <a16:colId xmlns="" xmlns:a16="http://schemas.microsoft.com/office/drawing/2014/main" val="3707787037"/>
                    </a:ext>
                  </a:extLst>
                </a:gridCol>
                <a:gridCol w="834151">
                  <a:extLst>
                    <a:ext uri="{9D8B030D-6E8A-4147-A177-3AD203B41FA5}">
                      <a16:colId xmlns="" xmlns:a16="http://schemas.microsoft.com/office/drawing/2014/main" val="3368404139"/>
                    </a:ext>
                  </a:extLst>
                </a:gridCol>
                <a:gridCol w="834151">
                  <a:extLst>
                    <a:ext uri="{9D8B030D-6E8A-4147-A177-3AD203B41FA5}">
                      <a16:colId xmlns="" xmlns:a16="http://schemas.microsoft.com/office/drawing/2014/main" val="154914290"/>
                    </a:ext>
                  </a:extLst>
                </a:gridCol>
                <a:gridCol w="834151">
                  <a:extLst>
                    <a:ext uri="{9D8B030D-6E8A-4147-A177-3AD203B41FA5}">
                      <a16:colId xmlns="" xmlns:a16="http://schemas.microsoft.com/office/drawing/2014/main" val="3269015083"/>
                    </a:ext>
                  </a:extLst>
                </a:gridCol>
                <a:gridCol w="834151">
                  <a:extLst>
                    <a:ext uri="{9D8B030D-6E8A-4147-A177-3AD203B41FA5}">
                      <a16:colId xmlns="" xmlns:a16="http://schemas.microsoft.com/office/drawing/2014/main" val="1336563852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34838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837007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Ж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387381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563526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71519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724761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966404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tx1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7282681"/>
                  </a:ext>
                </a:extLst>
              </a:tr>
            </a:tbl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A3719989-3A82-4D7C-B51D-0B03B9F45004}"/>
              </a:ext>
            </a:extLst>
          </p:cNvPr>
          <p:cNvSpPr/>
          <p:nvPr/>
        </p:nvSpPr>
        <p:spPr>
          <a:xfrm>
            <a:off x="794654" y="1920619"/>
            <a:ext cx="5203373" cy="511156"/>
          </a:xfrm>
          <a:prstGeom prst="roundRect">
            <a:avLst/>
          </a:prstGeom>
          <a:solidFill>
            <a:srgbClr val="F27072"/>
          </a:solidFill>
          <a:ln w="76200">
            <a:solidFill>
              <a:srgbClr val="9D1C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A5 </a:t>
            </a:r>
            <a:r>
              <a:rPr lang="uk-UA" sz="3600" b="1" dirty="0" smtClean="0"/>
              <a:t> Б3  В2  Г4  Ґ2  Д1  Е3 </a:t>
            </a:r>
            <a:endParaRPr lang="uk-UA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584C35-650F-4A3C-B15A-6B5FF278111F}"/>
              </a:ext>
            </a:extLst>
          </p:cNvPr>
          <p:cNvSpPr txBox="1"/>
          <p:nvPr/>
        </p:nvSpPr>
        <p:spPr>
          <a:xfrm>
            <a:off x="5998028" y="4056308"/>
            <a:ext cx="4246580" cy="510778"/>
          </a:xfrm>
          <a:prstGeom prst="wedgeRoundRectCallout">
            <a:avLst>
              <a:gd name="adj1" fmla="val 54726"/>
              <a:gd name="adj2" fmla="val 4547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>
                <a:solidFill>
                  <a:schemeClr val="bg1"/>
                </a:solidFill>
              </a:rPr>
              <a:t>Яке слово утворилося?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5BF2C8-003D-4FF3-AB07-F24BDC69897B}"/>
              </a:ext>
            </a:extLst>
          </p:cNvPr>
          <p:cNvSpPr txBox="1"/>
          <p:nvPr/>
        </p:nvSpPr>
        <p:spPr>
          <a:xfrm>
            <a:off x="5976256" y="4636636"/>
            <a:ext cx="4942113" cy="510778"/>
          </a:xfrm>
          <a:prstGeom prst="wedgeRoundRectCallout">
            <a:avLst>
              <a:gd name="adj1" fmla="val 55748"/>
              <a:gd name="adj2" fmla="val 200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Питання є ознакою якого речення?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EEF05F-156F-4E73-8CCF-4C7A000C2A29}"/>
              </a:ext>
            </a:extLst>
          </p:cNvPr>
          <p:cNvSpPr txBox="1"/>
          <p:nvPr/>
        </p:nvSpPr>
        <p:spPr>
          <a:xfrm>
            <a:off x="5976256" y="5264296"/>
            <a:ext cx="4246580" cy="919401"/>
          </a:xfrm>
          <a:prstGeom prst="wedgeRoundRectCallout">
            <a:avLst>
              <a:gd name="adj1" fmla="val 56089"/>
              <a:gd name="adj2" fmla="val 132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Який знак ставимо в кінці питального речення?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26626" y="3004375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/>
              <a:t>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4448" y="3530962"/>
            <a:ext cx="418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/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46958" y="4056308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/>
              <a:t>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5977" y="4512928"/>
            <a:ext cx="402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/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46958" y="5082370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/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5598" y="5549272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/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3255" y="6107495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/>
              <a:t>Я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3466" y="1229125"/>
            <a:ext cx="6923363" cy="45767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Назви букви, що знаходяться в таблиці за кодом 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1554" y="494529"/>
            <a:ext cx="10222759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«Інтерв’ю»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A2F120-6D58-41A0-AEE3-24FC689B6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9" t="5277" r="6969" b="56419"/>
          <a:stretch/>
        </p:blipFill>
        <p:spPr>
          <a:xfrm>
            <a:off x="9555086" y="2614264"/>
            <a:ext cx="2016000" cy="3312000"/>
          </a:xfrm>
          <a:prstGeom prst="rect">
            <a:avLst/>
          </a:prstGeom>
        </p:spPr>
      </p:pic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D2D9B0F3-31AE-485C-B6A3-49A10861BC23}"/>
              </a:ext>
            </a:extLst>
          </p:cNvPr>
          <p:cNvSpPr/>
          <p:nvPr/>
        </p:nvSpPr>
        <p:spPr>
          <a:xfrm>
            <a:off x="858898" y="1200143"/>
            <a:ext cx="3375645" cy="4654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Що таке речення?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27F6FDA5-6E04-4155-86E1-F204EDAF018E}"/>
              </a:ext>
            </a:extLst>
          </p:cNvPr>
          <p:cNvSpPr/>
          <p:nvPr/>
        </p:nvSpPr>
        <p:spPr>
          <a:xfrm>
            <a:off x="891554" y="1730547"/>
            <a:ext cx="3322289" cy="454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Що виражає речення?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9D2067-1097-4445-8F1B-53FBD4AF61D3}"/>
              </a:ext>
            </a:extLst>
          </p:cNvPr>
          <p:cNvSpPr txBox="1"/>
          <p:nvPr/>
        </p:nvSpPr>
        <p:spPr>
          <a:xfrm>
            <a:off x="4565217" y="1200143"/>
            <a:ext cx="570120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Речення </a:t>
            </a:r>
            <a:r>
              <a:rPr lang="en-US" sz="2400" b="1" dirty="0" smtClean="0">
                <a:solidFill>
                  <a:schemeClr val="bg1"/>
                </a:solidFill>
              </a:rPr>
              <a:t>– </a:t>
            </a:r>
            <a:r>
              <a:rPr lang="uk-UA" sz="2400" b="1" dirty="0" smtClean="0">
                <a:solidFill>
                  <a:schemeClr val="bg1"/>
                </a:solidFill>
              </a:rPr>
              <a:t>це зв’язані між собою слова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:a16="http://schemas.microsoft.com/office/drawing/2014/main" xmlns="" id="{27F6FDA5-6E04-4155-86E1-F204EDAF018E}"/>
              </a:ext>
            </a:extLst>
          </p:cNvPr>
          <p:cNvSpPr/>
          <p:nvPr/>
        </p:nvSpPr>
        <p:spPr>
          <a:xfrm>
            <a:off x="4615542" y="1757252"/>
            <a:ext cx="5650874" cy="454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Речення виражає закінчену думку</a:t>
            </a: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D2D9B0F3-31AE-485C-B6A3-49A10861BC23}"/>
              </a:ext>
            </a:extLst>
          </p:cNvPr>
          <p:cNvSpPr/>
          <p:nvPr/>
        </p:nvSpPr>
        <p:spPr>
          <a:xfrm>
            <a:off x="855599" y="2240904"/>
            <a:ext cx="3407230" cy="783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пишеться перше слово в реченні?</a:t>
            </a:r>
          </a:p>
        </p:txBody>
      </p:sp>
      <p:sp>
        <p:nvSpPr>
          <p:cNvPr id="23" name="Прямокутник: округлені кути 11">
            <a:extLst>
              <a:ext uri="{FF2B5EF4-FFF2-40B4-BE49-F238E27FC236}">
                <a16:creationId xmlns:a16="http://schemas.microsoft.com/office/drawing/2014/main" xmlns="" id="{D2D9B0F3-31AE-485C-B6A3-49A10861BC23}"/>
              </a:ext>
            </a:extLst>
          </p:cNvPr>
          <p:cNvSpPr/>
          <p:nvPr/>
        </p:nvSpPr>
        <p:spPr>
          <a:xfrm>
            <a:off x="4590379" y="2250458"/>
            <a:ext cx="4637315" cy="783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Перше слово у реченні завжди пишеться з великої букви</a:t>
            </a:r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:a16="http://schemas.microsoft.com/office/drawing/2014/main" xmlns="" id="{E84DF71C-4790-4618-8EC7-FD50530FCFF4}"/>
              </a:ext>
            </a:extLst>
          </p:cNvPr>
          <p:cNvSpPr/>
          <p:nvPr/>
        </p:nvSpPr>
        <p:spPr>
          <a:xfrm>
            <a:off x="752184" y="3859931"/>
            <a:ext cx="3614059" cy="82066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</a:t>
            </a:r>
            <a:r>
              <a:rPr lang="uk-UA" sz="2400" b="1" dirty="0">
                <a:solidFill>
                  <a:schemeClr val="bg1"/>
                </a:solidFill>
              </a:rPr>
              <a:t>речення називають </a:t>
            </a:r>
            <a:r>
              <a:rPr lang="uk-UA" sz="2400" b="1" dirty="0" smtClean="0">
                <a:solidFill>
                  <a:schemeClr val="bg1"/>
                </a:solidFill>
              </a:rPr>
              <a:t>розповідним?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:a16="http://schemas.microsoft.com/office/drawing/2014/main" xmlns="" id="{E84DF71C-4790-4618-8EC7-FD50530FCFF4}"/>
              </a:ext>
            </a:extLst>
          </p:cNvPr>
          <p:cNvSpPr/>
          <p:nvPr/>
        </p:nvSpPr>
        <p:spPr>
          <a:xfrm>
            <a:off x="4515692" y="3888876"/>
            <a:ext cx="4786688" cy="79172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Розповідне – це речення, у якому про щось розповідається.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11">
            <a:extLst>
              <a:ext uri="{FF2B5EF4-FFF2-40B4-BE49-F238E27FC236}">
                <a16:creationId xmlns:a16="http://schemas.microsoft.com/office/drawing/2014/main" xmlns="" id="{BB0FD1EB-D94C-46BE-96CC-FACA66FF0FA8}"/>
              </a:ext>
            </a:extLst>
          </p:cNvPr>
          <p:cNvSpPr/>
          <p:nvPr/>
        </p:nvSpPr>
        <p:spPr>
          <a:xfrm>
            <a:off x="785687" y="3078440"/>
            <a:ext cx="3522066" cy="726194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розділові знаки ставимо в кінці </a:t>
            </a:r>
            <a:r>
              <a:rPr lang="uk-UA" sz="2400" b="1" dirty="0" smtClean="0">
                <a:solidFill>
                  <a:schemeClr val="bg1"/>
                </a:solidFill>
              </a:rPr>
              <a:t>речень?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: округлені кути 11">
            <a:extLst>
              <a:ext uri="{FF2B5EF4-FFF2-40B4-BE49-F238E27FC236}">
                <a16:creationId xmlns:a16="http://schemas.microsoft.com/office/drawing/2014/main" xmlns="" id="{BB0FD1EB-D94C-46BE-96CC-FACA66FF0FA8}"/>
              </a:ext>
            </a:extLst>
          </p:cNvPr>
          <p:cNvSpPr/>
          <p:nvPr/>
        </p:nvSpPr>
        <p:spPr>
          <a:xfrm>
            <a:off x="4537827" y="3124743"/>
            <a:ext cx="4687640" cy="726194"/>
          </a:xfrm>
          <a:prstGeom prst="round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 кінці речення ставимо крапку, знак питання або знак оклику.</a:t>
            </a:r>
          </a:p>
        </p:txBody>
      </p:sp>
      <p:sp>
        <p:nvSpPr>
          <p:cNvPr id="28" name="Прямокутник: округлені кути 11">
            <a:extLst>
              <a:ext uri="{FF2B5EF4-FFF2-40B4-BE49-F238E27FC236}">
                <a16:creationId xmlns:a16="http://schemas.microsoft.com/office/drawing/2014/main" xmlns="" id="{E84DF71C-4790-4618-8EC7-FD50530FCFF4}"/>
              </a:ext>
            </a:extLst>
          </p:cNvPr>
          <p:cNvSpPr/>
          <p:nvPr/>
        </p:nvSpPr>
        <p:spPr>
          <a:xfrm>
            <a:off x="718455" y="4717450"/>
            <a:ext cx="3614059" cy="820666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ставлять у кінці розповідних речень?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11">
            <a:extLst>
              <a:ext uri="{FF2B5EF4-FFF2-40B4-BE49-F238E27FC236}">
                <a16:creationId xmlns:a16="http://schemas.microsoft.com/office/drawing/2014/main" xmlns="" id="{E84DF71C-4790-4618-8EC7-FD50530FCFF4}"/>
              </a:ext>
            </a:extLst>
          </p:cNvPr>
          <p:cNvSpPr/>
          <p:nvPr/>
        </p:nvSpPr>
        <p:spPr>
          <a:xfrm>
            <a:off x="4519227" y="4725623"/>
            <a:ext cx="4799088" cy="820666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 кінці розповідних речень ставлять крапку або знак оклику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E84DF71C-4790-4618-8EC7-FD50530FCFF4}"/>
              </a:ext>
            </a:extLst>
          </p:cNvPr>
          <p:cNvSpPr/>
          <p:nvPr/>
        </p:nvSpPr>
        <p:spPr>
          <a:xfrm>
            <a:off x="718455" y="5554462"/>
            <a:ext cx="3614059" cy="8206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Яке речення називають </a:t>
            </a:r>
            <a:r>
              <a:rPr lang="uk-UA" sz="2400" b="1" dirty="0" smtClean="0">
                <a:solidFill>
                  <a:schemeClr val="bg1"/>
                </a:solidFill>
              </a:rPr>
              <a:t>питальним?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: округлені кути 11">
            <a:extLst>
              <a:ext uri="{FF2B5EF4-FFF2-40B4-BE49-F238E27FC236}">
                <a16:creationId xmlns:a16="http://schemas.microsoft.com/office/drawing/2014/main" xmlns="" id="{E84DF71C-4790-4618-8EC7-FD50530FCFF4}"/>
              </a:ext>
            </a:extLst>
          </p:cNvPr>
          <p:cNvSpPr/>
          <p:nvPr/>
        </p:nvSpPr>
        <p:spPr>
          <a:xfrm>
            <a:off x="4519227" y="5562635"/>
            <a:ext cx="4799088" cy="8206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Питальне </a:t>
            </a:r>
            <a:r>
              <a:rPr lang="uk-UA" sz="2400" b="1" dirty="0">
                <a:solidFill>
                  <a:schemeClr val="bg1"/>
                </a:solidFill>
              </a:rPr>
              <a:t>– це речення, у якому про щось </a:t>
            </a:r>
            <a:r>
              <a:rPr lang="uk-UA" sz="2400" b="1" dirty="0" smtClean="0">
                <a:solidFill>
                  <a:schemeClr val="bg1"/>
                </a:solidFill>
              </a:rPr>
              <a:t>запитується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3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5657" y="446853"/>
            <a:ext cx="9739632" cy="80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«Склади речення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9108" y="2339681"/>
            <a:ext cx="62586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Навесні, все, лісі, у, прокидається.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62371" y="3100878"/>
            <a:ext cx="6722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Чи, садку, у, малина, вашому, росте?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9994" y="2328707"/>
            <a:ext cx="6247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Навесні у лісі все прокидається.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2371" y="3100878"/>
            <a:ext cx="67358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Чи росте у вашому садку малина?</a:t>
            </a:r>
          </a:p>
        </p:txBody>
      </p:sp>
      <p:pic>
        <p:nvPicPr>
          <p:cNvPr id="1028" name="Picture 4" descr="Картинки по запросу &quot;клипарт куст малин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26" y="3819068"/>
            <a:ext cx="3561734" cy="19650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75657" y="1342344"/>
            <a:ext cx="8732066" cy="8088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Поясни </a:t>
            </a:r>
            <a:r>
              <a:rPr lang="uk-UA" sz="2400" b="1" dirty="0">
                <a:solidFill>
                  <a:srgbClr val="0070C0"/>
                </a:solidFill>
              </a:rPr>
              <a:t>написання розділових знаків у кінці кожного речення. </a:t>
            </a:r>
            <a:r>
              <a:rPr lang="uk-UA" sz="2400" b="1" dirty="0" smtClean="0">
                <a:solidFill>
                  <a:srgbClr val="0070C0"/>
                </a:solidFill>
              </a:rPr>
              <a:t>Які вони за </a:t>
            </a:r>
            <a:r>
              <a:rPr lang="uk-UA" sz="2400" b="1" dirty="0">
                <a:solidFill>
                  <a:srgbClr val="0070C0"/>
                </a:solidFill>
              </a:rPr>
              <a:t>метою висловлювання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онспект заняття з пізнавального розвитку в молодшій групі Тема: Подорож в  весняний лі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85" y="3767473"/>
            <a:ext cx="3124822" cy="23436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2290967"/>
            <a:ext cx="2355009" cy="34931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48943" y="1404294"/>
            <a:ext cx="5910941" cy="393980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дізнаємось про ще один вид речень за метою висловлювання. Їх називають </a:t>
            </a:r>
            <a:r>
              <a:rPr lang="uk-UA" sz="2800" b="1" dirty="0" smtClean="0">
                <a:solidFill>
                  <a:srgbClr val="0070C0"/>
                </a:solidFill>
              </a:rPr>
              <a:t>«спонукальні». </a:t>
            </a:r>
            <a:r>
              <a:rPr lang="uk-UA" sz="2800" b="1" dirty="0">
                <a:solidFill>
                  <a:srgbClr val="0070C0"/>
                </a:solidFill>
              </a:rPr>
              <a:t>Будемо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інтонувати, розрізняти і утворювати спонукальні речення.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20830" y="1404294"/>
            <a:ext cx="3848450" cy="36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998" y="1447298"/>
            <a:ext cx="8666229" cy="941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Прочитай слова. Що вони позначають? Розташуй їх у правильному порядку і запиши. Яких днів тижня не вистачає? </a:t>
            </a:r>
            <a:endParaRPr lang="ru-RU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234" r="45574" b="72796"/>
          <a:stretch/>
        </p:blipFill>
        <p:spPr>
          <a:xfrm>
            <a:off x="1979999" y="2603416"/>
            <a:ext cx="8666229" cy="252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64788" y="-323883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08435" y="-358839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7616" y="-550673"/>
            <a:ext cx="482662" cy="6021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856533" y="3784552"/>
            <a:ext cx="2064526" cy="5170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400" b="1" dirty="0" smtClean="0">
                <a:solidFill>
                  <a:srgbClr val="0070C0"/>
                </a:solidFill>
              </a:rPr>
              <a:t>– = 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</a:rPr>
              <a:t> – – </a:t>
            </a:r>
            <a:r>
              <a:rPr lang="uk-UA" sz="2400" b="1" dirty="0" smtClean="0">
                <a:solidFill>
                  <a:srgbClr val="FF0000"/>
                </a:solidFill>
              </a:rPr>
              <a:t>о </a:t>
            </a:r>
            <a:r>
              <a:rPr lang="uk-UA" sz="2400" b="1" dirty="0" smtClean="0">
                <a:solidFill>
                  <a:srgbClr val="0070C0"/>
                </a:solidFill>
              </a:rPr>
              <a:t>=</a:t>
            </a:r>
            <a:r>
              <a:rPr lang="uk-UA" sz="2400" b="1" dirty="0" smtClean="0">
                <a:solidFill>
                  <a:srgbClr val="FF0000"/>
                </a:solidFill>
              </a:rPr>
              <a:t> о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907" y="-358839"/>
            <a:ext cx="287632" cy="3588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80" y="2526180"/>
            <a:ext cx="1599879" cy="75662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52494" y="4440152"/>
            <a:ext cx="8102090" cy="1366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>
                <a:solidFill>
                  <a:schemeClr val="bg1"/>
                </a:solidFill>
              </a:rPr>
              <a:t>Постав наголоси в словах. </a:t>
            </a:r>
            <a:r>
              <a:rPr lang="uk-UA" sz="2400" b="1" dirty="0" smtClean="0"/>
              <a:t>Зроби звукову модель слова, в якому звуків більше, ніж букв. </a:t>
            </a:r>
            <a:r>
              <a:rPr lang="uk-UA" sz="2400" b="1" dirty="0">
                <a:solidFill>
                  <a:schemeClr val="bg1"/>
                </a:solidFill>
              </a:rPr>
              <a:t>Склади </a:t>
            </a:r>
            <a:r>
              <a:rPr lang="uk-UA" sz="2400" b="1" dirty="0" smtClean="0">
                <a:solidFill>
                  <a:schemeClr val="bg1"/>
                </a:solidFill>
              </a:rPr>
              <a:t>усно речення з одним із записаних слів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1117" y="3458310"/>
            <a:ext cx="818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Середа, недíля, четвер, </a:t>
            </a:r>
            <a:r>
              <a:rPr lang="uk-UA" sz="3200" b="1" dirty="0">
                <a:solidFill>
                  <a:srgbClr val="0070C0"/>
                </a:solidFill>
              </a:rPr>
              <a:t>понедíлок</a:t>
            </a:r>
            <a:r>
              <a:rPr lang="uk-UA" sz="3200" b="1" dirty="0" smtClean="0">
                <a:solidFill>
                  <a:srgbClr val="0070C0"/>
                </a:solidFill>
              </a:rPr>
              <a:t>, п’ятниця.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3374571" y="3464725"/>
            <a:ext cx="125402" cy="117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025558" y="3458310"/>
            <a:ext cx="818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Понедíлок</a:t>
            </a:r>
            <a:r>
              <a:rPr lang="uk-UA" sz="3200" b="1" dirty="0">
                <a:solidFill>
                  <a:srgbClr val="0070C0"/>
                </a:solidFill>
              </a:rPr>
              <a:t>, </a:t>
            </a:r>
            <a:r>
              <a:rPr lang="uk-UA" sz="3200" b="1" dirty="0" smtClean="0">
                <a:solidFill>
                  <a:srgbClr val="0070C0"/>
                </a:solidFill>
              </a:rPr>
              <a:t>середа, четвер, п’ятниця, недíля.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6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5225143" y="3458309"/>
            <a:ext cx="114516" cy="123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6480511" y="3440908"/>
            <a:ext cx="143816" cy="140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7451484" y="3457259"/>
            <a:ext cx="87086" cy="12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9454459" y="3398673"/>
            <a:ext cx="87086" cy="124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!!!!!!Эсмира\OIG (5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834" r="13645" b="4737"/>
          <a:stretch/>
        </p:blipFill>
        <p:spPr bwMode="auto">
          <a:xfrm>
            <a:off x="460375" y="4145587"/>
            <a:ext cx="1908000" cy="230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  <p:bldP spid="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03790"/>
            <a:ext cx="10058400" cy="7883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Допоможи </a:t>
            </a:r>
            <a:r>
              <a:rPr lang="uk-UA" sz="4000" b="1" dirty="0">
                <a:solidFill>
                  <a:schemeClr val="bg1"/>
                </a:solidFill>
              </a:rPr>
              <a:t>Щебетунчикові і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99112" y="2333758"/>
            <a:ext cx="2101220" cy="31098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00333" y="2035016"/>
            <a:ext cx="704846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1) Позич, будь ласка, ручку.</a:t>
            </a:r>
          </a:p>
          <a:p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2) Приходь до мене в гості.</a:t>
            </a:r>
          </a:p>
          <a:p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3) Виконуй правила </a:t>
            </a:r>
            <a:r>
              <a:rPr lang="uk-UA" sz="3200" b="1" dirty="0" smtClean="0">
                <a:solidFill>
                  <a:schemeClr val="bg1"/>
                </a:solidFill>
              </a:rPr>
              <a:t>дорожнього </a:t>
            </a:r>
            <a:r>
              <a:rPr lang="uk-UA" sz="3200" b="1" dirty="0">
                <a:solidFill>
                  <a:schemeClr val="bg1"/>
                </a:solidFill>
              </a:rPr>
              <a:t>руху</a:t>
            </a:r>
            <a:r>
              <a:rPr lang="uk-UA" sz="3200" b="1" dirty="0" smtClean="0">
                <a:solidFill>
                  <a:schemeClr val="bg1"/>
                </a:solidFill>
              </a:rPr>
              <a:t>!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4) Будь здоровим і щасливим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>
            <a:off x="8911386" y="1926200"/>
            <a:ext cx="2890186" cy="28854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63396" y="2515784"/>
            <a:ext cx="252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(Прохання)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1476" y="3481565"/>
            <a:ext cx="267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(Запрошення)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3396" y="4488521"/>
            <a:ext cx="172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(Наказ)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30738" y="5469518"/>
            <a:ext cx="2516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(Побажання)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0600" y="1356315"/>
            <a:ext cx="10058400" cy="50514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</a:t>
            </a:r>
            <a:r>
              <a:rPr lang="uk-UA" sz="2400" b="1" dirty="0">
                <a:solidFill>
                  <a:srgbClr val="0070C0"/>
                </a:solidFill>
              </a:rPr>
              <a:t>серед поданих речень запрошення, прохання, побажання і наказ.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21311</TotalTime>
  <Words>871</Words>
  <Application>Microsoft Office PowerPoint</Application>
  <PresentationFormat>Произвольный</PresentationFormat>
  <Paragraphs>178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1402</cp:revision>
  <dcterms:created xsi:type="dcterms:W3CDTF">2018-01-05T16:38:53Z</dcterms:created>
  <dcterms:modified xsi:type="dcterms:W3CDTF">2025-03-29T16:16:26Z</dcterms:modified>
</cp:coreProperties>
</file>