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817" r:id="rId3"/>
    <p:sldId id="818" r:id="rId4"/>
    <p:sldId id="819" r:id="rId5"/>
    <p:sldId id="820" r:id="rId6"/>
    <p:sldId id="736" r:id="rId7"/>
    <p:sldId id="808" r:id="rId8"/>
    <p:sldId id="821" r:id="rId9"/>
    <p:sldId id="807" r:id="rId10"/>
    <p:sldId id="761" r:id="rId11"/>
    <p:sldId id="809" r:id="rId12"/>
    <p:sldId id="815" r:id="rId13"/>
    <p:sldId id="822" r:id="rId14"/>
    <p:sldId id="81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17"/>
            <p14:sldId id="818"/>
            <p14:sldId id="819"/>
            <p14:sldId id="820"/>
            <p14:sldId id="736"/>
            <p14:sldId id="808"/>
            <p14:sldId id="821"/>
            <p14:sldId id="807"/>
            <p14:sldId id="761"/>
            <p14:sldId id="809"/>
            <p14:sldId id="815"/>
            <p14:sldId id="822"/>
            <p14:sldId id="81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0D0D0D"/>
    <a:srgbClr val="00B050"/>
    <a:srgbClr val="295FFF"/>
    <a:srgbClr val="C6109F"/>
    <a:srgbClr val="2F3242"/>
    <a:srgbClr val="9E0000"/>
    <a:srgbClr val="BA1CBA"/>
    <a:srgbClr val="FFFF00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38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rgbClr val="7030A0"/>
              </a:solidFill>
            </a:rPr>
            <a:t>Закріплення вивчених таблиць множення і ділення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C7F066E2-A2BF-4022-BF58-14958850D66F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Кратне порівняння чисел</a:t>
          </a:r>
          <a:endParaRPr lang="ru-RU" b="1" dirty="0">
            <a:solidFill>
              <a:schemeClr val="bg1"/>
            </a:solidFill>
          </a:endParaRPr>
        </a:p>
      </dgm:t>
    </dgm:pt>
    <dgm:pt modelId="{DEED5A30-5E1A-4497-A8DE-013FB92DBE60}" type="parTrans" cxnId="{FAAAC0BF-1C40-4037-8034-D05A392E33BC}">
      <dgm:prSet/>
      <dgm:spPr/>
      <dgm:t>
        <a:bodyPr/>
        <a:lstStyle/>
        <a:p>
          <a:endParaRPr lang="ru-RU"/>
        </a:p>
      </dgm:t>
    </dgm:pt>
    <dgm:pt modelId="{38331CB2-7599-45F9-B495-D446459A6E2D}" type="sibTrans" cxnId="{FAAAC0BF-1C40-4037-8034-D05A392E33BC}">
      <dgm:prSet/>
      <dgm:spPr/>
      <dgm:t>
        <a:bodyPr/>
        <a:lstStyle/>
        <a:p>
          <a:endParaRPr lang="ru-RU"/>
        </a:p>
      </dgm:t>
    </dgm:pt>
    <dgm:pt modelId="{3466C275-B8F1-459F-B50B-976409EFE0E4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Розв’язування задач </a:t>
          </a:r>
          <a:r>
            <a:rPr lang="uk-UA" b="1" dirty="0" smtClean="0">
              <a:solidFill>
                <a:schemeClr val="bg1"/>
              </a:solidFill>
            </a:rPr>
            <a:t>на кратне порівняння</a:t>
          </a:r>
          <a:endParaRPr lang="ru-RU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9929" custLinFactNeighborX="28936" custLinFactNeighborY="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92846" custLinFactNeighborX="165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9CF1D9C-2F66-430C-8C5F-07B7FEE5F045}" type="pres">
      <dgm:prSet presAssocID="{C7F066E2-A2BF-4022-BF58-14958850D66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66261-9B99-479C-9346-B39B9279D96E}" type="pres">
      <dgm:prSet presAssocID="{38331CB2-7599-45F9-B495-D446459A6E2D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1FD3B6C8-8792-4633-B3E5-1E3DF2F44704}" type="presOf" srcId="{C7F066E2-A2BF-4022-BF58-14958850D66F}" destId="{59CF1D9C-2F66-430C-8C5F-07B7FEE5F045}" srcOrd="0" destOrd="0" presId="urn:microsoft.com/office/officeart/2005/8/layout/hList6"/>
    <dgm:cxn modelId="{713855D2-5A1D-435F-ABFE-6376F9242671}" type="presOf" srcId="{289AA968-9F58-4A6E-B11C-582CA574AD65}" destId="{6408D3F1-0C0E-4F5D-B5D5-053E6D4B4C50}" srcOrd="0" destOrd="0" presId="urn:microsoft.com/office/officeart/2005/8/layout/hList6"/>
    <dgm:cxn modelId="{60A120C6-20DE-4365-9E2D-A099B147AA91}" type="presOf" srcId="{6EE47331-2253-406E-9CB5-953C9128E5FC}" destId="{783C5BBC-E083-4F12-B4A9-616A8F9530EC}" srcOrd="0" destOrd="0" presId="urn:microsoft.com/office/officeart/2005/8/layout/hList6"/>
    <dgm:cxn modelId="{59B103C4-A747-450C-9109-23462D24CF0A}" type="presOf" srcId="{17FCBCD0-5166-44EF-A995-697AB50FC98B}" destId="{8C93B566-6306-40C5-A3D5-B84E788E517B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E977E194-ECF7-4565-97FB-E19D096FD2B6}" type="presOf" srcId="{3466C275-B8F1-459F-B50B-976409EFE0E4}" destId="{6C0F7CAC-2753-43F9-84FC-D27019835444}" srcOrd="0" destOrd="0" presId="urn:microsoft.com/office/officeart/2005/8/layout/hList6"/>
    <dgm:cxn modelId="{FAAAC0BF-1C40-4037-8034-D05A392E33BC}" srcId="{289AA968-9F58-4A6E-B11C-582CA574AD65}" destId="{C7F066E2-A2BF-4022-BF58-14958850D66F}" srcOrd="2" destOrd="0" parTransId="{DEED5A30-5E1A-4497-A8DE-013FB92DBE60}" sibTransId="{38331CB2-7599-45F9-B495-D446459A6E2D}"/>
    <dgm:cxn modelId="{226F6651-BAC2-401F-9408-820D27607085}" type="presParOf" srcId="{6408D3F1-0C0E-4F5D-B5D5-053E6D4B4C50}" destId="{783C5BBC-E083-4F12-B4A9-616A8F9530EC}" srcOrd="0" destOrd="0" presId="urn:microsoft.com/office/officeart/2005/8/layout/hList6"/>
    <dgm:cxn modelId="{85F9ABAB-E99B-49D9-AD82-FB283ABDC31A}" type="presParOf" srcId="{6408D3F1-0C0E-4F5D-B5D5-053E6D4B4C50}" destId="{903EF99B-E600-4B60-96C8-658D7EF2F880}" srcOrd="1" destOrd="0" presId="urn:microsoft.com/office/officeart/2005/8/layout/hList6"/>
    <dgm:cxn modelId="{C9BC89DC-33DA-413D-BB31-C106BF45F972}" type="presParOf" srcId="{6408D3F1-0C0E-4F5D-B5D5-053E6D4B4C50}" destId="{8C93B566-6306-40C5-A3D5-B84E788E517B}" srcOrd="2" destOrd="0" presId="urn:microsoft.com/office/officeart/2005/8/layout/hList6"/>
    <dgm:cxn modelId="{67D6ED05-BAB0-4C28-BAD6-7723FB2C374C}" type="presParOf" srcId="{6408D3F1-0C0E-4F5D-B5D5-053E6D4B4C50}" destId="{B4E8D5E2-E5AE-41CC-80D3-5A0016AFADCC}" srcOrd="3" destOrd="0" presId="urn:microsoft.com/office/officeart/2005/8/layout/hList6"/>
    <dgm:cxn modelId="{2D1FF9FE-A8B8-46FA-BE19-9402CE41C950}" type="presParOf" srcId="{6408D3F1-0C0E-4F5D-B5D5-053E6D4B4C50}" destId="{59CF1D9C-2F66-430C-8C5F-07B7FEE5F045}" srcOrd="4" destOrd="0" presId="urn:microsoft.com/office/officeart/2005/8/layout/hList6"/>
    <dgm:cxn modelId="{B2D10FDA-A901-42E0-8622-9E82EF9D925E}" type="presParOf" srcId="{6408D3F1-0C0E-4F5D-B5D5-053E6D4B4C50}" destId="{DF566261-9B99-479C-9346-B39B9279D96E}" srcOrd="5" destOrd="0" presId="urn:microsoft.com/office/officeart/2005/8/layout/hList6"/>
    <dgm:cxn modelId="{A5099350-B150-4ACC-8F85-C9F0A22B9BB3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985571" y="1046026"/>
          <a:ext cx="4272497" cy="218044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60455" y="854499"/>
        <a:ext cx="2180444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516792" y="869840"/>
          <a:ext cx="4272497" cy="253281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7030A0"/>
              </a:solidFill>
            </a:rPr>
            <a:t>Закріплення вивчених таблиць множення і ділення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386632" y="854499"/>
        <a:ext cx="2532816" cy="2563499"/>
      </dsp:txXfrm>
    </dsp:sp>
    <dsp:sp modelId="{59CF1D9C-2F66-430C-8C5F-07B7FEE5F045}">
      <dsp:nvSpPr>
        <dsp:cNvPr id="0" name=""/>
        <dsp:cNvSpPr/>
      </dsp:nvSpPr>
      <dsp:spPr>
        <a:xfrm rot="16200000">
          <a:off x="4351449" y="772260"/>
          <a:ext cx="4272497" cy="2727976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84150" tIns="0" rIns="186531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solidFill>
                <a:schemeClr val="bg1"/>
              </a:solidFill>
            </a:rPr>
            <a:t>Кратне порівняння чисел</a:t>
          </a:r>
          <a:endParaRPr lang="ru-RU" sz="2900" b="1" kern="1200" dirty="0">
            <a:solidFill>
              <a:schemeClr val="bg1"/>
            </a:solidFill>
          </a:endParaRPr>
        </a:p>
      </dsp:txBody>
      <dsp:txXfrm rot="5400000">
        <a:off x="5123710" y="854498"/>
        <a:ext cx="2727976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7284024" y="772260"/>
          <a:ext cx="4272497" cy="272797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6531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solidFill>
                <a:schemeClr val="bg1"/>
              </a:solidFill>
            </a:rPr>
            <a:t>Розв’язування задач </a:t>
          </a:r>
          <a:r>
            <a:rPr lang="uk-UA" sz="2900" b="1" kern="1200" dirty="0" smtClean="0">
              <a:solidFill>
                <a:schemeClr val="bg1"/>
              </a:solidFill>
            </a:rPr>
            <a:t>на кратне порівняння</a:t>
          </a:r>
          <a:endParaRPr lang="ru-RU" sz="2900" kern="1200" dirty="0">
            <a:solidFill>
              <a:schemeClr val="bg1"/>
            </a:solidFill>
          </a:endParaRPr>
        </a:p>
      </dsp:txBody>
      <dsp:txXfrm rot="5400000">
        <a:off x="8056285" y="854498"/>
        <a:ext cx="2727976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8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25.png"/><Relationship Id="rId4" Type="http://schemas.openxmlformats.org/officeDocument/2006/relationships/image" Target="../media/image23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8107" y="4289773"/>
            <a:ext cx="9368121" cy="85129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Кратне </a:t>
            </a:r>
            <a:r>
              <a:rPr lang="uk-UA" sz="4400" b="1" dirty="0">
                <a:solidFill>
                  <a:srgbClr val="7030A0"/>
                </a:solidFill>
              </a:rPr>
              <a:t>порівняння </a:t>
            </a:r>
            <a:r>
              <a:rPr lang="uk-UA" sz="4400" b="1" dirty="0" smtClean="0">
                <a:solidFill>
                  <a:srgbClr val="7030A0"/>
                </a:solidFill>
              </a:rPr>
              <a:t>чисел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kids playing with big number one to four">
            <a:extLst>
              <a:ext uri="{FF2B5EF4-FFF2-40B4-BE49-F238E27FC236}">
                <a16:creationId xmlns:a16="http://schemas.microsoft.com/office/drawing/2014/main" xmlns="" id="{E8BEB068-2258-4FC9-8E0F-07F42264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08" y="1045254"/>
            <a:ext cx="2477353" cy="260226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0636" y="1219039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 4 і 5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9</a:t>
            </a:r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9071" y="520438"/>
            <a:ext cx="10173471" cy="63344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734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919070" y="1299020"/>
            <a:ext cx="5397954" cy="1415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кошику – 15 яблук, на тарілці – 3 яблука. У скільки разів більше яблук у кошику, ніж на тарілці?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FC1760BF-7052-483B-8E54-3DC85E2874D5}"/>
              </a:ext>
            </a:extLst>
          </p:cNvPr>
          <p:cNvSpPr/>
          <p:nvPr/>
        </p:nvSpPr>
        <p:spPr>
          <a:xfrm>
            <a:off x="6515057" y="3901297"/>
            <a:ext cx="4373591" cy="14151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600" dirty="0">
                <a:solidFill>
                  <a:schemeClr val="bg1"/>
                </a:solidFill>
              </a:rPr>
              <a:t>Це задача на кратне порівняння чисел.</a:t>
            </a:r>
          </a:p>
        </p:txBody>
      </p:sp>
      <p:pic>
        <p:nvPicPr>
          <p:cNvPr id="3074" name="Picture 2" descr="basket with apples">
            <a:extLst>
              <a:ext uri="{FF2B5EF4-FFF2-40B4-BE49-F238E27FC236}">
                <a16:creationId xmlns:a16="http://schemas.microsoft.com/office/drawing/2014/main" xmlns="" id="{E989DC31-CA49-42B7-BA4F-74EDBB429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3" b="13348"/>
          <a:stretch/>
        </p:blipFill>
        <p:spPr bwMode="auto">
          <a:xfrm>
            <a:off x="6515057" y="1217451"/>
            <a:ext cx="2093144" cy="15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pple display">
            <a:extLst>
              <a:ext uri="{FF2B5EF4-FFF2-40B4-BE49-F238E27FC236}">
                <a16:creationId xmlns:a16="http://schemas.microsoft.com/office/drawing/2014/main" xmlns="" id="{27DE5944-3C9A-49BA-8ABE-39F8B4CBA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33498" r="3121" b="19637"/>
          <a:stretch/>
        </p:blipFill>
        <p:spPr bwMode="auto">
          <a:xfrm>
            <a:off x="8821086" y="1679736"/>
            <a:ext cx="1980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24A1EC-6A2B-4935-B1F0-EB571B78EA99}"/>
              </a:ext>
            </a:extLst>
          </p:cNvPr>
          <p:cNvSpPr txBox="1"/>
          <p:nvPr/>
        </p:nvSpPr>
        <p:spPr>
          <a:xfrm>
            <a:off x="919070" y="2943000"/>
            <a:ext cx="1762441" cy="7078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15 : 3 =</a:t>
            </a:r>
            <a:endParaRPr lang="uk-U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04818A-2DBB-414A-B7B8-D1237A28A287}"/>
              </a:ext>
            </a:extLst>
          </p:cNvPr>
          <p:cNvSpPr txBox="1"/>
          <p:nvPr/>
        </p:nvSpPr>
        <p:spPr>
          <a:xfrm>
            <a:off x="2692878" y="2943000"/>
            <a:ext cx="1552994" cy="7078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5 (р.)</a:t>
            </a:r>
            <a:endParaRPr lang="uk-U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919071" y="3894584"/>
            <a:ext cx="5397954" cy="95410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Відповідь: у 5 разів більше яблук у кошику, ніж на тарілці.</a:t>
            </a:r>
          </a:p>
        </p:txBody>
      </p:sp>
    </p:spTree>
    <p:extLst>
      <p:ext uri="{BB962C8B-B14F-4D97-AF65-F5344CB8AC3E}">
        <p14:creationId xmlns:p14="http://schemas.microsoft.com/office/powerpoint/2010/main" val="38815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879994" y="1267301"/>
            <a:ext cx="6271919" cy="15295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На подвір’ї ходить 12 качок і 3 </a:t>
            </a:r>
            <a:r>
              <a:rPr lang="uk-UA" sz="2800" dirty="0" err="1"/>
              <a:t>гусей</a:t>
            </a:r>
            <a:r>
              <a:rPr lang="uk-UA" sz="2800" dirty="0"/>
              <a:t>. </a:t>
            </a:r>
            <a:endParaRPr lang="uk-UA" sz="2800" dirty="0" smtClean="0"/>
          </a:p>
          <a:p>
            <a:pPr algn="ctr"/>
            <a:r>
              <a:rPr lang="uk-UA" sz="2800" dirty="0" smtClean="0"/>
              <a:t>У </a:t>
            </a:r>
            <a:r>
              <a:rPr lang="uk-UA" sz="2800" dirty="0"/>
              <a:t>скільки разів </a:t>
            </a:r>
            <a:r>
              <a:rPr lang="uk-UA" sz="2800" dirty="0" err="1"/>
              <a:t>гусей</a:t>
            </a:r>
            <a:r>
              <a:rPr lang="uk-UA" sz="2800" dirty="0"/>
              <a:t> менше, ніж качок? </a:t>
            </a:r>
          </a:p>
        </p:txBody>
      </p:sp>
      <p:pic>
        <p:nvPicPr>
          <p:cNvPr id="4098" name="Picture 2" descr="ducks in woods scene">
            <a:extLst>
              <a:ext uri="{FF2B5EF4-FFF2-40B4-BE49-F238E27FC236}">
                <a16:creationId xmlns:a16="http://schemas.microsoft.com/office/drawing/2014/main" xmlns="" id="{FCBDF6D4-534F-40B1-B77D-79FA49E18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4"/>
          <a:stretch/>
        </p:blipFill>
        <p:spPr bwMode="auto">
          <a:xfrm>
            <a:off x="7489370" y="1267301"/>
            <a:ext cx="3603171" cy="305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9071" y="520438"/>
            <a:ext cx="10173471" cy="63344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735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FC1760BF-7052-483B-8E54-3DC85E2874D5}"/>
              </a:ext>
            </a:extLst>
          </p:cNvPr>
          <p:cNvSpPr/>
          <p:nvPr/>
        </p:nvSpPr>
        <p:spPr>
          <a:xfrm>
            <a:off x="6718951" y="4491620"/>
            <a:ext cx="4373591" cy="14151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600" dirty="0">
                <a:solidFill>
                  <a:schemeClr val="bg1"/>
                </a:solidFill>
              </a:rPr>
              <a:t>Це задача на кратне порівняння чисел.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24A1EC-6A2B-4935-B1F0-EB571B78EA99}"/>
              </a:ext>
            </a:extLst>
          </p:cNvPr>
          <p:cNvSpPr txBox="1"/>
          <p:nvPr/>
        </p:nvSpPr>
        <p:spPr>
          <a:xfrm>
            <a:off x="919070" y="2943000"/>
            <a:ext cx="1762441" cy="7078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12 : 3 =</a:t>
            </a:r>
            <a:endParaRPr lang="uk-U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04818A-2DBB-414A-B7B8-D1237A28A287}"/>
              </a:ext>
            </a:extLst>
          </p:cNvPr>
          <p:cNvSpPr txBox="1"/>
          <p:nvPr/>
        </p:nvSpPr>
        <p:spPr>
          <a:xfrm>
            <a:off x="2692878" y="2943000"/>
            <a:ext cx="1552994" cy="7078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4 (р.)</a:t>
            </a:r>
            <a:endParaRPr lang="uk-U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919071" y="3894584"/>
            <a:ext cx="5397954" cy="95410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Відповідь: у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4 рази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гусей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менше, ніж качок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2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552010"/>
            <a:ext cx="10128503" cy="6236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58" y="1542559"/>
            <a:ext cx="3263169" cy="2559666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8 Складання таблиць множення\№096 - Кратне порівняння чисел\2025-03-05_2248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903" r="1147" b="149"/>
          <a:stretch/>
        </p:blipFill>
        <p:spPr bwMode="auto">
          <a:xfrm>
            <a:off x="1007999" y="1296000"/>
            <a:ext cx="6948825" cy="488708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6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552010"/>
            <a:ext cx="10128503" cy="6236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58" y="1542559"/>
            <a:ext cx="3263169" cy="2559666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8 Складання таблиць множення\№096 - Кратне порівняння чисел\2025-03-05_225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" y="1258508"/>
            <a:ext cx="6183086" cy="519426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5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8657" y="494529"/>
            <a:ext cx="9458754" cy="7533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«Рюкзачок»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958" y="1299984"/>
            <a:ext cx="322677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60221" y="4932582"/>
            <a:ext cx="6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60221" y="5855075"/>
            <a:ext cx="6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9420" y="2916576"/>
            <a:ext cx="3076600" cy="3572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5205" y="2916576"/>
            <a:ext cx="3112099" cy="3572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6709" y="2916577"/>
            <a:ext cx="3194931" cy="35722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7206" y="1452624"/>
            <a:ext cx="1004453" cy="17810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2819" y="1299984"/>
            <a:ext cx="1064696" cy="20863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8884" y="1406220"/>
            <a:ext cx="910779" cy="1873901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82195" y="5194193"/>
            <a:ext cx="1678119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83197" y="5215455"/>
            <a:ext cx="1843940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9893" y="5215455"/>
            <a:ext cx="1825515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5420" y="5191471"/>
            <a:ext cx="1771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5565" y="5264613"/>
            <a:ext cx="1771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9893" y="5264612"/>
            <a:ext cx="1900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не зрозуміле!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5" y="2569774"/>
            <a:ext cx="2098961" cy="236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5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0971" y="727120"/>
            <a:ext cx="9699172" cy="7206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hildren with school bag holding pencil">
            <a:extLst>
              <a:ext uri="{FF2B5EF4-FFF2-40B4-BE49-F238E27FC236}">
                <a16:creationId xmlns="" xmlns:a16="http://schemas.microsoft.com/office/drawing/2014/main" id="{A2DE3816-BE1D-45FC-A2B0-D82B30B4F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2" y="1602814"/>
            <a:ext cx="3222172" cy="33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5235106" y="1751596"/>
            <a:ext cx="5628836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Всі старанно </a:t>
            </a:r>
            <a:r>
              <a:rPr lang="uk-UA" sz="3200" b="1" dirty="0" err="1">
                <a:solidFill>
                  <a:schemeClr val="bg1"/>
                </a:solidFill>
              </a:rPr>
              <a:t>попрацюєм</a:t>
            </a:r>
            <a:r>
              <a:rPr lang="uk-UA" sz="32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Помилок не буде, факт!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І уважно </a:t>
            </a:r>
            <a:r>
              <a:rPr lang="uk-UA" sz="3200" b="1" dirty="0" err="1">
                <a:solidFill>
                  <a:schemeClr val="bg1"/>
                </a:solidFill>
              </a:rPr>
              <a:t>помудруєм</a:t>
            </a:r>
            <a:r>
              <a:rPr lang="uk-UA" sz="32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Щоб мати добрий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65525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9301272" y="4868869"/>
            <a:ext cx="2436275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356073" y="2653422"/>
            <a:ext cx="2436275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88166" y="2273557"/>
            <a:ext cx="2234057" cy="461665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10217" y="2653422"/>
            <a:ext cx="2234057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316" y="4601935"/>
            <a:ext cx="2234057" cy="962496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840" b="50735"/>
          <a:stretch/>
        </p:blipFill>
        <p:spPr bwMode="auto">
          <a:xfrm>
            <a:off x="5188166" y="2690695"/>
            <a:ext cx="2016079" cy="36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Мультяшные глаза - картинка №14268 | Printonic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Смайлик тишина вектор | Роялти-фри, бесплатные векторные Смайлик тишина  картинки на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27" y="1131814"/>
            <a:ext cx="1088087" cy="11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Мышление успешного чело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38" y="4204202"/>
            <a:ext cx="1263775" cy="13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8451" y="4667685"/>
            <a:ext cx="201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руки, ноги не рухаються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0695" y="2768998"/>
            <a:ext cx="201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очі дивляться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0399" y="2144727"/>
            <a:ext cx="233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ротик мовчить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40142" y="2760031"/>
            <a:ext cx="216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вуха слухають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11518" y="4963407"/>
            <a:ext cx="233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голова працює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42" r="38991" b="48601"/>
          <a:stretch/>
        </p:blipFill>
        <p:spPr bwMode="auto">
          <a:xfrm>
            <a:off x="5121118" y="2806108"/>
            <a:ext cx="2150175" cy="38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93" b="49331"/>
          <a:stretch/>
        </p:blipFill>
        <p:spPr bwMode="auto">
          <a:xfrm>
            <a:off x="5243276" y="2941838"/>
            <a:ext cx="2178947" cy="36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29" r="73111"/>
          <a:stretch/>
        </p:blipFill>
        <p:spPr bwMode="auto">
          <a:xfrm rot="21251872">
            <a:off x="5344662" y="2825082"/>
            <a:ext cx="1921063" cy="35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7" t="51522" r="38704"/>
          <a:stretch/>
        </p:blipFill>
        <p:spPr bwMode="auto">
          <a:xfrm rot="21366857">
            <a:off x="5003202" y="3032593"/>
            <a:ext cx="2214479" cy="35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09" t="51309"/>
          <a:stretch/>
        </p:blipFill>
        <p:spPr bwMode="auto">
          <a:xfrm rot="21414999">
            <a:off x="5148978" y="2828124"/>
            <a:ext cx="2630519" cy="36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809" y="1466248"/>
            <a:ext cx="904807" cy="11444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32" name="Picture 8" descr="Мультяшные глаза - картинка №14268 | Printonic.r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3"/>
          <a:stretch/>
        </p:blipFill>
        <p:spPr bwMode="auto">
          <a:xfrm>
            <a:off x="2468754" y="1661724"/>
            <a:ext cx="1297428" cy="7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961798" y="5720739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 мені 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6" name="Picture 22" descr="Jenny (jennybautista766) - Perfil | Pinte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20" y="3671341"/>
            <a:ext cx="1681939" cy="16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osturas de yoga para niños - Todo Sobre YogaTodo Sobre Yog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63" y="4025124"/>
            <a:ext cx="2414004" cy="16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066802" y="427672"/>
            <a:ext cx="10112828" cy="6711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Правила </a:t>
            </a:r>
            <a:r>
              <a:rPr lang="uk-UA" sz="3600" b="1" dirty="0">
                <a:solidFill>
                  <a:schemeClr val="bg1"/>
                </a:solidFill>
              </a:rPr>
              <a:t>уроку «Дай мені 5» </a:t>
            </a:r>
          </a:p>
        </p:txBody>
      </p:sp>
    </p:spTree>
    <p:extLst>
      <p:ext uri="{BB962C8B-B14F-4D97-AF65-F5344CB8AC3E}">
        <p14:creationId xmlns:p14="http://schemas.microsoft.com/office/powerpoint/2010/main" val="202921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3" grpId="0" animBg="1"/>
      <p:bldP spid="32" grpId="0" animBg="1"/>
      <p:bldP spid="2" grpId="0" animBg="1"/>
      <p:bldP spid="11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52050878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463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794656" y="381000"/>
            <a:ext cx="10472057" cy="5961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Усний </a:t>
            </a:r>
            <a:r>
              <a:rPr lang="uk-UA" sz="3600" b="1" dirty="0" smtClean="0">
                <a:solidFill>
                  <a:schemeClr val="bg1"/>
                </a:solidFill>
              </a:rPr>
              <a:t>рахунок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1026" name="Picture 2" descr="Пов’язане зображення">
            <a:extLst>
              <a:ext uri="{FF2B5EF4-FFF2-40B4-BE49-F238E27FC236}">
                <a16:creationId xmlns:a16="http://schemas.microsoft.com/office/drawing/2014/main" xmlns="" id="{F5F0D081-3D34-4BF0-9512-35486A237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1" y="2855506"/>
            <a:ext cx="2905789" cy="305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4133851" y="1272110"/>
            <a:ext cx="2045470" cy="7012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 </a:t>
            </a:r>
            <a:r>
              <a:rPr lang="uk-UA" sz="3200" b="1" dirty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6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4A709579-5C4D-4398-99F8-1E5D0B14D9FC}"/>
              </a:ext>
            </a:extLst>
          </p:cNvPr>
          <p:cNvGrpSpPr/>
          <p:nvPr/>
        </p:nvGrpSpPr>
        <p:grpSpPr>
          <a:xfrm>
            <a:off x="7696828" y="3721826"/>
            <a:ext cx="1915481" cy="782269"/>
            <a:chOff x="4718700" y="3159148"/>
            <a:chExt cx="3181073" cy="116650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CD0C98F8-917C-408D-B871-38ED936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47E6481-37E3-4DCC-AAFB-82A01B9DEC44}"/>
                </a:ext>
              </a:extLst>
            </p:cNvPr>
            <p:cNvSpPr txBox="1"/>
            <p:nvPr/>
          </p:nvSpPr>
          <p:spPr>
            <a:xfrm>
              <a:off x="5369414" y="3384704"/>
              <a:ext cx="1992677" cy="872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</a:t>
              </a:r>
              <a:endPara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6907003D-F38A-483E-A275-CD77838F224A}"/>
              </a:ext>
            </a:extLst>
          </p:cNvPr>
          <p:cNvGrpSpPr/>
          <p:nvPr/>
        </p:nvGrpSpPr>
        <p:grpSpPr>
          <a:xfrm>
            <a:off x="9612309" y="3666842"/>
            <a:ext cx="1915482" cy="782269"/>
            <a:chOff x="8682187" y="3202910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035FC6D0-83D8-456E-97DF-0B297F20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D891F21-787C-41C3-8B2A-7C8F55B4F6F0}"/>
                </a:ext>
              </a:extLst>
            </p:cNvPr>
            <p:cNvSpPr txBox="1"/>
            <p:nvPr/>
          </p:nvSpPr>
          <p:spPr>
            <a:xfrm>
              <a:off x="10012554" y="3432153"/>
              <a:ext cx="976218" cy="872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342FDA6D-08EE-4CD9-BB17-1C9614D70E7F}"/>
              </a:ext>
            </a:extLst>
          </p:cNvPr>
          <p:cNvGrpSpPr/>
          <p:nvPr/>
        </p:nvGrpSpPr>
        <p:grpSpPr>
          <a:xfrm>
            <a:off x="7638164" y="4609311"/>
            <a:ext cx="1915482" cy="782269"/>
            <a:chOff x="4718700" y="4369417"/>
            <a:chExt cx="3181074" cy="116650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393EFAEE-12C7-45F8-8C5B-3B1E8D30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2A147E1-E15F-49CF-B8D2-1C27E086927A}"/>
                </a:ext>
              </a:extLst>
            </p:cNvPr>
            <p:cNvSpPr txBox="1"/>
            <p:nvPr/>
          </p:nvSpPr>
          <p:spPr>
            <a:xfrm>
              <a:off x="5470460" y="4663917"/>
              <a:ext cx="2058854" cy="872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8873A8B6-B4B0-4AC3-89F7-2BFCB36CF391}"/>
              </a:ext>
            </a:extLst>
          </p:cNvPr>
          <p:cNvGrpSpPr/>
          <p:nvPr/>
        </p:nvGrpSpPr>
        <p:grpSpPr>
          <a:xfrm>
            <a:off x="9692748" y="4546301"/>
            <a:ext cx="1915483" cy="810230"/>
            <a:chOff x="8682187" y="4369417"/>
            <a:chExt cx="3181076" cy="120820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667B1C8-7616-4859-B7D4-39C12D1B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751CC40-EBB2-4F46-ADCC-BD9D799044AA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872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E9B79EB-39DA-430B-96BA-8B4398811CF1}"/>
              </a:ext>
            </a:extLst>
          </p:cNvPr>
          <p:cNvGrpSpPr/>
          <p:nvPr/>
        </p:nvGrpSpPr>
        <p:grpSpPr>
          <a:xfrm>
            <a:off x="7638164" y="5482830"/>
            <a:ext cx="1915483" cy="807356"/>
            <a:chOff x="4686549" y="5579685"/>
            <a:chExt cx="3181076" cy="120391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2357F77E-C07E-466B-8168-ED294E7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FE77F41-C2C3-4804-9B20-502CB5C775ED}"/>
                </a:ext>
              </a:extLst>
            </p:cNvPr>
            <p:cNvSpPr txBox="1"/>
            <p:nvPr/>
          </p:nvSpPr>
          <p:spPr>
            <a:xfrm>
              <a:off x="4810942" y="5911594"/>
              <a:ext cx="2863243" cy="872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36C85CD9-150F-4A75-BCE9-5A31FBD9CDAF}"/>
              </a:ext>
            </a:extLst>
          </p:cNvPr>
          <p:cNvGrpSpPr/>
          <p:nvPr/>
        </p:nvGrpSpPr>
        <p:grpSpPr>
          <a:xfrm>
            <a:off x="9764070" y="5518221"/>
            <a:ext cx="1915483" cy="807356"/>
            <a:chOff x="8682187" y="5579685"/>
            <a:chExt cx="3181076" cy="120391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CEDB0BB4-5529-4DDF-826F-A80C3FDB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29519BE0-2269-4219-B126-8631D763C8CA}"/>
                </a:ext>
              </a:extLst>
            </p:cNvPr>
            <p:cNvSpPr txBox="1"/>
            <p:nvPr/>
          </p:nvSpPr>
          <p:spPr>
            <a:xfrm>
              <a:off x="8837853" y="5911594"/>
              <a:ext cx="2863243" cy="872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682664" y="1203721"/>
            <a:ext cx="3209326" cy="11346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</a:t>
            </a:r>
            <a:r>
              <a:rPr lang="uk-UA" sz="2400" b="1" dirty="0">
                <a:solidFill>
                  <a:srgbClr val="7030A0"/>
                </a:solidFill>
              </a:rPr>
              <a:t>пропущені числа, щоб одержати істинні рівності.</a:t>
            </a:r>
          </a:p>
        </p:txBody>
      </p:sp>
      <p:sp>
        <p:nvSpPr>
          <p:cNvPr id="37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4133851" y="2051116"/>
            <a:ext cx="2045470" cy="7012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10 : 2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4133851" y="2835480"/>
            <a:ext cx="2045470" cy="7012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 : 4 =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4133850" y="3632085"/>
            <a:ext cx="2045470" cy="7012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 </a:t>
            </a:r>
            <a:r>
              <a:rPr lang="uk-UA" sz="3200" b="1" dirty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2 =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4155317" y="4397903"/>
            <a:ext cx="2045470" cy="7012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21 : 3 =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4179311" y="5167581"/>
            <a:ext cx="2045470" cy="7012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24 : 4 = 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1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4817 -0.36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10625 -0.2372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05885 -0.2578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05807 -0.283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10716 -0.0349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10625 -0.0601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3 Математика\1 Листопад\8 Складання таблиць множення\№096 - Визначення часу за годинником\2025-03-05_1627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1681840"/>
            <a:ext cx="9121152" cy="217170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57943" y="598715"/>
            <a:ext cx="10199914" cy="5961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Склади частки за схемами та обчисли їх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7E6481-37E3-4DCC-AAFB-82A01B9DEC44}"/>
              </a:ext>
            </a:extLst>
          </p:cNvPr>
          <p:cNvSpPr txBox="1"/>
          <p:nvPr/>
        </p:nvSpPr>
        <p:spPr>
          <a:xfrm>
            <a:off x="3172562" y="1875329"/>
            <a:ext cx="7027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7E6481-37E3-4DCC-AAFB-82A01B9DEC44}"/>
              </a:ext>
            </a:extLst>
          </p:cNvPr>
          <p:cNvSpPr txBox="1"/>
          <p:nvPr/>
        </p:nvSpPr>
        <p:spPr>
          <a:xfrm>
            <a:off x="3183447" y="2521660"/>
            <a:ext cx="7027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47E6481-37E3-4DCC-AAFB-82A01B9DEC44}"/>
              </a:ext>
            </a:extLst>
          </p:cNvPr>
          <p:cNvSpPr txBox="1"/>
          <p:nvPr/>
        </p:nvSpPr>
        <p:spPr>
          <a:xfrm>
            <a:off x="3194333" y="3167991"/>
            <a:ext cx="7027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7E6481-37E3-4DCC-AAFB-82A01B9DEC44}"/>
              </a:ext>
            </a:extLst>
          </p:cNvPr>
          <p:cNvSpPr txBox="1"/>
          <p:nvPr/>
        </p:nvSpPr>
        <p:spPr>
          <a:xfrm>
            <a:off x="6568905" y="1824557"/>
            <a:ext cx="7027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7E6481-37E3-4DCC-AAFB-82A01B9DEC44}"/>
              </a:ext>
            </a:extLst>
          </p:cNvPr>
          <p:cNvSpPr txBox="1"/>
          <p:nvPr/>
        </p:nvSpPr>
        <p:spPr>
          <a:xfrm>
            <a:off x="6579790" y="2470888"/>
            <a:ext cx="7027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7E6481-37E3-4DCC-AAFB-82A01B9DEC44}"/>
              </a:ext>
            </a:extLst>
          </p:cNvPr>
          <p:cNvSpPr txBox="1"/>
          <p:nvPr/>
        </p:nvSpPr>
        <p:spPr>
          <a:xfrm>
            <a:off x="6590676" y="3117219"/>
            <a:ext cx="7027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47E6481-37E3-4DCC-AAFB-82A01B9DEC44}"/>
              </a:ext>
            </a:extLst>
          </p:cNvPr>
          <p:cNvSpPr txBox="1"/>
          <p:nvPr/>
        </p:nvSpPr>
        <p:spPr>
          <a:xfrm>
            <a:off x="10079095" y="1824557"/>
            <a:ext cx="7027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47E6481-37E3-4DCC-AAFB-82A01B9DEC44}"/>
              </a:ext>
            </a:extLst>
          </p:cNvPr>
          <p:cNvSpPr txBox="1"/>
          <p:nvPr/>
        </p:nvSpPr>
        <p:spPr>
          <a:xfrm>
            <a:off x="10089980" y="2470888"/>
            <a:ext cx="7027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47E6481-37E3-4DCC-AAFB-82A01B9DEC44}"/>
              </a:ext>
            </a:extLst>
          </p:cNvPr>
          <p:cNvSpPr txBox="1"/>
          <p:nvPr/>
        </p:nvSpPr>
        <p:spPr>
          <a:xfrm>
            <a:off x="10100866" y="3117219"/>
            <a:ext cx="7027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760348" y="4153750"/>
            <a:ext cx="5859651" cy="113469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Розглянь отримані результати в кожному стовпчику. Що цікавого в них?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0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96424" y="494931"/>
            <a:ext cx="10218534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64" y="1213873"/>
            <a:ext cx="2325421" cy="3935329"/>
          </a:xfrm>
          <a:prstGeom prst="rect">
            <a:avLst/>
          </a:prstGeom>
          <a:solidFill>
            <a:srgbClr val="7030A0"/>
          </a:solidFill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320951" y="158773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43348" y="2428624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57888" y="3159360"/>
            <a:ext cx="394062" cy="3550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27B3435-5A2A-4748-9185-C8F1160CF4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26395" y="3076138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48883508-31EA-4018-8637-BFA2E4D520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5757" y="2335302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9B88A1A0-3749-48C9-9823-F819103DB6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64114" y="2335302"/>
            <a:ext cx="455016" cy="567661"/>
          </a:xfrm>
          <a:prstGeom prst="rect">
            <a:avLst/>
          </a:prstGeom>
        </p:spPr>
      </p:pic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xmlns="" id="{0473AB97-BDBA-4545-AE3B-80337CBBEAE5}"/>
              </a:ext>
            </a:extLst>
          </p:cNvPr>
          <p:cNvGrpSpPr/>
          <p:nvPr/>
        </p:nvGrpSpPr>
        <p:grpSpPr>
          <a:xfrm>
            <a:off x="1351415" y="2325822"/>
            <a:ext cx="401369" cy="564394"/>
            <a:chOff x="963782" y="2336701"/>
            <a:chExt cx="401369" cy="564394"/>
          </a:xfrm>
        </p:grpSpPr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xmlns="" id="{210031A6-2F5F-4133-8EFD-CC9747300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xmlns="" id="{3A9132DD-4375-42AB-AEC9-A51CB3604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BC37DC48-4E31-419F-8A4C-7002B33A4A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91302" y="3842369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61906BF7-21DA-4589-96B2-42F064DDF4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240373" y="2333387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35150A65-1746-4EB7-BC82-D049623B41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51428" y="3174489"/>
            <a:ext cx="394062" cy="35505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D2E0B2B-0526-4DAF-B960-0D41802A37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49114" y="2314534"/>
            <a:ext cx="455016" cy="56766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5837297A-385E-4C07-8FBD-E5D5C93127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25536" y="2335503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21DE349A-6727-4326-8335-EE0D569416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84937" y="3084577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D76CDEC3-3D75-4998-9927-48E87BDBAF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445" y="3898038"/>
            <a:ext cx="394062" cy="40367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1C852E6B-9C4B-4F45-8900-69140CBA73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164993" y="3072871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6F1313A-5FEB-46F3-BA6B-67BD79F3CD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59855" y="2415694"/>
            <a:ext cx="394062" cy="35505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61946160-1BDF-44B8-8AAE-30AE7279FA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47975" y="3825634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F08243D2-720B-4163-8F04-989E50E34B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65945" y="2344752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FA4B2B0D-7EF9-4AD2-AC6A-6F93359B67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41939" y="2325909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90C13DD1-072E-48CE-8084-561DC348F3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696057" y="3087610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80052A7F-0D43-4E4A-95C6-1A2022F6BD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700909" y="3845328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AE34C6D7-2014-4D39-B470-4DC0C6ABDD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34882" y="3080462"/>
            <a:ext cx="455016" cy="567661"/>
          </a:xfrm>
          <a:prstGeom prst="rect">
            <a:avLst/>
          </a:prstGeom>
        </p:spPr>
      </p:pic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xmlns="" id="{B6FC3E03-AD24-48BB-A3EA-EEA4F27F00F1}"/>
              </a:ext>
            </a:extLst>
          </p:cNvPr>
          <p:cNvGrpSpPr/>
          <p:nvPr/>
        </p:nvGrpSpPr>
        <p:grpSpPr>
          <a:xfrm>
            <a:off x="2089370" y="2329234"/>
            <a:ext cx="401369" cy="564394"/>
            <a:chOff x="963782" y="2336701"/>
            <a:chExt cx="401369" cy="56439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xmlns="" id="{BF904883-872E-41E0-93F1-C1D3976F1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A75089AF-496D-4043-AB06-328788B31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xmlns="" id="{C48ECCE9-E371-43E3-AC9A-3C5C94EB0D63}"/>
              </a:ext>
            </a:extLst>
          </p:cNvPr>
          <p:cNvGrpSpPr/>
          <p:nvPr/>
        </p:nvGrpSpPr>
        <p:grpSpPr>
          <a:xfrm>
            <a:off x="1344974" y="3077081"/>
            <a:ext cx="401369" cy="564394"/>
            <a:chOff x="963782" y="2336701"/>
            <a:chExt cx="401369" cy="564394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xmlns="" id="{422D41BE-B2BC-4C11-A221-4B3CD1DA0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BF32E1E4-94B8-4EA7-8114-B63A20605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58676DFB-A81D-410C-A4F5-9116517491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6164" y="3073548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E7CEE7D9-9D3E-49CD-9225-0E13AB4460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05492" y="3080462"/>
            <a:ext cx="455016" cy="56766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0C09BC35-7F29-48C6-AF72-99DE7F9E86DF}"/>
              </a:ext>
            </a:extLst>
          </p:cNvPr>
          <p:cNvGrpSpPr/>
          <p:nvPr/>
        </p:nvGrpSpPr>
        <p:grpSpPr>
          <a:xfrm>
            <a:off x="3585212" y="2342575"/>
            <a:ext cx="401369" cy="564394"/>
            <a:chOff x="963782" y="2336701"/>
            <a:chExt cx="401369" cy="564394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xmlns="" id="{4330FC4E-EB24-418D-9681-4C17E8F2C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xmlns="" id="{4F8FA9B8-8F94-4763-A003-3DAF0D6BD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B2E3E3A6-0E1F-4CC0-962D-D86A39DC5F01}"/>
              </a:ext>
            </a:extLst>
          </p:cNvPr>
          <p:cNvGrpSpPr/>
          <p:nvPr/>
        </p:nvGrpSpPr>
        <p:grpSpPr>
          <a:xfrm>
            <a:off x="2096661" y="3076138"/>
            <a:ext cx="401369" cy="564394"/>
            <a:chOff x="963782" y="2336701"/>
            <a:chExt cx="401369" cy="564394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xmlns="" id="{D255C972-F260-42EA-9720-18B3F79E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327B750D-A451-46AE-B1A7-15589F6B5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xmlns="" id="{D17CACB9-E070-4DD2-A2EE-B988F8B1B182}"/>
              </a:ext>
            </a:extLst>
          </p:cNvPr>
          <p:cNvGrpSpPr/>
          <p:nvPr/>
        </p:nvGrpSpPr>
        <p:grpSpPr>
          <a:xfrm>
            <a:off x="3571883" y="3080462"/>
            <a:ext cx="401369" cy="564394"/>
            <a:chOff x="963782" y="2336701"/>
            <a:chExt cx="401369" cy="564394"/>
          </a:xfrm>
        </p:grpSpPr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xmlns="" id="{9AB8AA3A-0F48-4A64-8E90-00E4657BA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CDDC8484-5A10-4BC3-8394-CF192CA8F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87FF0190-30F3-49C9-A184-6FF9C5D83746}"/>
              </a:ext>
            </a:extLst>
          </p:cNvPr>
          <p:cNvGrpSpPr/>
          <p:nvPr/>
        </p:nvGrpSpPr>
        <p:grpSpPr>
          <a:xfrm>
            <a:off x="1313751" y="4571832"/>
            <a:ext cx="401369" cy="564394"/>
            <a:chOff x="963782" y="2336701"/>
            <a:chExt cx="401369" cy="564394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xmlns="" id="{4DC91EE6-CA13-4F4C-9674-17F7E0871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xmlns="" id="{86195886-2631-4AED-84F3-17BE93FF8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xmlns="" id="{A5775E7D-5C7C-4523-850F-9A92C35E3C0E}"/>
              </a:ext>
            </a:extLst>
          </p:cNvPr>
          <p:cNvGrpSpPr/>
          <p:nvPr/>
        </p:nvGrpSpPr>
        <p:grpSpPr>
          <a:xfrm>
            <a:off x="3596140" y="3845636"/>
            <a:ext cx="401369" cy="564394"/>
            <a:chOff x="963782" y="2336701"/>
            <a:chExt cx="401369" cy="564394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xmlns="" id="{7A70E045-9DC4-4B88-9A82-760304E23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A1F0E550-7F2F-4248-80AC-5000A8A39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B40A4D1B-A548-457D-AD07-7D148045065F}"/>
              </a:ext>
            </a:extLst>
          </p:cNvPr>
          <p:cNvGrpSpPr/>
          <p:nvPr/>
        </p:nvGrpSpPr>
        <p:grpSpPr>
          <a:xfrm>
            <a:off x="3585212" y="4579938"/>
            <a:ext cx="401369" cy="564394"/>
            <a:chOff x="963782" y="2336701"/>
            <a:chExt cx="401369" cy="564394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xmlns="" id="{3ACDAA63-C22E-4707-ABF5-7F6B4DA8C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42E9EA75-4F04-4623-8A50-2D038D3B6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xmlns="" id="{58AC1047-F11F-4E20-829A-EF76CFD325AB}"/>
              </a:ext>
            </a:extLst>
          </p:cNvPr>
          <p:cNvGrpSpPr/>
          <p:nvPr/>
        </p:nvGrpSpPr>
        <p:grpSpPr>
          <a:xfrm>
            <a:off x="1715120" y="3826729"/>
            <a:ext cx="401369" cy="564394"/>
            <a:chOff x="963782" y="2336701"/>
            <a:chExt cx="401369" cy="564394"/>
          </a:xfrm>
        </p:grpSpPr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xmlns="" id="{33B2355F-AF39-4259-B74B-3B673FC4E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xmlns="" id="{F6E10A00-78CC-42E2-9CA5-EECCE20C7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EB7A34BD-568D-407D-B937-E5A541C9BF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6610" y="4557772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6560CBBC-AEA9-4CD2-B43A-6DA2FD7C57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51950" y="3817098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FFD133E2-7BFB-430F-85AC-7EF42280B5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0678" y="3925534"/>
            <a:ext cx="394062" cy="355057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3B8158D0-DFCC-4F15-9690-FCFC1B363D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35445" y="3925644"/>
            <a:ext cx="394062" cy="355057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888D9954-A832-47D1-B9A0-F7D6710AB1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13932" y="4650885"/>
            <a:ext cx="394062" cy="355057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0B0B941D-7A3D-406D-87E7-F7442DD788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50149" y="4650885"/>
            <a:ext cx="394062" cy="355057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95F9FC05-F81D-40A4-AE08-415FE24F1E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3203" y="3822622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81240EBB-DBF1-4F18-BD04-006966A142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55037" y="3831997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815E75EE-DCE4-42C0-A849-0061B0651B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22674" y="3831997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16C56947-D9C1-4EC7-926E-A6FFD4256A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96424" y="4644834"/>
            <a:ext cx="555762" cy="452689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E42FF0A2-D2A9-4B69-8CA4-F919FC324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5757" y="4566985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AA5890A7-79BD-4437-920B-D5FFCE0756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497667" y="4566984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168D2273-55FC-43E8-981C-689D579EF3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05492" y="4566983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DE330A24-66C5-4DF5-B5A3-F1AB10F4E3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83750" y="4551768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9ECD2F30-D937-4A72-BB45-DF385997E8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203390" y="4570750"/>
            <a:ext cx="455016" cy="567661"/>
          </a:xfrm>
          <a:prstGeom prst="rect">
            <a:avLst/>
          </a:prstGeom>
        </p:spPr>
      </p:pic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xmlns="" id="{A0FA0A47-06A2-4DB9-AA87-66F8C63BA8AF}"/>
              </a:ext>
            </a:extLst>
          </p:cNvPr>
          <p:cNvGrpSpPr/>
          <p:nvPr/>
        </p:nvGrpSpPr>
        <p:grpSpPr>
          <a:xfrm>
            <a:off x="2090725" y="4578456"/>
            <a:ext cx="401369" cy="564394"/>
            <a:chOff x="963782" y="2336701"/>
            <a:chExt cx="401369" cy="564394"/>
          </a:xfrm>
        </p:grpSpPr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xmlns="" id="{DC4314B8-605E-4E3B-80BA-737FBA42E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xmlns="" id="{4D4698CD-0284-4EFD-A41D-3A782F6AF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83" t="27054" r="9349" b="24196"/>
          <a:stretch/>
        </p:blipFill>
        <p:spPr>
          <a:xfrm>
            <a:off x="4922736" y="1332000"/>
            <a:ext cx="244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1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18877" y="395743"/>
            <a:ext cx="10325411" cy="7472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Кратне порівняння чисел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28" y="1228724"/>
            <a:ext cx="6582811" cy="1973594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5" y="3189513"/>
            <a:ext cx="6625525" cy="181383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D:\2 клас\3 Математика\1 Листопад\8 Складання таблиць множення\№096 - Визначення часу за годинником\2025-03-05_164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97" y="4313464"/>
            <a:ext cx="6623392" cy="184448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7708848" y="1228723"/>
            <a:ext cx="3535440" cy="21567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Щоб дізнатися, у скільки разів одне число більше або менше за інше, треба поділити більше число на менше.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1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8992" y="1347150"/>
            <a:ext cx="4870294" cy="7973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У скільки разів 8 більше, ніж 2?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 скільки разів 2, менше ніж 8?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224A1EC-6A2B-4935-B1F0-EB571B78EA99}"/>
              </a:ext>
            </a:extLst>
          </p:cNvPr>
          <p:cNvSpPr txBox="1"/>
          <p:nvPr/>
        </p:nvSpPr>
        <p:spPr>
          <a:xfrm>
            <a:off x="2059639" y="2186222"/>
            <a:ext cx="161973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8 : 2 =</a:t>
            </a:r>
            <a:endParaRPr lang="uk-UA" sz="4000" b="1" dirty="0">
              <a:solidFill>
                <a:srgbClr val="00B05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C165B6-379F-483B-B75B-ADE443043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73" y="1506332"/>
            <a:ext cx="1701127" cy="2361897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5E8691D-DCCD-404B-AB1F-88F82E9CE3C3}"/>
              </a:ext>
            </a:extLst>
          </p:cNvPr>
          <p:cNvSpPr/>
          <p:nvPr/>
        </p:nvSpPr>
        <p:spPr>
          <a:xfrm>
            <a:off x="1584935" y="3144328"/>
            <a:ext cx="7167179" cy="18614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Якщо </a:t>
            </a:r>
            <a:r>
              <a:rPr lang="uk-UA" sz="3200" dirty="0">
                <a:solidFill>
                  <a:srgbClr val="FFFF00"/>
                </a:solidFill>
              </a:rPr>
              <a:t>перше число більше</a:t>
            </a:r>
            <a:r>
              <a:rPr lang="uk-UA" sz="3200" dirty="0">
                <a:solidFill>
                  <a:schemeClr val="bg1"/>
                </a:solidFill>
              </a:rPr>
              <a:t> за друге </a:t>
            </a:r>
            <a:r>
              <a:rPr lang="uk-UA" sz="3200" dirty="0">
                <a:solidFill>
                  <a:srgbClr val="FFFF00"/>
                </a:solidFill>
              </a:rPr>
              <a:t>в</a:t>
            </a:r>
            <a:r>
              <a:rPr lang="uk-UA" sz="3200" dirty="0">
                <a:solidFill>
                  <a:schemeClr val="bg1"/>
                </a:solidFill>
              </a:rPr>
              <a:t> </a:t>
            </a:r>
            <a:r>
              <a:rPr lang="uk-UA" sz="3200" dirty="0">
                <a:solidFill>
                  <a:srgbClr val="FFFF00"/>
                </a:solidFill>
              </a:rPr>
              <a:t>кілька разів</a:t>
            </a:r>
            <a:r>
              <a:rPr lang="uk-UA" sz="3200" dirty="0">
                <a:solidFill>
                  <a:schemeClr val="bg1"/>
                </a:solidFill>
              </a:rPr>
              <a:t>, то </a:t>
            </a:r>
            <a:r>
              <a:rPr lang="uk-UA" sz="3200" dirty="0">
                <a:solidFill>
                  <a:srgbClr val="FFFF00"/>
                </a:solidFill>
              </a:rPr>
              <a:t>друге число менше </a:t>
            </a:r>
            <a:r>
              <a:rPr lang="uk-UA" sz="3200" dirty="0">
                <a:solidFill>
                  <a:schemeClr val="bg1"/>
                </a:solidFill>
              </a:rPr>
              <a:t>від першого </a:t>
            </a:r>
            <a:r>
              <a:rPr lang="uk-UA" sz="3200" dirty="0">
                <a:solidFill>
                  <a:srgbClr val="FFFF00"/>
                </a:solidFill>
              </a:rPr>
              <a:t>в стільки ж разів</a:t>
            </a:r>
            <a:r>
              <a:rPr lang="uk-UA" sz="3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04818A-2DBB-414A-B7B8-D1237A28A287}"/>
              </a:ext>
            </a:extLst>
          </p:cNvPr>
          <p:cNvSpPr txBox="1"/>
          <p:nvPr/>
        </p:nvSpPr>
        <p:spPr>
          <a:xfrm>
            <a:off x="3679371" y="2186222"/>
            <a:ext cx="5771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B050"/>
                </a:solidFill>
              </a:rPr>
              <a:t>4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3BAD930-B947-4D6F-AD2F-A56D29045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314" y="4075057"/>
            <a:ext cx="1699000" cy="252241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6425" y="482829"/>
            <a:ext cx="10325411" cy="7472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4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7050</TotalTime>
  <Words>386</Words>
  <Application>Microsoft Office PowerPoint</Application>
  <PresentationFormat>Произвольный</PresentationFormat>
  <Paragraphs>102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965</cp:revision>
  <dcterms:created xsi:type="dcterms:W3CDTF">2018-01-05T16:38:53Z</dcterms:created>
  <dcterms:modified xsi:type="dcterms:W3CDTF">2025-03-05T20:55:41Z</dcterms:modified>
</cp:coreProperties>
</file>