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269" r:id="rId3"/>
    <p:sldId id="1270" r:id="rId4"/>
    <p:sldId id="662" r:id="rId5"/>
    <p:sldId id="1268" r:id="rId6"/>
    <p:sldId id="1265" r:id="rId7"/>
    <p:sldId id="1271" r:id="rId8"/>
    <p:sldId id="644" r:id="rId9"/>
    <p:sldId id="550" r:id="rId10"/>
    <p:sldId id="664" r:id="rId11"/>
    <p:sldId id="667" r:id="rId12"/>
    <p:sldId id="653" r:id="rId13"/>
    <p:sldId id="673" r:id="rId14"/>
    <p:sldId id="670" r:id="rId15"/>
    <p:sldId id="1267" r:id="rId16"/>
    <p:sldId id="1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1694E9"/>
    <a:srgbClr val="295FFF"/>
    <a:srgbClr val="FF7C80"/>
    <a:srgbClr val="FF66FF"/>
    <a:srgbClr val="00B050"/>
    <a:srgbClr val="709E32"/>
    <a:srgbClr val="FFFF00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458" y="4105698"/>
            <a:ext cx="9144000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Розрізняю окличні і неокличні речення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7070" y="1214338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Картинки до тестів\!!!_Эсмира Настрій\_free_2024-11-11-20-03-22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214338"/>
            <a:ext cx="2601685" cy="26016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>
            <a:off x="8719457" y="1359688"/>
            <a:ext cx="2471057" cy="283836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656" t="13726" r="71900" b="34618"/>
          <a:stretch/>
        </p:blipFill>
        <p:spPr>
          <a:xfrm>
            <a:off x="812094" y="1327755"/>
            <a:ext cx="2111644" cy="303741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68828" y="564675"/>
            <a:ext cx="10091057" cy="714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Самостійна робота. 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речення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0831" y="2184047"/>
            <a:ext cx="560065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/>
              <a:t>Як ти поживаєш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/>
              <a:t>Ура  </a:t>
            </a:r>
            <a:r>
              <a:rPr lang="uk-UA" sz="3200" b="1" dirty="0" smtClean="0"/>
              <a:t>  У </a:t>
            </a:r>
            <a:r>
              <a:rPr lang="uk-UA" sz="3200" b="1" dirty="0"/>
              <a:t>нас канікули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/>
              <a:t>Коли цвітуть проліски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/>
              <a:t>Хлопчики грали у футбол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/>
              <a:t>Гол  </a:t>
            </a:r>
            <a:r>
              <a:rPr lang="uk-UA" sz="3200" b="1" dirty="0" smtClean="0"/>
              <a:t>  Ми </a:t>
            </a:r>
            <a:r>
              <a:rPr lang="uk-UA" sz="3200" b="1" dirty="0"/>
              <a:t>перемогли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0831" y="4878242"/>
            <a:ext cx="5584372" cy="8490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речення. Постав </a:t>
            </a:r>
            <a:r>
              <a:rPr lang="uk-UA" sz="2400" b="1" dirty="0">
                <a:solidFill>
                  <a:srgbClr val="0070C0"/>
                </a:solidFill>
              </a:rPr>
              <a:t>розділові знаки в кінці кожного.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20831" y="1381798"/>
            <a:ext cx="5600655" cy="71749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вимовляються </a:t>
            </a:r>
            <a:r>
              <a:rPr lang="uk-UA" sz="2400" b="1" dirty="0" smtClean="0">
                <a:solidFill>
                  <a:srgbClr val="0070C0"/>
                </a:solidFill>
              </a:rPr>
              <a:t>питальні, окличні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речення?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0056" y="494530"/>
            <a:ext cx="10091048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 свою роботу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1075" r="50397" b="64606"/>
          <a:stretch/>
        </p:blipFill>
        <p:spPr>
          <a:xfrm>
            <a:off x="1080056" y="1448787"/>
            <a:ext cx="8943039" cy="40169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Картинки по запросу &quot;подснежники клипарт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635" y="2155451"/>
            <a:ext cx="2649768" cy="189797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3" t="29443" r="9056" b="54121"/>
          <a:stretch/>
        </p:blipFill>
        <p:spPr>
          <a:xfrm>
            <a:off x="1831127" y="1335344"/>
            <a:ext cx="1029607" cy="1127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48222" r="72527" b="35342"/>
          <a:stretch/>
        </p:blipFill>
        <p:spPr>
          <a:xfrm>
            <a:off x="2807573" y="1522456"/>
            <a:ext cx="1029607" cy="11271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60616" r="24333" b="22948"/>
          <a:stretch/>
        </p:blipFill>
        <p:spPr>
          <a:xfrm>
            <a:off x="3909094" y="1259173"/>
            <a:ext cx="3315333" cy="1127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79584" r="61219" b="3980"/>
          <a:stretch/>
        </p:blipFill>
        <p:spPr>
          <a:xfrm>
            <a:off x="6998503" y="1448003"/>
            <a:ext cx="1706792" cy="11271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9" t="78269" r="39717" b="5295"/>
          <a:stretch/>
        </p:blipFill>
        <p:spPr>
          <a:xfrm>
            <a:off x="8737400" y="1364840"/>
            <a:ext cx="753332" cy="11271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4" t="83339" r="12230" b="6717"/>
          <a:stretch/>
        </p:blipFill>
        <p:spPr>
          <a:xfrm>
            <a:off x="1155680" y="2620430"/>
            <a:ext cx="1056054" cy="6819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t="14939" r="35261" b="68724"/>
          <a:stretch/>
        </p:blipFill>
        <p:spPr>
          <a:xfrm>
            <a:off x="2254223" y="2369462"/>
            <a:ext cx="2743200" cy="11204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31224" r="56094" b="56951"/>
          <a:stretch/>
        </p:blipFill>
        <p:spPr>
          <a:xfrm>
            <a:off x="4932327" y="2392051"/>
            <a:ext cx="1694234" cy="8110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48311" r="46108" b="35850"/>
          <a:stretch/>
        </p:blipFill>
        <p:spPr>
          <a:xfrm>
            <a:off x="6790349" y="2442361"/>
            <a:ext cx="2204247" cy="10863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63608" r="37406" b="19890"/>
          <a:stretch/>
        </p:blipFill>
        <p:spPr>
          <a:xfrm>
            <a:off x="1144936" y="3302399"/>
            <a:ext cx="2664941" cy="11318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79756" r="35520" b="7431"/>
          <a:stretch/>
        </p:blipFill>
        <p:spPr>
          <a:xfrm>
            <a:off x="3674534" y="3285209"/>
            <a:ext cx="2846562" cy="878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19867" r="56938" b="68587"/>
          <a:stretch/>
        </p:blipFill>
        <p:spPr>
          <a:xfrm>
            <a:off x="6555595" y="3609256"/>
            <a:ext cx="1687132" cy="7918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5" t="20243" r="39011" b="68211"/>
          <a:stretch/>
        </p:blipFill>
        <p:spPr>
          <a:xfrm>
            <a:off x="8187945" y="3657494"/>
            <a:ext cx="676233" cy="7918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31916" r="45202" b="52437"/>
          <a:stretch/>
        </p:blipFill>
        <p:spPr>
          <a:xfrm>
            <a:off x="1093848" y="4248198"/>
            <a:ext cx="2320749" cy="10731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47501" r="59435" b="40222"/>
          <a:stretch/>
        </p:blipFill>
        <p:spPr>
          <a:xfrm>
            <a:off x="3357619" y="4203696"/>
            <a:ext cx="1643425" cy="842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1" t="47501" r="26371" b="40222"/>
          <a:stretch/>
        </p:blipFill>
        <p:spPr>
          <a:xfrm>
            <a:off x="4784733" y="4185813"/>
            <a:ext cx="1340847" cy="8420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63868" r="24878" b="20317"/>
          <a:stretch/>
        </p:blipFill>
        <p:spPr>
          <a:xfrm>
            <a:off x="6085471" y="4226426"/>
            <a:ext cx="3242027" cy="1084648"/>
          </a:xfrm>
          <a:prstGeom prst="rect">
            <a:avLst/>
          </a:prstGeom>
        </p:spPr>
      </p:pic>
      <p:pic>
        <p:nvPicPr>
          <p:cNvPr id="1026" name="Picture 2" descr="D:\Картинки до тестів\!!!!_Органи чуття\_free_2023-10-05-21-48-24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499" y="4422103"/>
            <a:ext cx="2206278" cy="22062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098174" y="5656233"/>
            <a:ext cx="7625240" cy="60534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Знайди серед </a:t>
            </a:r>
            <a:r>
              <a:rPr lang="uk-UA" sz="2400" b="1" dirty="0">
                <a:solidFill>
                  <a:srgbClr val="0070C0"/>
                </a:solidFill>
              </a:rPr>
              <a:t>записаних речень </a:t>
            </a:r>
            <a:r>
              <a:rPr lang="uk-UA" sz="2400" b="1" dirty="0" smtClean="0">
                <a:solidFill>
                  <a:srgbClr val="0070C0"/>
                </a:solidFill>
              </a:rPr>
              <a:t>окличні.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Підкресли їх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36409" y="2260605"/>
            <a:ext cx="2103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160198" y="3180247"/>
            <a:ext cx="36245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373968" y="5027824"/>
            <a:ext cx="574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1" y="511629"/>
            <a:ext cx="10167258" cy="5967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4767" t="3845" b="5845"/>
          <a:stretch/>
        </p:blipFill>
        <p:spPr>
          <a:xfrm>
            <a:off x="7878400" y="1758536"/>
            <a:ext cx="3225029" cy="31311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32680" t="4646" r="31751" b="5045"/>
          <a:stretch/>
        </p:blipFill>
        <p:spPr>
          <a:xfrm>
            <a:off x="4391891" y="1773381"/>
            <a:ext cx="3255818" cy="31311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3047" r="65201" b="6243"/>
          <a:stretch/>
        </p:blipFill>
        <p:spPr>
          <a:xfrm>
            <a:off x="936171" y="1773381"/>
            <a:ext cx="3185296" cy="31449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017754" y="5017276"/>
            <a:ext cx="302212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Не грайся м’ячем біля дороги!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8736" y="5017275"/>
            <a:ext cx="302212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Мамо, </a:t>
            </a:r>
            <a:r>
              <a:rPr lang="uk-UA" sz="2800" b="1" dirty="0" smtClean="0">
                <a:solidFill>
                  <a:schemeClr val="bg1"/>
                </a:solidFill>
              </a:rPr>
              <a:t>вітаю зі святом!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79850" y="5057629"/>
            <a:ext cx="302212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Обережно, не намочи ноги!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4457" y="1162793"/>
            <a:ext cx="5845628" cy="50272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Склади за кожним окличне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клипарт цирк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7"/>
          <a:stretch/>
        </p:blipFill>
        <p:spPr bwMode="auto">
          <a:xfrm>
            <a:off x="957943" y="1436444"/>
            <a:ext cx="3575042" cy="247736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075" r="61602" b="72291"/>
          <a:stretch/>
        </p:blipFill>
        <p:spPr>
          <a:xfrm>
            <a:off x="4619967" y="2609999"/>
            <a:ext cx="6682239" cy="3117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46305" r="35834" b="40549"/>
          <a:stretch/>
        </p:blipFill>
        <p:spPr>
          <a:xfrm>
            <a:off x="5278026" y="2545028"/>
            <a:ext cx="817807" cy="901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66775" r="61595" b="20079"/>
          <a:stretch/>
        </p:blipFill>
        <p:spPr>
          <a:xfrm>
            <a:off x="6199028" y="2816702"/>
            <a:ext cx="1423115" cy="9015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1" t="64303" r="8978" b="20175"/>
          <a:stretch/>
        </p:blipFill>
        <p:spPr>
          <a:xfrm>
            <a:off x="8188645" y="2653798"/>
            <a:ext cx="2145899" cy="10644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80078" r="38274" b="3741"/>
          <a:stretch/>
        </p:blipFill>
        <p:spPr>
          <a:xfrm>
            <a:off x="4604228" y="3544685"/>
            <a:ext cx="2657052" cy="11096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5" t="78388" r="12615" b="5431"/>
          <a:stretch/>
        </p:blipFill>
        <p:spPr>
          <a:xfrm>
            <a:off x="7287741" y="3432991"/>
            <a:ext cx="990739" cy="11096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4865" r="45056" b="68421"/>
          <a:stretch/>
        </p:blipFill>
        <p:spPr>
          <a:xfrm>
            <a:off x="8229121" y="3508113"/>
            <a:ext cx="2318198" cy="1146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4" t="15803" r="21467" b="75015"/>
          <a:stretch/>
        </p:blipFill>
        <p:spPr>
          <a:xfrm>
            <a:off x="10334544" y="3640466"/>
            <a:ext cx="796240" cy="6297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31579" r="39138" b="51707"/>
          <a:stretch/>
        </p:blipFill>
        <p:spPr>
          <a:xfrm>
            <a:off x="4619967" y="4458171"/>
            <a:ext cx="2656699" cy="11462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6" t="34772" r="19707" b="48514"/>
          <a:stretch/>
        </p:blipFill>
        <p:spPr>
          <a:xfrm>
            <a:off x="7203060" y="4679121"/>
            <a:ext cx="739910" cy="11462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t="47790" r="49102" b="36308"/>
          <a:stretch/>
        </p:blipFill>
        <p:spPr>
          <a:xfrm>
            <a:off x="8154483" y="4458171"/>
            <a:ext cx="2018923" cy="10905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57943" y="511249"/>
            <a:ext cx="10210800" cy="7631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Побудуй </a:t>
            </a:r>
            <a:r>
              <a:rPr lang="uk-UA" sz="3200" b="1" dirty="0">
                <a:solidFill>
                  <a:schemeClr val="bg1"/>
                </a:solidFill>
              </a:rPr>
              <a:t>окличні речення з поданих слів і </a:t>
            </a:r>
            <a:r>
              <a:rPr lang="uk-UA" sz="3200" b="1" dirty="0" smtClean="0">
                <a:solidFill>
                  <a:schemeClr val="bg1"/>
                </a:solidFill>
              </a:rPr>
              <a:t>запиши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4512" y="1436444"/>
            <a:ext cx="607422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У</a:t>
            </a:r>
            <a:r>
              <a:rPr lang="uk-UA" sz="3200" b="1" dirty="0"/>
              <a:t>, настрій, мене, чудовий. </a:t>
            </a:r>
            <a:endParaRPr lang="uk-UA" sz="3200" b="1" dirty="0" smtClean="0"/>
          </a:p>
          <a:p>
            <a:r>
              <a:rPr lang="uk-UA" sz="3200" b="1" dirty="0" smtClean="0"/>
              <a:t>Я</a:t>
            </a:r>
            <a:r>
              <a:rPr lang="uk-UA" sz="3200" b="1" dirty="0"/>
              <a:t>, цирку, у, побував (побувала).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119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9082" y="4821696"/>
            <a:ext cx="8393747" cy="76623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 </a:t>
            </a:r>
            <a:r>
              <a:rPr lang="uk-UA" sz="2400" b="1" dirty="0">
                <a:solidFill>
                  <a:srgbClr val="0070C0"/>
                </a:solidFill>
              </a:rPr>
              <a:t>одним із малюнків склади текст (3-4 речення) і запиши.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4767" t="3845" b="5845"/>
          <a:stretch/>
        </p:blipFill>
        <p:spPr>
          <a:xfrm>
            <a:off x="7943714" y="1517071"/>
            <a:ext cx="3225029" cy="313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32680" t="4646" r="31751" b="5045"/>
          <a:stretch/>
        </p:blipFill>
        <p:spPr>
          <a:xfrm>
            <a:off x="4435434" y="1503217"/>
            <a:ext cx="3255818" cy="313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3047" r="65201" b="6243"/>
          <a:stretch/>
        </p:blipFill>
        <p:spPr>
          <a:xfrm>
            <a:off x="1013786" y="1503217"/>
            <a:ext cx="3185296" cy="314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7943" y="511249"/>
            <a:ext cx="10210800" cy="7631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2 клас\1 Українська мова\1 Пономарьова\7 Речення\№097 - Розрізняю окличні і неокличні речення\2025-03-27_1822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t="29562" r="9841" b="84"/>
          <a:stretch/>
        </p:blipFill>
        <p:spPr bwMode="auto">
          <a:xfrm>
            <a:off x="6741598" y="4369669"/>
            <a:ext cx="4536000" cy="179074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 клас\1 Українська мова\1 Пономарьова\7 Речення\№097 - Розрізняю окличні і неокличні речення\2025-03-27_1821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b="-272"/>
          <a:stretch/>
        </p:blipFill>
        <p:spPr bwMode="auto">
          <a:xfrm>
            <a:off x="608866" y="3937942"/>
            <a:ext cx="5898803" cy="22540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1 Українська мова\1 Пономарьова\7 Речення\№097 - Розрізняю окличні і неокличні речення\2025-03-27_1817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r="14774" b="12737"/>
          <a:stretch/>
        </p:blipFill>
        <p:spPr bwMode="auto">
          <a:xfrm>
            <a:off x="5181597" y="2098397"/>
            <a:ext cx="6120000" cy="13882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874857" y="2990063"/>
            <a:ext cx="4197888" cy="767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Покажи стрілочками, де яке речення.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65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856" y="1025110"/>
            <a:ext cx="4197888" cy="9856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Прочитай усмішку. Підкресли окличне речення.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8507" y="2098397"/>
            <a:ext cx="4214237" cy="7318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Побудуй з поданих слів окличне речення і запиши.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81599" y="3552038"/>
            <a:ext cx="6139543" cy="77180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4. Розгадай ребус. Запиши слово-відгадку. Склади з ним окличне речення і запиши.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5423603" y="2850439"/>
            <a:ext cx="53423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Як гарно співають пташки в лісі!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9560980" y="4542343"/>
            <a:ext cx="86753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гол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32999" y="4424879"/>
            <a:ext cx="555230" cy="123569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217323" y="5064971"/>
            <a:ext cx="570906" cy="97193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027025" y="5513686"/>
            <a:ext cx="2816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Івась забив гол!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2 клас\1 Українська мова\1 Пономарьова\7 Речення\№097 - Розрізняю окличні і неокличні речення\2025-03-27_18145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8" b="1432"/>
          <a:stretch/>
        </p:blipFill>
        <p:spPr bwMode="auto">
          <a:xfrm>
            <a:off x="5181599" y="1025111"/>
            <a:ext cx="6507253" cy="98565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867400" y="1382486"/>
            <a:ext cx="5693229" cy="32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232999" y="4424879"/>
            <a:ext cx="570906" cy="123569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232999" y="5042724"/>
            <a:ext cx="570906" cy="99418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18" grpId="0" animBg="1"/>
      <p:bldP spid="43" grpId="0"/>
      <p:bldP spid="32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Есміра Україна Читання в родині\OIG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7" y="2926076"/>
            <a:ext cx="2889071" cy="28890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51610" y="453035"/>
            <a:ext cx="912114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46437" y="1251620"/>
            <a:ext cx="8778241" cy="84184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Про які речення дізнались на уроці? Як вимовляються окличні речення? Що стоїть в кінці такого речення?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 rot="20903995">
            <a:off x="1685893" y="5048224"/>
            <a:ext cx="251659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Зі злістю</a:t>
            </a:r>
            <a:endParaRPr lang="ru-RU" sz="36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 rot="840856">
            <a:off x="1687562" y="3739787"/>
            <a:ext cx="250932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 rot="624937">
            <a:off x="7908323" y="5059381"/>
            <a:ext cx="290836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 rot="20908612">
            <a:off x="7818800" y="3723523"/>
            <a:ext cx="284792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23035" y="5815147"/>
            <a:ext cx="283367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623059" y="2093460"/>
            <a:ext cx="8778241" cy="84568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Прочитай з </a:t>
            </a:r>
            <a:r>
              <a:rPr lang="uk-UA" sz="2400" b="1" dirty="0">
                <a:solidFill>
                  <a:srgbClr val="0070C0"/>
                </a:solidFill>
              </a:rPr>
              <a:t>різними </a:t>
            </a:r>
            <a:r>
              <a:rPr lang="uk-UA" sz="2400" b="1" dirty="0" smtClean="0">
                <a:solidFill>
                  <a:srgbClr val="0070C0"/>
                </a:solidFill>
              </a:rPr>
              <a:t>інтонаціями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 </a:t>
            </a:r>
            <a:r>
              <a:rPr lang="uk-UA" sz="2400" b="1" i="1" dirty="0" smtClean="0">
                <a:solidFill>
                  <a:srgbClr val="0070C0"/>
                </a:solidFill>
              </a:rPr>
              <a:t>«Урок закінчено!»</a:t>
            </a:r>
            <a:r>
              <a:rPr lang="uk-UA" sz="2400" b="1" dirty="0" smtClean="0">
                <a:solidFill>
                  <a:srgbClr val="0070C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777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84D27-A651-478B-9346-051B924EF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b="20290"/>
          <a:stretch/>
        </p:blipFill>
        <p:spPr>
          <a:xfrm>
            <a:off x="926049" y="2318656"/>
            <a:ext cx="5288627" cy="347254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45796" y="549547"/>
            <a:ext cx="9837890" cy="6207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4354287" y="1452770"/>
            <a:ext cx="6629400" cy="216128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Сьогодні </a:t>
            </a:r>
            <a:r>
              <a:rPr lang="uk-UA" sz="3200" b="1" dirty="0">
                <a:solidFill>
                  <a:srgbClr val="0070C0"/>
                </a:solidFill>
              </a:rPr>
              <a:t>в нас урок звичайний,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Та вчить багато нас чому.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Хай буде він для нас повчальний!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За це подякуєм йому!</a:t>
            </a:r>
          </a:p>
        </p:txBody>
      </p:sp>
    </p:spTree>
    <p:extLst>
      <p:ext uri="{BB962C8B-B14F-4D97-AF65-F5344CB8AC3E}">
        <p14:creationId xmlns:p14="http://schemas.microsoft.com/office/powerpoint/2010/main" val="7977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155371" y="1458611"/>
            <a:ext cx="7870372" cy="10242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Прочитай з різною </a:t>
            </a:r>
            <a:r>
              <a:rPr lang="uk-UA" sz="2800" b="1" dirty="0">
                <a:solidFill>
                  <a:srgbClr val="0070C0"/>
                </a:solidFill>
              </a:rPr>
              <a:t>інтонацією речення-вітання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r>
              <a:rPr lang="uk-UA" sz="3200" b="1" i="1" dirty="0" smtClean="0">
                <a:solidFill>
                  <a:srgbClr val="0070C0"/>
                </a:solidFill>
              </a:rPr>
              <a:t>«Добрий день!»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3445" y="463285"/>
            <a:ext cx="9793088" cy="8647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«Інтонація»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13864" y="4134777"/>
            <a:ext cx="6473227" cy="12041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Як ти гадаєш, чому </a:t>
            </a:r>
            <a:r>
              <a:rPr lang="uk-UA" sz="2400" b="1" dirty="0">
                <a:solidFill>
                  <a:srgbClr val="0070C0"/>
                </a:solidFill>
              </a:rPr>
              <a:t>попри однаковий зміст речень ми сприймаємо їх по-різному?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На </a:t>
            </a:r>
            <a:r>
              <a:rPr lang="uk-UA" sz="2400" b="1" dirty="0">
                <a:solidFill>
                  <a:srgbClr val="0070C0"/>
                </a:solidFill>
              </a:rPr>
              <a:t>якій інтонації </a:t>
            </a:r>
            <a:r>
              <a:rPr lang="uk-UA" sz="2400" b="1" dirty="0" smtClean="0">
                <a:solidFill>
                  <a:srgbClr val="0070C0"/>
                </a:solidFill>
              </a:rPr>
              <a:t>тобі </a:t>
            </a:r>
            <a:r>
              <a:rPr lang="uk-UA" sz="2400" b="1" dirty="0">
                <a:solidFill>
                  <a:srgbClr val="0070C0"/>
                </a:solidFill>
              </a:rPr>
              <a:t>хотілося б залишитися?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6350367" y="2583138"/>
            <a:ext cx="249030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</a:t>
            </a:r>
            <a:r>
              <a:rPr lang="uk-UA" sz="3600" b="1" dirty="0" smtClean="0"/>
              <a:t>гнівом</a:t>
            </a:r>
            <a:endParaRPr lang="ru-RU" sz="36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2345902" y="3324217"/>
            <a:ext cx="24831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1103446" y="2560015"/>
            <a:ext cx="214049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сумно</a:t>
            </a:r>
            <a:endParaRPr lang="ru-RU" sz="36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3562464" y="2583138"/>
            <a:ext cx="25330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питанням</a:t>
            </a:r>
            <a:endParaRPr lang="ru-RU" sz="36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4971064" y="3313552"/>
            <a:ext cx="241602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pic>
        <p:nvPicPr>
          <p:cNvPr id="2" name="Picture 2" descr="D:\Картинки до тестів\!!!!!!Эсмира\OIG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853" y="3383653"/>
            <a:ext cx="2863405" cy="286340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295" y="514783"/>
            <a:ext cx="10374391" cy="6195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295" y="1239159"/>
            <a:ext cx="6945391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Які речення </a:t>
            </a:r>
            <a:r>
              <a:rPr lang="uk-UA" sz="2800" b="1" dirty="0" smtClean="0">
                <a:solidFill>
                  <a:schemeClr val="bg1"/>
                </a:solidFill>
              </a:rPr>
              <a:t>ти знаєш?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Які речення називають розповідними?</a:t>
            </a:r>
          </a:p>
          <a:p>
            <a:pPr marL="457200" indent="-45720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Які розділові знаки ставимо в кінці розповідного речення?</a:t>
            </a:r>
          </a:p>
          <a:p>
            <a:pPr marL="457200" indent="-45720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Які речення називаються питальними?</a:t>
            </a:r>
          </a:p>
          <a:p>
            <a:pPr marL="457200" indent="-457200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Придумай </a:t>
            </a:r>
            <a:r>
              <a:rPr lang="uk-UA" sz="2800" b="1" dirty="0">
                <a:solidFill>
                  <a:schemeClr val="bg1"/>
                </a:solidFill>
              </a:rPr>
              <a:t>розповідне речення, </a:t>
            </a:r>
            <a:r>
              <a:rPr lang="uk-UA" sz="2800" b="1" dirty="0" smtClean="0">
                <a:solidFill>
                  <a:schemeClr val="bg1"/>
                </a:solidFill>
              </a:rPr>
              <a:t>перетвори </a:t>
            </a:r>
            <a:r>
              <a:rPr lang="uk-UA" sz="2800" b="1" dirty="0">
                <a:solidFill>
                  <a:schemeClr val="bg1"/>
                </a:solidFill>
              </a:rPr>
              <a:t>його на питальне.</a:t>
            </a:r>
          </a:p>
          <a:p>
            <a:pPr marL="457200" indent="-45720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Які розділові знаки ставимо в кінці питального речення?</a:t>
            </a:r>
          </a:p>
          <a:p>
            <a:pPr marL="457200" indent="-45720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 Які розділові знаки ставимо в кінці спонукального речення?</a:t>
            </a:r>
          </a:p>
        </p:txBody>
      </p:sp>
      <p:pic>
        <p:nvPicPr>
          <p:cNvPr id="1026" name="Picture 2" descr="D:\Картинки до тестів\!!!!!!Эсмира\_free_2023-10-14-19-3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1239159"/>
            <a:ext cx="3211285" cy="32112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7173685" y="4450444"/>
            <a:ext cx="446314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Я вивчаю тему «Речення».</a:t>
            </a:r>
            <a:endParaRPr lang="ru-RU" sz="2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373618" y="5235445"/>
            <a:ext cx="387132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Яку тему ти вивчаєш?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67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960500" y="1718555"/>
            <a:ext cx="1987415" cy="28587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96663" y="553789"/>
            <a:ext cx="10106765" cy="808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«Склади речення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7916" y="1693671"/>
            <a:ext cx="7741855" cy="415814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24553" y="1759038"/>
            <a:ext cx="652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1. весна, прийшла, Нарешті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4552" y="2321769"/>
            <a:ext cx="6964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2. розпускаються, На деревах, бруньки, і кущах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4552" y="3612101"/>
            <a:ext cx="7465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3. квіти, Прокидаються, весняні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6530" y="4223334"/>
            <a:ext cx="656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4. співають, пташки, Весело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4552" y="4898113"/>
            <a:ext cx="4580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5. радіє, весні, Усе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24552" y="1745993"/>
            <a:ext cx="6409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1. Нарешті прийшла весна.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4551" y="2313352"/>
            <a:ext cx="7312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2. На деревах і кущах розпускаються бруньки.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2100" y="3603684"/>
            <a:ext cx="730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3. Прокидаються весняні квіти.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94076" y="4223334"/>
            <a:ext cx="674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4. Весело співають пташки.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27465" y="4910431"/>
            <a:ext cx="470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5. Усе радіє весні!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11829" y="5605855"/>
            <a:ext cx="8577942" cy="5881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Поміркуй, чому в кінці останнього речення стоїть знак оклику?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0" grpId="0"/>
      <p:bldP spid="21" grpId="0"/>
      <p:bldP spid="23" grpId="0"/>
      <p:bldP spid="27" grpId="0"/>
      <p:bldP spid="29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78829" y="1538298"/>
            <a:ext cx="6138187" cy="28433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дізнаємось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про речення, різні за інтонацією.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Будемо 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розрізняти </a:t>
            </a:r>
            <a:r>
              <a:rPr lang="ru-RU" sz="2800" b="1" dirty="0" smtClean="0">
                <a:solidFill>
                  <a:srgbClr val="0070C0"/>
                </a:solidFill>
              </a:rPr>
              <a:t>окличні й неокличні </a:t>
            </a:r>
            <a:r>
              <a:rPr lang="uk-UA" sz="2800" b="1" dirty="0" smtClean="0">
                <a:solidFill>
                  <a:srgbClr val="0070C0"/>
                </a:solidFill>
              </a:rPr>
              <a:t>речення.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84117" y="1413182"/>
            <a:ext cx="3096459" cy="29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7616" y="-550673"/>
            <a:ext cx="482662" cy="602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84117" y="4778518"/>
            <a:ext cx="9732899" cy="8711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Інтонація грає важливу роль у мовленні людини. Інтонація пов’язана з метою висловлювання і має спеціальне позначення на письмі.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9458" y="1447298"/>
            <a:ext cx="9960428" cy="941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dirty="0" smtClean="0">
                <a:solidFill>
                  <a:srgbClr val="0070C0"/>
                </a:solidFill>
              </a:rPr>
              <a:t>Прочитай слова. Що вони позначають? Розташуй їх у алфавітному порядку і запиши. Постав наголоси в словах. </a:t>
            </a:r>
            <a:r>
              <a:rPr lang="uk-UA" sz="2400" b="1" dirty="0" smtClean="0">
                <a:solidFill>
                  <a:srgbClr val="0070C0"/>
                </a:solidFill>
              </a:rPr>
              <a:t>Які </a:t>
            </a:r>
            <a:r>
              <a:rPr lang="uk-UA" sz="2400" b="1" dirty="0" smtClean="0">
                <a:solidFill>
                  <a:srgbClr val="0070C0"/>
                </a:solidFill>
              </a:rPr>
              <a:t>дні тижня пропущені? </a:t>
            </a:r>
            <a:endParaRPr lang="ru-RU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2234" r="45574" b="72796"/>
          <a:stretch/>
        </p:blipFill>
        <p:spPr>
          <a:xfrm>
            <a:off x="1979999" y="2603416"/>
            <a:ext cx="8666229" cy="252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7616" y="-550673"/>
            <a:ext cx="482662" cy="602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80" y="2526180"/>
            <a:ext cx="1599879" cy="75662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85794" y="5123416"/>
            <a:ext cx="7347858" cy="9417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Прочитай речення. Поясни, як ти його розумієш? Запиши цей вислів.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8671" y="3488198"/>
            <a:ext cx="818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Понедíлок</a:t>
            </a:r>
            <a:r>
              <a:rPr lang="uk-UA" sz="3200" b="1" dirty="0">
                <a:solidFill>
                  <a:srgbClr val="0070C0"/>
                </a:solidFill>
              </a:rPr>
              <a:t>, </a:t>
            </a:r>
            <a:r>
              <a:rPr lang="uk-UA" sz="3200" b="1" dirty="0" smtClean="0">
                <a:solidFill>
                  <a:srgbClr val="0070C0"/>
                </a:solidFill>
              </a:rPr>
              <a:t>середа, четвер, п’ятниця, недíля.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65318" y="3461140"/>
            <a:ext cx="8187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Недíля, понедíлок</a:t>
            </a:r>
            <a:r>
              <a:rPr lang="uk-UA" sz="3200" b="1" dirty="0">
                <a:solidFill>
                  <a:srgbClr val="0070C0"/>
                </a:solidFill>
              </a:rPr>
              <a:t>, </a:t>
            </a:r>
            <a:r>
              <a:rPr lang="uk-UA" sz="3200" b="1" dirty="0" smtClean="0">
                <a:solidFill>
                  <a:srgbClr val="0070C0"/>
                </a:solidFill>
              </a:rPr>
              <a:t>п’ятниця, середа, четвер.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0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2928259" y="3444400"/>
            <a:ext cx="125402" cy="117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4713517" y="3434324"/>
            <a:ext cx="114516" cy="123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6033766" y="3496118"/>
            <a:ext cx="143816" cy="140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8496515" y="3488198"/>
            <a:ext cx="87086" cy="12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9628630" y="3460992"/>
            <a:ext cx="87086" cy="12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817638" y="4252744"/>
            <a:ext cx="6199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У нього сім п’ятниць на тиждень.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1" name="Picture 2" descr="D:\Картинки до тестів\!!!!!!Эсмира\OIG (5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834" r="13645" b="4737"/>
          <a:stretch/>
        </p:blipFill>
        <p:spPr bwMode="auto">
          <a:xfrm>
            <a:off x="460375" y="4145587"/>
            <a:ext cx="1908000" cy="2304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  <p:bldP spid="2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>
            <a:off x="9223359" y="1629165"/>
            <a:ext cx="2119555" cy="23025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656" t="13726" r="71900" b="34618"/>
          <a:stretch/>
        </p:blipFill>
        <p:spPr>
          <a:xfrm>
            <a:off x="784914" y="1629165"/>
            <a:ext cx="1691251" cy="24327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8830" y="336075"/>
            <a:ext cx="10194084" cy="11443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виразно речення, які записали Родзинка і Ґаджик.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8143" y="1629165"/>
            <a:ext cx="314169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На </a:t>
            </a:r>
            <a:r>
              <a:rPr lang="uk-UA" sz="2800" b="1" dirty="0"/>
              <a:t>дорозі багато машин</a:t>
            </a:r>
            <a:r>
              <a:rPr lang="uk-UA" sz="2800" b="1" dirty="0">
                <a:solidFill>
                  <a:srgbClr val="FF0000"/>
                </a:solidFill>
              </a:rPr>
              <a:t>.</a:t>
            </a:r>
          </a:p>
          <a:p>
            <a:r>
              <a:rPr lang="uk-UA" sz="2800" b="1" dirty="0"/>
              <a:t>Дорогу переходь уважно</a:t>
            </a:r>
            <a:r>
              <a:rPr lang="uk-UA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82601" y="1629165"/>
            <a:ext cx="309608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На </a:t>
            </a:r>
            <a:r>
              <a:rPr lang="uk-UA" sz="2800" b="1" dirty="0"/>
              <a:t>дорозі багато машин</a:t>
            </a:r>
            <a:r>
              <a:rPr lang="uk-UA" sz="2800" b="1" dirty="0">
                <a:solidFill>
                  <a:srgbClr val="FF0000"/>
                </a:solidFill>
              </a:rPr>
              <a:t>!</a:t>
            </a:r>
          </a:p>
          <a:p>
            <a:r>
              <a:rPr lang="uk-UA" sz="2800" b="1" dirty="0"/>
              <a:t>Дорогу переходь уважно</a:t>
            </a:r>
            <a:r>
              <a:rPr lang="uk-UA" sz="28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2142" y="3636371"/>
            <a:ext cx="743588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Поясни, чим відрізняються речення в лівій і правій колонках.</a:t>
            </a: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Які з них треба читати з сильним почуттям?</a:t>
            </a: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Як думаєш, у якій колонці подано окличні речення? </a:t>
            </a:r>
            <a:r>
              <a:rPr lang="uk-UA" sz="2400" b="1" dirty="0" err="1">
                <a:solidFill>
                  <a:schemeClr val="bg1"/>
                </a:solidFill>
              </a:rPr>
              <a:t>Перевір</a:t>
            </a:r>
            <a:r>
              <a:rPr lang="uk-UA" sz="2400" b="1" dirty="0">
                <a:solidFill>
                  <a:schemeClr val="bg1"/>
                </a:solidFill>
              </a:rPr>
              <a:t> свою думку за правилом.</a:t>
            </a:r>
          </a:p>
        </p:txBody>
      </p:sp>
    </p:spTree>
    <p:extLst>
      <p:ext uri="{BB962C8B-B14F-4D97-AF65-F5344CB8AC3E}">
        <p14:creationId xmlns:p14="http://schemas.microsoft.com/office/powerpoint/2010/main" val="25210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480230"/>
            <a:ext cx="9590226" cy="6954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Пам'ятка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572" y="1305085"/>
            <a:ext cx="2149084" cy="32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53530" y="1305085"/>
            <a:ext cx="702526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Окличні речення </a:t>
            </a:r>
            <a:r>
              <a:rPr lang="uk-UA" sz="3200" b="1" dirty="0">
                <a:solidFill>
                  <a:schemeClr val="bg1"/>
                </a:solidFill>
              </a:rPr>
              <a:t>вимовляються із сильним </a:t>
            </a:r>
            <a:r>
              <a:rPr lang="uk-UA" sz="3200" b="1" dirty="0"/>
              <a:t>почуттям </a:t>
            </a:r>
            <a:r>
              <a:rPr lang="uk-UA" sz="3200" b="1" i="1" dirty="0">
                <a:solidFill>
                  <a:schemeClr val="bg1"/>
                </a:solidFill>
              </a:rPr>
              <a:t>радості, захоплення, здивування, гніву, страху, застереження.</a:t>
            </a:r>
          </a:p>
          <a:p>
            <a:pPr algn="ctr"/>
            <a:r>
              <a:rPr lang="uk-UA" sz="3200" b="1" dirty="0"/>
              <a:t>У кінці </a:t>
            </a:r>
            <a:r>
              <a:rPr lang="uk-UA" sz="3200" b="1" dirty="0">
                <a:solidFill>
                  <a:srgbClr val="FFFF00"/>
                </a:solidFill>
              </a:rPr>
              <a:t>окличних речень ставимо </a:t>
            </a:r>
            <a:r>
              <a:rPr lang="uk-UA" sz="3200" b="1" dirty="0"/>
              <a:t>знак оклику.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119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21892</TotalTime>
  <Words>688</Words>
  <Application>Microsoft Office PowerPoint</Application>
  <PresentationFormat>Произвольный</PresentationFormat>
  <Paragraphs>119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1426</cp:revision>
  <dcterms:created xsi:type="dcterms:W3CDTF">2018-01-05T16:38:53Z</dcterms:created>
  <dcterms:modified xsi:type="dcterms:W3CDTF">2025-03-29T17:37:35Z</dcterms:modified>
</cp:coreProperties>
</file>