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686" r:id="rId3"/>
    <p:sldId id="691" r:id="rId4"/>
    <p:sldId id="674" r:id="rId5"/>
    <p:sldId id="675" r:id="rId6"/>
    <p:sldId id="689" r:id="rId7"/>
    <p:sldId id="693" r:id="rId8"/>
    <p:sldId id="629" r:id="rId9"/>
    <p:sldId id="550" r:id="rId10"/>
    <p:sldId id="644" r:id="rId11"/>
    <p:sldId id="680" r:id="rId12"/>
    <p:sldId id="681" r:id="rId13"/>
    <p:sldId id="671" r:id="rId14"/>
    <p:sldId id="683" r:id="rId15"/>
    <p:sldId id="688" r:id="rId16"/>
    <p:sldId id="692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1694E9"/>
    <a:srgbClr val="FF7C80"/>
    <a:srgbClr val="FF66FF"/>
    <a:srgbClr val="709E32"/>
    <a:srgbClr val="FFFF0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3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1tg3qz9c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1972" y="4287274"/>
            <a:ext cx="9434885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Визначаю головні слова в реченні</a:t>
            </a:r>
          </a:p>
        </p:txBody>
      </p:sp>
      <p:pic>
        <p:nvPicPr>
          <p:cNvPr id="2050" name="Picture 2" descr="Картинки по запросу &quot;дети друзья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15" y="1214338"/>
            <a:ext cx="2471601" cy="24149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87070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</a:t>
            </a:r>
            <a:r>
              <a:rPr lang="en-US" sz="2400" b="1" dirty="0" smtClean="0">
                <a:solidFill>
                  <a:srgbClr val="0070C0"/>
                </a:solidFill>
              </a:rPr>
              <a:t>8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903515" y="1331899"/>
            <a:ext cx="1971467" cy="28357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03515" y="457738"/>
            <a:ext cx="10193844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повідомлення </a:t>
            </a:r>
            <a:r>
              <a:rPr lang="uk-UA" sz="3600" b="1" dirty="0" smtClean="0">
                <a:solidFill>
                  <a:schemeClr val="bg1"/>
                </a:solidFill>
              </a:rPr>
              <a:t>Родзинки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7225" y="2033397"/>
            <a:ext cx="817934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А я </a:t>
            </a:r>
            <a:r>
              <a:rPr lang="uk-UA" sz="3200" b="1" i="1" dirty="0"/>
              <a:t>(що зробила?) </a:t>
            </a:r>
            <a:r>
              <a:rPr lang="uk-UA" sz="3200" b="1" dirty="0"/>
              <a:t>…………….… тераріум. Там </a:t>
            </a:r>
            <a:r>
              <a:rPr lang="uk-UA" sz="3200" b="1" i="1" dirty="0"/>
              <a:t>(що роблять?) </a:t>
            </a:r>
            <a:r>
              <a:rPr lang="uk-UA" sz="3200" b="1" dirty="0"/>
              <a:t>………….. різні змії. Серед скель </a:t>
            </a:r>
            <a:r>
              <a:rPr lang="uk-UA" sz="3200" b="1" i="1" dirty="0"/>
              <a:t>(що роблять?) </a:t>
            </a:r>
            <a:r>
              <a:rPr lang="uk-UA" sz="3200" b="1" dirty="0"/>
              <a:t>…………..…… ящірки. На  гілці сухого дерева </a:t>
            </a:r>
            <a:r>
              <a:rPr lang="uk-UA" sz="3200" b="1" i="1" dirty="0"/>
              <a:t>(що зробив?)</a:t>
            </a:r>
            <a:r>
              <a:rPr lang="uk-UA" sz="3200" b="1" dirty="0"/>
              <a:t> ………………. хамелеон.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4059" y="4650110"/>
            <a:ext cx="817934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95FFF"/>
                </a:solidFill>
              </a:rPr>
              <a:t>Довідка: </a:t>
            </a:r>
            <a:r>
              <a:rPr lang="uk-UA" sz="3200" i="1" dirty="0">
                <a:solidFill>
                  <a:srgbClr val="295FFF"/>
                </a:solidFill>
              </a:rPr>
              <a:t>живуть, причаївся, відвідала, ховаються.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856" y="1882899"/>
            <a:ext cx="199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відвідала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0568" y="2392086"/>
            <a:ext cx="165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живуть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1993" y="2853629"/>
            <a:ext cx="230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ховаються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54594" y="3316775"/>
            <a:ext cx="206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причаївся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96753" y="1310127"/>
            <a:ext cx="8222377" cy="6070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Встав </a:t>
            </a:r>
            <a:r>
              <a:rPr lang="uk-UA" sz="2400" b="1" dirty="0">
                <a:solidFill>
                  <a:srgbClr val="0070C0"/>
                </a:solidFill>
              </a:rPr>
              <a:t>пропущені слова. Можеш скористатися довідкою.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30" y="494530"/>
            <a:ext cx="10180430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Запиши </a:t>
            </a:r>
            <a:r>
              <a:rPr lang="uk-UA" sz="3600" b="1" dirty="0">
                <a:solidFill>
                  <a:schemeClr val="bg1"/>
                </a:solidFill>
              </a:rPr>
              <a:t>повідомлення Родзинки без </a:t>
            </a:r>
            <a:r>
              <a:rPr lang="uk-UA" sz="3600" b="1" dirty="0" smtClean="0">
                <a:solidFill>
                  <a:schemeClr val="bg1"/>
                </a:solidFill>
              </a:rPr>
              <a:t>питань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75" r="47426" b="66088"/>
          <a:stretch/>
        </p:blipFill>
        <p:spPr>
          <a:xfrm>
            <a:off x="2339254" y="2119860"/>
            <a:ext cx="9188534" cy="38435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4" name="Picture 2" descr="Картинки по запросу &quot;хамеле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2" y="1376185"/>
            <a:ext cx="1964854" cy="22125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0" t="46319" b="38845"/>
          <a:stretch/>
        </p:blipFill>
        <p:spPr>
          <a:xfrm>
            <a:off x="2748088" y="2043205"/>
            <a:ext cx="1263337" cy="10174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64348" r="79891" b="20390"/>
          <a:stretch/>
        </p:blipFill>
        <p:spPr>
          <a:xfrm>
            <a:off x="3713872" y="2157189"/>
            <a:ext cx="608619" cy="1046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6" t="64348" r="19282" b="20390"/>
          <a:stretch/>
        </p:blipFill>
        <p:spPr>
          <a:xfrm>
            <a:off x="4422541" y="2179556"/>
            <a:ext cx="2537937" cy="1046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20179" r="34539" b="68741"/>
          <a:stretch/>
        </p:blipFill>
        <p:spPr>
          <a:xfrm>
            <a:off x="6994025" y="2458564"/>
            <a:ext cx="2846231" cy="759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1635" r="55581" b="57285"/>
          <a:stretch/>
        </p:blipFill>
        <p:spPr>
          <a:xfrm>
            <a:off x="9570080" y="2145128"/>
            <a:ext cx="1902982" cy="7598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48724" r="48346" b="35702"/>
          <a:stretch/>
        </p:blipFill>
        <p:spPr>
          <a:xfrm>
            <a:off x="2339254" y="3111089"/>
            <a:ext cx="2125049" cy="10680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9" t="49475" r="9245" b="34951"/>
          <a:stretch/>
        </p:blipFill>
        <p:spPr>
          <a:xfrm>
            <a:off x="4464303" y="3181884"/>
            <a:ext cx="1535687" cy="10680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66001" r="63154" b="18425"/>
          <a:stretch/>
        </p:blipFill>
        <p:spPr>
          <a:xfrm>
            <a:off x="6000751" y="3181884"/>
            <a:ext cx="1535687" cy="1068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t="63747" r="20455" b="19602"/>
          <a:stretch/>
        </p:blipFill>
        <p:spPr>
          <a:xfrm>
            <a:off x="7546876" y="3037253"/>
            <a:ext cx="1674567" cy="11419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80837" r="63544" b="2512"/>
          <a:stretch/>
        </p:blipFill>
        <p:spPr>
          <a:xfrm>
            <a:off x="9384755" y="3108048"/>
            <a:ext cx="1465198" cy="1141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5912" r="29367" b="72820"/>
          <a:stretch/>
        </p:blipFill>
        <p:spPr>
          <a:xfrm>
            <a:off x="2363795" y="3999323"/>
            <a:ext cx="3013657" cy="7727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36007" r="47385" b="52725"/>
          <a:stretch/>
        </p:blipFill>
        <p:spPr>
          <a:xfrm>
            <a:off x="5306431" y="4268877"/>
            <a:ext cx="2191372" cy="7727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5" t="30936" r="13951" b="57796"/>
          <a:stretch/>
        </p:blipFill>
        <p:spPr>
          <a:xfrm>
            <a:off x="7460187" y="3927128"/>
            <a:ext cx="1134083" cy="7727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50655" r="61450" b="38077"/>
          <a:stretch/>
        </p:blipFill>
        <p:spPr>
          <a:xfrm>
            <a:off x="8536121" y="4151404"/>
            <a:ext cx="1457749" cy="7727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63801" r="55457" b="19322"/>
          <a:stretch/>
        </p:blipFill>
        <p:spPr>
          <a:xfrm>
            <a:off x="3024108" y="4856403"/>
            <a:ext cx="1906073" cy="11573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3" t="52533" r="28727" b="36199"/>
          <a:stretch/>
        </p:blipFill>
        <p:spPr>
          <a:xfrm>
            <a:off x="9881420" y="4298648"/>
            <a:ext cx="1280302" cy="7727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80972" r="37813" b="3735"/>
          <a:stretch/>
        </p:blipFill>
        <p:spPr>
          <a:xfrm>
            <a:off x="5112255" y="4943682"/>
            <a:ext cx="2671622" cy="1048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20094" r="30703" b="73144"/>
          <a:stretch/>
        </p:blipFill>
        <p:spPr>
          <a:xfrm>
            <a:off x="7897245" y="5193896"/>
            <a:ext cx="2975020" cy="4636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0" t="52533" r="16193" b="36199"/>
          <a:stretch/>
        </p:blipFill>
        <p:spPr>
          <a:xfrm>
            <a:off x="2460464" y="5200255"/>
            <a:ext cx="530892" cy="7727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10970885" y="4313494"/>
            <a:ext cx="556902" cy="652508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9545E340-9047-4DE2-B157-989296FF58BB}"/>
              </a:ext>
            </a:extLst>
          </p:cNvPr>
          <p:cNvCxnSpPr/>
          <p:nvPr/>
        </p:nvCxnSpPr>
        <p:spPr>
          <a:xfrm>
            <a:off x="3713872" y="2904982"/>
            <a:ext cx="6751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9661BC60-7B44-43BC-B681-61564F4CE4BF}"/>
              </a:ext>
            </a:extLst>
          </p:cNvPr>
          <p:cNvCxnSpPr>
            <a:cxnSpLocks/>
          </p:cNvCxnSpPr>
          <p:nvPr/>
        </p:nvCxnSpPr>
        <p:spPr>
          <a:xfrm>
            <a:off x="4644421" y="2881871"/>
            <a:ext cx="2098421" cy="231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xmlns="" id="{B98D86F9-6B4A-4CBD-B1BE-33ABEFF39C20}"/>
              </a:ext>
            </a:extLst>
          </p:cNvPr>
          <p:cNvCxnSpPr/>
          <p:nvPr/>
        </p:nvCxnSpPr>
        <p:spPr>
          <a:xfrm>
            <a:off x="4637316" y="3009292"/>
            <a:ext cx="2108385" cy="69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373B5FC9-1C38-4FFD-81E5-E03E699C640A}"/>
              </a:ext>
            </a:extLst>
          </p:cNvPr>
          <p:cNvCxnSpPr>
            <a:cxnSpLocks/>
          </p:cNvCxnSpPr>
          <p:nvPr/>
        </p:nvCxnSpPr>
        <p:spPr>
          <a:xfrm flipV="1">
            <a:off x="6141802" y="3827698"/>
            <a:ext cx="1318385" cy="5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BDF91FD1-FA1B-4D81-9A68-A5B6C514A8AD}"/>
              </a:ext>
            </a:extLst>
          </p:cNvPr>
          <p:cNvCxnSpPr/>
          <p:nvPr/>
        </p:nvCxnSpPr>
        <p:spPr>
          <a:xfrm>
            <a:off x="2460464" y="3832914"/>
            <a:ext cx="19285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xmlns="" id="{984C4A25-F862-49BF-8134-4D1DA862DD59}"/>
              </a:ext>
            </a:extLst>
          </p:cNvPr>
          <p:cNvCxnSpPr>
            <a:cxnSpLocks/>
          </p:cNvCxnSpPr>
          <p:nvPr/>
        </p:nvCxnSpPr>
        <p:spPr>
          <a:xfrm flipV="1">
            <a:off x="2480481" y="3925666"/>
            <a:ext cx="1820510" cy="10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xmlns="" id="{F0C0456F-5CF2-437E-B620-EB800C989A0C}"/>
              </a:ext>
            </a:extLst>
          </p:cNvPr>
          <p:cNvCxnSpPr>
            <a:cxnSpLocks/>
          </p:cNvCxnSpPr>
          <p:nvPr/>
        </p:nvCxnSpPr>
        <p:spPr>
          <a:xfrm flipV="1">
            <a:off x="2471565" y="4721149"/>
            <a:ext cx="2750492" cy="23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xmlns="" id="{D1749278-568B-47C6-95D6-CD6D1B2EF37B}"/>
              </a:ext>
            </a:extLst>
          </p:cNvPr>
          <p:cNvCxnSpPr>
            <a:cxnSpLocks/>
          </p:cNvCxnSpPr>
          <p:nvPr/>
        </p:nvCxnSpPr>
        <p:spPr>
          <a:xfrm>
            <a:off x="2471565" y="4856403"/>
            <a:ext cx="2640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xmlns="" id="{6A362D1E-4ABA-4D56-AD28-81548B4CA82B}"/>
              </a:ext>
            </a:extLst>
          </p:cNvPr>
          <p:cNvCxnSpPr>
            <a:cxnSpLocks/>
          </p:cNvCxnSpPr>
          <p:nvPr/>
        </p:nvCxnSpPr>
        <p:spPr>
          <a:xfrm>
            <a:off x="5493210" y="4772056"/>
            <a:ext cx="1733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xmlns="" id="{2EF30C67-5869-4CA4-BEDB-B585B6C0F4AA}"/>
              </a:ext>
            </a:extLst>
          </p:cNvPr>
          <p:cNvCxnSpPr>
            <a:cxnSpLocks/>
          </p:cNvCxnSpPr>
          <p:nvPr/>
        </p:nvCxnSpPr>
        <p:spPr>
          <a:xfrm flipV="1">
            <a:off x="8023988" y="5708351"/>
            <a:ext cx="2630293" cy="18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xmlns="" id="{03F1F1F6-4D5B-4533-974E-7776A442A3F2}"/>
              </a:ext>
            </a:extLst>
          </p:cNvPr>
          <p:cNvCxnSpPr/>
          <p:nvPr/>
        </p:nvCxnSpPr>
        <p:spPr>
          <a:xfrm>
            <a:off x="5232146" y="5657536"/>
            <a:ext cx="23147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xmlns="" id="{DCB3605B-9A17-497A-8775-B1A6EFFB50A2}"/>
              </a:ext>
            </a:extLst>
          </p:cNvPr>
          <p:cNvCxnSpPr>
            <a:cxnSpLocks/>
          </p:cNvCxnSpPr>
          <p:nvPr/>
        </p:nvCxnSpPr>
        <p:spPr>
          <a:xfrm>
            <a:off x="5232146" y="5726427"/>
            <a:ext cx="23147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991337" y="1319127"/>
            <a:ext cx="6995333" cy="6084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 в кожному реченні.</a:t>
            </a:r>
          </a:p>
        </p:txBody>
      </p:sp>
    </p:spTree>
    <p:extLst>
      <p:ext uri="{BB962C8B-B14F-4D97-AF65-F5344CB8AC3E}">
        <p14:creationId xmlns:p14="http://schemas.microsoft.com/office/powerpoint/2010/main" val="3164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494530"/>
            <a:ext cx="10374086" cy="746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побувала в шкільному живому </a:t>
            </a:r>
            <a:r>
              <a:rPr lang="uk-UA" sz="3600" b="1" dirty="0" smtClean="0">
                <a:solidFill>
                  <a:schemeClr val="bg1"/>
                </a:solidFill>
              </a:rPr>
              <a:t>куточку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1" y="2163548"/>
            <a:ext cx="4870044" cy="251413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42987" y="4777100"/>
            <a:ext cx="50128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побувала            сподобались </a:t>
            </a:r>
            <a:r>
              <a:rPr lang="uk-UA" sz="2800" b="1" dirty="0" smtClean="0"/>
              <a:t>     </a:t>
            </a:r>
            <a:endParaRPr lang="uk-UA" sz="2800" b="1" dirty="0"/>
          </a:p>
          <a:p>
            <a:r>
              <a:rPr lang="uk-UA" sz="2800" b="1" dirty="0" smtClean="0"/>
              <a:t>побачила      сфотографувалась</a:t>
            </a:r>
            <a:endParaRPr lang="uk-U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5859" y="2163548"/>
            <a:ext cx="543262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800" b="1" dirty="0">
                <a:solidFill>
                  <a:schemeClr val="bg1"/>
                </a:solidFill>
              </a:rPr>
              <a:t>малюнок.</a:t>
            </a:r>
          </a:p>
          <a:p>
            <a:pPr marL="271463" indent="-27146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</a:t>
            </a:r>
            <a:r>
              <a:rPr lang="uk-UA" sz="2800" b="1" dirty="0" smtClean="0">
                <a:solidFill>
                  <a:schemeClr val="bg1"/>
                </a:solidFill>
              </a:rPr>
              <a:t>гадаєш, </a:t>
            </a:r>
            <a:r>
              <a:rPr lang="uk-UA" sz="2800" b="1" dirty="0">
                <a:solidFill>
                  <a:schemeClr val="bg1"/>
                </a:solidFill>
              </a:rPr>
              <a:t>де побувала Читалочка?</a:t>
            </a:r>
          </a:p>
          <a:p>
            <a:pPr marL="271463" indent="-27146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Кого вона там побачила? </a:t>
            </a:r>
          </a:p>
          <a:p>
            <a:pPr marL="271463" indent="-27146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З ким сфотографувалася?</a:t>
            </a:r>
          </a:p>
          <a:p>
            <a:pPr marL="271463" indent="-27146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вважаєш, </a:t>
            </a:r>
            <a:r>
              <a:rPr lang="uk-UA" sz="2800" b="1" dirty="0">
                <a:solidFill>
                  <a:schemeClr val="bg1"/>
                </a:solidFill>
              </a:rPr>
              <a:t>чи сподобалося Читалочці в живому куточку?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8027" y="1295401"/>
            <a:ext cx="8732066" cy="80951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їй скласти розповідь про нього. Скористайся малюнком і поданими словами. </a:t>
            </a:r>
          </a:p>
        </p:txBody>
      </p:sp>
    </p:spTree>
    <p:extLst>
      <p:ext uri="{BB962C8B-B14F-4D97-AF65-F5344CB8AC3E}">
        <p14:creationId xmlns:p14="http://schemas.microsoft.com/office/powerpoint/2010/main" val="40998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489857"/>
            <a:ext cx="10080171" cy="8395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повідомлення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201" y="1329383"/>
            <a:ext cx="1749085" cy="25886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49286" y="1856157"/>
            <a:ext cx="87194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   Маленький океанаріум стоїть у </a:t>
            </a:r>
            <a:r>
              <a:rPr lang="uk-UA" sz="3200" b="1" dirty="0" smtClean="0"/>
              <a:t>мене вдома</a:t>
            </a:r>
            <a:r>
              <a:rPr lang="uk-UA" sz="3200" b="1" dirty="0"/>
              <a:t>. У ньому також ростуть водорості. А між </a:t>
            </a:r>
            <a:r>
              <a:rPr lang="uk-UA" sz="3200" b="1" dirty="0" smtClean="0"/>
              <a:t>ними </a:t>
            </a:r>
            <a:r>
              <a:rPr lang="uk-UA" sz="3200" b="1" dirty="0"/>
              <a:t>плавають  </a:t>
            </a:r>
            <a:r>
              <a:rPr lang="uk-UA" sz="3200" b="1" dirty="0" smtClean="0"/>
              <a:t>рибки</a:t>
            </a:r>
            <a:r>
              <a:rPr lang="uk-UA" sz="3200" b="1" dirty="0"/>
              <a:t>. Я </a:t>
            </a:r>
            <a:r>
              <a:rPr lang="uk-UA" sz="3200" b="1" dirty="0" smtClean="0"/>
              <a:t>спостерігаю </a:t>
            </a:r>
            <a:r>
              <a:rPr lang="uk-UA" sz="3200" b="1" dirty="0"/>
              <a:t>за ними щодня.</a:t>
            </a:r>
          </a:p>
        </p:txBody>
      </p:sp>
      <p:pic>
        <p:nvPicPr>
          <p:cNvPr id="2050" name="Picture 2" descr="Картинки по запросу &quot;домашний океанариу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59" y="4013887"/>
            <a:ext cx="2439900" cy="17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4457" y="1363367"/>
            <a:ext cx="7373452" cy="4763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здогадуєшся, про що розповів Щебетунчик?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6677" y="3436704"/>
            <a:ext cx="8732066" cy="4354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Поясни, чим схожі і чим відрізняються </a:t>
            </a:r>
            <a:r>
              <a:rPr lang="uk-UA" sz="2400" b="1" dirty="0">
                <a:solidFill>
                  <a:srgbClr val="FF0000"/>
                </a:solidFill>
              </a:rPr>
              <a:t>океанаріум</a:t>
            </a:r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і</a:t>
            </a:r>
            <a:r>
              <a:rPr lang="uk-UA" sz="2400" b="1" i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акваріум</a:t>
            </a:r>
            <a:r>
              <a:rPr lang="uk-UA" sz="2400" b="1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86" y="3937828"/>
            <a:ext cx="507274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Океанаріум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водоймище</a:t>
            </a:r>
            <a:r>
              <a:rPr lang="uk-UA" sz="2400" b="1" dirty="0"/>
              <a:t>, басейн, обладнані для утримання морських тварин і риб з метою спостереження за ними та їх вивчення; музей живої морської природи.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7029" y="3939407"/>
            <a:ext cx="354093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Акваріум – </a:t>
            </a:r>
            <a:r>
              <a:rPr lang="uk-UA" sz="2400" b="1" dirty="0"/>
              <a:t>скляна посудина, призначена для утримання в домашніх умовах тропічних рослин та риб.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228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2" y="1362692"/>
            <a:ext cx="8675915" cy="4769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 з речень, які сказав Щебетунчик.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43" y="3660900"/>
            <a:ext cx="639560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</a:t>
            </a:r>
            <a:r>
              <a:rPr lang="uk-UA" sz="2800" b="1" dirty="0">
                <a:solidFill>
                  <a:schemeClr val="bg1"/>
                </a:solidFill>
              </a:rPr>
              <a:t>Що?) Океанаріум (що робить?) стоїть, (що?) водорості (що роблять?) ростуть, (хто?) рибки (що роблять?) плавають, (хто?) я (що роблю?) спостерігаю.</a:t>
            </a:r>
          </a:p>
        </p:txBody>
      </p:sp>
      <p:pic>
        <p:nvPicPr>
          <p:cNvPr id="12" name="Picture 2" descr="Картинки по запросу &quot;домашний океанариу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58" y="3660900"/>
            <a:ext cx="3439885" cy="23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7943" y="1944835"/>
            <a:ext cx="87194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   Маленький океанаріум стоїть у </a:t>
            </a:r>
            <a:r>
              <a:rPr lang="uk-UA" sz="3200" b="1" dirty="0" smtClean="0"/>
              <a:t>мене вдома</a:t>
            </a:r>
            <a:r>
              <a:rPr lang="uk-UA" sz="3200" b="1" dirty="0"/>
              <a:t>. У ньому також ростуть водорості. А між </a:t>
            </a:r>
            <a:r>
              <a:rPr lang="uk-UA" sz="3200" b="1" dirty="0" smtClean="0"/>
              <a:t>ними </a:t>
            </a:r>
            <a:r>
              <a:rPr lang="uk-UA" sz="3200" b="1" dirty="0"/>
              <a:t>плавають  </a:t>
            </a:r>
            <a:r>
              <a:rPr lang="uk-UA" sz="3200" b="1" dirty="0" smtClean="0"/>
              <a:t>рибки</a:t>
            </a:r>
            <a:r>
              <a:rPr lang="uk-UA" sz="3200" b="1" dirty="0"/>
              <a:t>. Я </a:t>
            </a:r>
            <a:r>
              <a:rPr lang="uk-UA" sz="3200" b="1" dirty="0" smtClean="0"/>
              <a:t>спостерігаю </a:t>
            </a:r>
            <a:r>
              <a:rPr lang="uk-UA" sz="3200" b="1" dirty="0"/>
              <a:t>за ними щодня.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7943" y="511249"/>
            <a:ext cx="10210800" cy="7631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2 клас\1 Українська мова\1 Пономарьова\7 Речення\№098 - Визначаю головні слова в реченні\2025-03-27_215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13764" r="1488" b="2248"/>
          <a:stretch/>
        </p:blipFill>
        <p:spPr bwMode="auto">
          <a:xfrm>
            <a:off x="6000872" y="3948422"/>
            <a:ext cx="5043498" cy="24088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1 Українська мова\1 Пономарьова\7 Речення\№098 - Визначаю головні слова в реченні\2025-03-27_2146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5500" r="7285" b="1996"/>
          <a:stretch/>
        </p:blipFill>
        <p:spPr bwMode="auto">
          <a:xfrm>
            <a:off x="698841" y="4356000"/>
            <a:ext cx="4972616" cy="190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7 Речення\№098 - Визначаю головні слова в реченні\2025-03-27_2135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8422" r="13238" b="4586"/>
          <a:stretch/>
        </p:blipFill>
        <p:spPr bwMode="auto">
          <a:xfrm>
            <a:off x="856527" y="1925781"/>
            <a:ext cx="4454231" cy="11528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55056" y="3133071"/>
            <a:ext cx="4435903" cy="1126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Побудуй з поданих слів розповідне речення і запиши. Підкресли головні слова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66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5" y="1025111"/>
            <a:ext cx="4480916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Поєднай стрілочками слова, щоб утворилися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5143" y="1033046"/>
            <a:ext cx="5971824" cy="838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Прочитай речення. Підкресли головні слова в кожному з них.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75142" y="3133071"/>
            <a:ext cx="5971823" cy="7718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Устав у речення пропущені головні слова. Скористайся малюнками.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014031" y="5018940"/>
            <a:ext cx="4463143" cy="1261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Їжак прокинувся від </a:t>
            </a:r>
          </a:p>
          <a:p>
            <a:pPr>
              <a:defRPr/>
            </a:pPr>
            <a:endParaRPr lang="uk-UA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зимового сну.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842394" y="3998368"/>
            <a:ext cx="28132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зацвіли </a:t>
            </a:r>
            <a:r>
              <a:rPr lang="uk-UA" sz="2800" b="1" dirty="0" smtClean="0">
                <a:solidFill>
                  <a:srgbClr val="0070C0"/>
                </a:solidFill>
              </a:rPr>
              <a:t>яблуні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86000" y="2242457"/>
            <a:ext cx="1371600" cy="6640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255346" y="2242457"/>
            <a:ext cx="1402254" cy="29342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255346" y="2574471"/>
            <a:ext cx="1402254" cy="28952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151913" y="4847685"/>
            <a:ext cx="258997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err="1" smtClean="0">
                <a:solidFill>
                  <a:srgbClr val="0070C0"/>
                </a:solidFill>
              </a:rPr>
              <a:t>Лелеки</a:t>
            </a:r>
            <a:r>
              <a:rPr lang="uk-UA" sz="2800" b="1" dirty="0" smtClean="0">
                <a:solidFill>
                  <a:srgbClr val="0070C0"/>
                </a:solidFill>
              </a:rPr>
              <a:t> літають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2 клас\1 Українська мова\1 Пономарьова\7 Речення\№098 - Визначаю головні слова в реченні\2025-03-27_2138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28942" r="775" b="-467"/>
          <a:stretch/>
        </p:blipFill>
        <p:spPr bwMode="auto">
          <a:xfrm>
            <a:off x="5375142" y="1926789"/>
            <a:ext cx="5971824" cy="11736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7336971" y="2432711"/>
            <a:ext cx="6749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226628" y="2427022"/>
            <a:ext cx="10232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37513" y="2490140"/>
            <a:ext cx="1012373" cy="2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20742" y="2421583"/>
            <a:ext cx="914401" cy="5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143999" y="2438153"/>
            <a:ext cx="10232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154884" y="2501271"/>
            <a:ext cx="1012373" cy="2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674428" y="2949544"/>
            <a:ext cx="9579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716485" y="2971311"/>
            <a:ext cx="859972" cy="5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727370" y="3034427"/>
            <a:ext cx="849087" cy="5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0504714" y="2971308"/>
            <a:ext cx="6749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719456" y="2971311"/>
            <a:ext cx="936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730341" y="3034427"/>
            <a:ext cx="925287" cy="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143000" y="5464139"/>
            <a:ext cx="678912" cy="11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930768" y="5464139"/>
            <a:ext cx="1726832" cy="11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941653" y="5538386"/>
            <a:ext cx="1715947" cy="2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120904" y="5447103"/>
            <a:ext cx="262098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жовтіють куль-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бабки.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18" grpId="0" animBg="1"/>
      <p:bldP spid="43" grpId="0"/>
      <p:bldP spid="32" grpId="0"/>
      <p:bldP spid="38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2926076"/>
            <a:ext cx="2889071" cy="28890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10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7" y="1251620"/>
            <a:ext cx="8778241" cy="84184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 </a:t>
            </a:r>
            <a:r>
              <a:rPr lang="uk-UA" sz="2400" b="1" dirty="0" smtClean="0">
                <a:solidFill>
                  <a:srgbClr val="0070C0"/>
                </a:solidFill>
              </a:rPr>
              <a:t>що дізнались </a:t>
            </a:r>
            <a:r>
              <a:rPr lang="uk-UA" sz="2400" b="1" dirty="0" smtClean="0">
                <a:solidFill>
                  <a:srgbClr val="0070C0"/>
                </a:solidFill>
              </a:rPr>
              <a:t>на уроці?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Які слова називають головними словами речення</a:t>
            </a:r>
            <a:r>
              <a:rPr lang="uk-UA" sz="2400" b="1" dirty="0" smtClean="0">
                <a:solidFill>
                  <a:srgbClr val="0070C0"/>
                </a:solidFill>
              </a:rPr>
              <a:t>? 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685893" y="5048224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87562" y="3739787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3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818800" y="372352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23035" y="5815147"/>
            <a:ext cx="283367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623059" y="2093460"/>
            <a:ext cx="8778241" cy="8456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Прочитай з </a:t>
            </a:r>
            <a:r>
              <a:rPr lang="uk-UA" sz="2400" b="1" dirty="0">
                <a:solidFill>
                  <a:srgbClr val="0070C0"/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i="1" dirty="0" smtClean="0">
                <a:solidFill>
                  <a:srgbClr val="0070C0"/>
                </a:solidFill>
              </a:rPr>
              <a:t>«До зустрічі!»</a:t>
            </a:r>
            <a:r>
              <a:rPr lang="uk-UA" sz="2400" b="1" dirty="0" smtClean="0">
                <a:solidFill>
                  <a:srgbClr val="0070C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495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350" y="539808"/>
            <a:ext cx="10030564" cy="11365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оранжевий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012371" y="1676400"/>
            <a:ext cx="9949543" cy="4259178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84D27-A651-478B-9346-051B924E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b="20290"/>
          <a:stretch/>
        </p:blipFill>
        <p:spPr>
          <a:xfrm>
            <a:off x="926049" y="2318656"/>
            <a:ext cx="5288627" cy="347254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5796" y="549547"/>
            <a:ext cx="9837890" cy="6207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54287" y="1452770"/>
            <a:ext cx="6629400" cy="216128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Сьогодні </a:t>
            </a:r>
            <a:r>
              <a:rPr lang="uk-UA" sz="3200" b="1" dirty="0">
                <a:solidFill>
                  <a:srgbClr val="0070C0"/>
                </a:solidFill>
              </a:rPr>
              <a:t>в нас урок звичайний,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Та вчить багато нас чому.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Хай буде він для нас повчальний!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За це подякуєм йому!</a:t>
            </a:r>
          </a:p>
        </p:txBody>
      </p:sp>
    </p:spTree>
    <p:extLst>
      <p:ext uri="{BB962C8B-B14F-4D97-AF65-F5344CB8AC3E}">
        <p14:creationId xmlns:p14="http://schemas.microsoft.com/office/powerpoint/2010/main" val="7584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155371" y="1458611"/>
            <a:ext cx="7870372" cy="10242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Прочитай з різною </a:t>
            </a:r>
            <a:r>
              <a:rPr lang="uk-UA" sz="2800" b="1" dirty="0">
                <a:solidFill>
                  <a:srgbClr val="0070C0"/>
                </a:solidFill>
              </a:rPr>
              <a:t>інтонацією речення-вітання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«Радий/рада бачити!»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463285"/>
            <a:ext cx="9793088" cy="864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3864" y="4134777"/>
            <a:ext cx="6473227" cy="12041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Як ти гадаєш, чому </a:t>
            </a:r>
            <a:r>
              <a:rPr lang="uk-UA" sz="2400" b="1" dirty="0">
                <a:solidFill>
                  <a:srgbClr val="0070C0"/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На </a:t>
            </a:r>
            <a:r>
              <a:rPr lang="uk-UA" sz="2400" b="1" dirty="0">
                <a:solidFill>
                  <a:srgbClr val="0070C0"/>
                </a:solidFill>
              </a:rPr>
              <a:t>якій інтонації </a:t>
            </a:r>
            <a:r>
              <a:rPr lang="uk-UA" sz="2400" b="1" dirty="0" smtClean="0">
                <a:solidFill>
                  <a:srgbClr val="0070C0"/>
                </a:solidFill>
              </a:rPr>
              <a:t>тобі </a:t>
            </a:r>
            <a:r>
              <a:rPr lang="uk-UA" sz="2400" b="1" dirty="0">
                <a:solidFill>
                  <a:srgbClr val="0070C0"/>
                </a:solidFill>
              </a:rPr>
              <a:t>хотілося б залишитися?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350367" y="2583138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345902" y="3324217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1103445" y="2560015"/>
            <a:ext cx="254563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704518" y="2583138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питанням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4971064" y="3313552"/>
            <a:ext cx="241602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2" name="Picture 2" descr="D:\Картинки до тестів\!!!!!!Эсмира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53" y="3383653"/>
            <a:ext cx="2863405" cy="286340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586" y="494529"/>
            <a:ext cx="8716986" cy="807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F2758D01-F418-41A7-8B5E-5A54EE94CCE8}"/>
              </a:ext>
            </a:extLst>
          </p:cNvPr>
          <p:cNvGrpSpPr/>
          <p:nvPr/>
        </p:nvGrpSpPr>
        <p:grpSpPr>
          <a:xfrm>
            <a:off x="3318309" y="2957063"/>
            <a:ext cx="5288282" cy="2136528"/>
            <a:chOff x="2565578" y="2252840"/>
            <a:chExt cx="6802438" cy="3025857"/>
          </a:xfrm>
          <a:solidFill>
            <a:srgbClr val="00B050"/>
          </a:solidFill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37B66998-FD2E-4B0F-881D-767CD32E5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3904" y="4589699"/>
              <a:ext cx="1079701" cy="68899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3E5225F7-94AD-4C70-9D2D-8849BD0CF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9658" y="2252840"/>
              <a:ext cx="0" cy="100385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6BD3D834-C417-429D-9025-3DAC45CE831C}"/>
                </a:ext>
              </a:extLst>
            </p:cNvPr>
            <p:cNvCxnSpPr>
              <a:cxnSpLocks/>
            </p:cNvCxnSpPr>
            <p:nvPr/>
          </p:nvCxnSpPr>
          <p:spPr>
            <a:xfrm>
              <a:off x="8166215" y="3919313"/>
              <a:ext cx="1201801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3F645255-E629-4C2B-8B61-18757287D9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578" y="3919312"/>
              <a:ext cx="1218026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xmlns="" id="{FB5B89C4-CE73-4E74-8FCD-E18E032C5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5578" y="2600686"/>
              <a:ext cx="1328317" cy="681251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xmlns="" id="{79214AC3-3E13-4634-8A31-22B069F5DFD0}"/>
                </a:ext>
              </a:extLst>
            </p:cNvPr>
            <p:cNvCxnSpPr>
              <a:cxnSpLocks/>
            </p:cNvCxnSpPr>
            <p:nvPr/>
          </p:nvCxnSpPr>
          <p:spPr>
            <a:xfrm>
              <a:off x="8166215" y="4555626"/>
              <a:ext cx="1086455" cy="72307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xmlns="" id="{F6DD5135-4C7A-4A67-B574-90C265EA4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1803" y="2575438"/>
              <a:ext cx="1165800" cy="681253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58C28B3F-4706-49C5-9A0F-075342D7FD88}"/>
                </a:ext>
              </a:extLst>
            </p:cNvPr>
            <p:cNvSpPr/>
            <p:nvPr/>
          </p:nvSpPr>
          <p:spPr>
            <a:xfrm>
              <a:off x="3810233" y="3256690"/>
              <a:ext cx="4309612" cy="132524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solidFill>
                    <a:schemeClr val="bg1"/>
                  </a:solidFill>
                </a:rPr>
                <a:t>Речення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8427465" y="2638990"/>
            <a:ext cx="2218789" cy="807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питальні</a:t>
            </a:r>
            <a:r>
              <a:rPr lang="uk-UA" sz="3600" b="1" i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78571" y="3712067"/>
            <a:ext cx="2667914" cy="889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розповідні</a:t>
            </a:r>
            <a:r>
              <a:rPr lang="uk-UA" sz="3600" b="1" i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46551" y="2746559"/>
            <a:ext cx="2101279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окличні</a:t>
            </a:r>
            <a:r>
              <a:rPr lang="uk-UA" sz="36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70467" y="5126886"/>
            <a:ext cx="2730771" cy="878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спонукальні</a:t>
            </a:r>
            <a:r>
              <a:rPr lang="uk-UA" sz="3600" b="1" i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3981" y="3797619"/>
            <a:ext cx="2350187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неокличні</a:t>
            </a:r>
            <a:r>
              <a:rPr lang="uk-UA" sz="3600" b="1" i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5074" y="5102122"/>
            <a:ext cx="4282726" cy="12176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 кінці ставимо розділові знаки </a:t>
            </a:r>
            <a:r>
              <a:rPr lang="uk-UA" sz="3600" b="1" dirty="0" smtClean="0">
                <a:solidFill>
                  <a:schemeClr val="bg1"/>
                </a:solidFill>
              </a:rPr>
              <a:t>.!?</a:t>
            </a:r>
            <a:r>
              <a:rPr lang="uk-UA" sz="3600" b="1" i="1" dirty="0" smtClean="0">
                <a:solidFill>
                  <a:schemeClr val="bg1"/>
                </a:solidFill>
              </a:rPr>
              <a:t>   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46455" y="2296624"/>
            <a:ext cx="4180973" cy="684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складається зі слів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3580" y="1386684"/>
            <a:ext cx="7723722" cy="8074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Протягом </a:t>
            </a:r>
            <a:r>
              <a:rPr lang="uk-UA" sz="2400" b="1" dirty="0" smtClean="0">
                <a:solidFill>
                  <a:srgbClr val="0070C0"/>
                </a:solidFill>
              </a:rPr>
              <a:t>кількох </a:t>
            </a:r>
            <a:r>
              <a:rPr lang="uk-UA" sz="2400" b="1" dirty="0">
                <a:solidFill>
                  <a:srgbClr val="0070C0"/>
                </a:solidFill>
              </a:rPr>
              <a:t>уроків ми </a:t>
            </a:r>
            <a:r>
              <a:rPr lang="uk-UA" sz="2400" b="1" dirty="0" smtClean="0">
                <a:solidFill>
                  <a:srgbClr val="0070C0"/>
                </a:solidFill>
              </a:rPr>
              <a:t>вивчаємо тему </a:t>
            </a:r>
            <a:r>
              <a:rPr lang="uk-UA" sz="2400" b="1" dirty="0">
                <a:solidFill>
                  <a:srgbClr val="0070C0"/>
                </a:solidFill>
              </a:rPr>
              <a:t>«Речення». Що </a:t>
            </a:r>
            <a:r>
              <a:rPr lang="uk-UA" sz="2400" b="1" dirty="0" smtClean="0">
                <a:solidFill>
                  <a:srgbClr val="0070C0"/>
                </a:solidFill>
              </a:rPr>
              <a:t>ти уявляєш, коли  чуєш </a:t>
            </a:r>
            <a:r>
              <a:rPr lang="uk-UA" sz="2400" b="1" dirty="0">
                <a:solidFill>
                  <a:srgbClr val="0070C0"/>
                </a:solidFill>
              </a:rPr>
              <a:t>це слово?</a:t>
            </a:r>
          </a:p>
        </p:txBody>
      </p:sp>
      <p:pic>
        <p:nvPicPr>
          <p:cNvPr id="25" name="Picture 2" descr="D:\Не удалять\Укр. мова\Рисунки\дети\1-24 Мальчик думает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958" y="339681"/>
            <a:ext cx="1212974" cy="29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0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7306" y="593681"/>
            <a:ext cx="9863003" cy="6952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«Знаки»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7C420B-1B42-448F-9174-BE0EB90F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1" y="1537953"/>
            <a:ext cx="2917474" cy="31374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57131" y="4601290"/>
            <a:ext cx="2917474" cy="984262"/>
            <a:chOff x="377455" y="4839383"/>
            <a:chExt cx="5849353" cy="171894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6DEC01E-7383-4E5C-962F-F5F535118AAE}"/>
                </a:ext>
              </a:extLst>
            </p:cNvPr>
            <p:cNvSpPr/>
            <p:nvPr/>
          </p:nvSpPr>
          <p:spPr>
            <a:xfrm>
              <a:off x="377455" y="4839383"/>
              <a:ext cx="1718944" cy="171894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uk-UA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0D2F871-D33A-4C00-A56B-BF9F73991536}"/>
                </a:ext>
              </a:extLst>
            </p:cNvPr>
            <p:cNvSpPr/>
            <p:nvPr/>
          </p:nvSpPr>
          <p:spPr>
            <a:xfrm>
              <a:off x="2450473" y="4839383"/>
              <a:ext cx="1718944" cy="171894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uk-UA" sz="8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A992E78-4AD0-4038-8E44-E8368DA4ED8C}"/>
                </a:ext>
              </a:extLst>
            </p:cNvPr>
            <p:cNvSpPr/>
            <p:nvPr/>
          </p:nvSpPr>
          <p:spPr>
            <a:xfrm>
              <a:off x="4507864" y="4839383"/>
              <a:ext cx="1718944" cy="171894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8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uk-UA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9400" y="1430123"/>
            <a:ext cx="736090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Півнику, мій півнику, що ти наробив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Півнику меншому голову розбив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Як тобі не соромно меншого бити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Я не буду, півнику, більш тебе любити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І  пшонця не дам тобі, не наллю води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Помирися з меншим, зараз </a:t>
            </a:r>
            <a:r>
              <a:rPr lang="uk-UA" sz="3200" b="1" dirty="0" err="1">
                <a:solidFill>
                  <a:schemeClr val="bg1"/>
                </a:solidFill>
              </a:rPr>
              <a:t>підійди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Помирились півники і пішли в садок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І обом сипнула я жменьку крихіток </a:t>
            </a:r>
            <a:r>
              <a:rPr lang="uk-UA" sz="3200" b="1" dirty="0" smtClean="0">
                <a:solidFill>
                  <a:schemeClr val="bg1"/>
                </a:solidFill>
              </a:rPr>
              <a:t>…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5864" y="1358451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04463" y="2342223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21970" y="1891431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05805" y="2840166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08797" y="3327883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89437" y="3860863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359972" y="4224631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116282" y="4713543"/>
            <a:ext cx="3925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9400" y="5585552"/>
            <a:ext cx="383177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До чого закликає вірш?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5502" y="5585552"/>
            <a:ext cx="3412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Дружити, </a:t>
            </a:r>
            <a:r>
              <a:rPr lang="uk-UA" sz="2800" b="1" dirty="0" smtClean="0">
                <a:solidFill>
                  <a:srgbClr val="FFFF00"/>
                </a:solidFill>
              </a:rPr>
              <a:t>не </a:t>
            </a:r>
            <a:r>
              <a:rPr lang="uk-UA" sz="2800" b="1" dirty="0">
                <a:solidFill>
                  <a:srgbClr val="FFFF00"/>
                </a:solidFill>
              </a:rPr>
              <a:t>битися!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78829" y="1538298"/>
            <a:ext cx="6138187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визначати </a:t>
            </a:r>
            <a:r>
              <a:rPr lang="uk-UA" sz="2800" b="1" dirty="0">
                <a:solidFill>
                  <a:srgbClr val="0070C0"/>
                </a:solidFill>
              </a:rPr>
              <a:t>головні слова в реченні, встановлювати зв'язок між ними за </a:t>
            </a:r>
            <a:r>
              <a:rPr lang="uk-UA" sz="2800" b="1" dirty="0" smtClean="0">
                <a:solidFill>
                  <a:srgbClr val="0070C0"/>
                </a:solidFill>
              </a:rPr>
              <a:t>питаннями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89842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0144" y="1296611"/>
            <a:ext cx="9960428" cy="1366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Прочитай слова. Які букви в них пропущені? Запиши, вставляючи букви. Постав наголоси в словах.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Підкресли вставлені </a:t>
            </a:r>
            <a:r>
              <a:rPr lang="uk-UA" sz="2400" b="1" dirty="0" smtClean="0">
                <a:solidFill>
                  <a:srgbClr val="0070C0"/>
                </a:solidFill>
              </a:rPr>
              <a:t>букви. </a:t>
            </a:r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 smtClean="0">
                <a:solidFill>
                  <a:srgbClr val="0070C0"/>
                </a:solidFill>
              </a:rPr>
              <a:t>день тижня ти любиш найбільше?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235" r="45574" b="74579"/>
          <a:stretch/>
        </p:blipFill>
        <p:spPr>
          <a:xfrm>
            <a:off x="1979999" y="2603416"/>
            <a:ext cx="8666229" cy="234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0" y="2526180"/>
            <a:ext cx="1599879" cy="7566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65726" y="5036330"/>
            <a:ext cx="5895137" cy="941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Прочитай речення. Поясни, як ти його розумієш? Запиши це прислів’я з пам’яті.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8671" y="3488198"/>
            <a:ext cx="818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rgbClr val="0070C0"/>
                </a:solidFill>
              </a:rPr>
              <a:t>П_н_дíлок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</a:rPr>
              <a:t>с_р_да</a:t>
            </a:r>
            <a:r>
              <a:rPr lang="uk-UA" sz="3200" b="1" dirty="0" smtClean="0">
                <a:solidFill>
                  <a:srgbClr val="0070C0"/>
                </a:solidFill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</a:rPr>
              <a:t>ч_твер</a:t>
            </a:r>
            <a:r>
              <a:rPr lang="uk-UA" sz="3200" b="1" dirty="0" smtClean="0">
                <a:solidFill>
                  <a:srgbClr val="0070C0"/>
                </a:solidFill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</a:rPr>
              <a:t>п’ятн_ця</a:t>
            </a:r>
            <a:r>
              <a:rPr lang="uk-UA" sz="3200" b="1" dirty="0" smtClean="0">
                <a:solidFill>
                  <a:srgbClr val="0070C0"/>
                </a:solidFill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</a:rPr>
              <a:t>н_дíля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3516088" y="3422773"/>
            <a:ext cx="125402" cy="117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5529945" y="3458922"/>
            <a:ext cx="114516" cy="123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6681765" y="3426733"/>
            <a:ext cx="143816" cy="140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7614772" y="3497227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7">
            <a:extLst>
              <a:ext uri="{FF2B5EF4-FFF2-40B4-BE49-F238E27FC236}">
                <a16:creationId xmlns:a16="http://schemas.microsoft.com/office/drawing/2014/main" xmlns="" id="{0351574F-1031-41A9-840E-4CB383EDA998}"/>
              </a:ext>
            </a:extLst>
          </p:cNvPr>
          <p:cNvCxnSpPr/>
          <p:nvPr/>
        </p:nvCxnSpPr>
        <p:spPr>
          <a:xfrm flipH="1">
            <a:off x="9628630" y="3460992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817638" y="4252744"/>
            <a:ext cx="4142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Йому </a:t>
            </a:r>
            <a:r>
              <a:rPr lang="ru-RU" sz="3200" b="1" dirty="0" err="1">
                <a:solidFill>
                  <a:srgbClr val="0070C0"/>
                </a:solidFill>
              </a:rPr>
              <a:t>щодня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неділя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1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834" r="13645" b="4737"/>
          <a:stretch/>
        </p:blipFill>
        <p:spPr bwMode="auto">
          <a:xfrm>
            <a:off x="460375" y="4145587"/>
            <a:ext cx="1908000" cy="23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9846" y="3489266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79914" y="3469559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1923" y="3455431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37803" y="3458922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80962" y="3469559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37121" y="348926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17593" y="3489266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2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35964" y="1324316"/>
            <a:ext cx="2130755" cy="23147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964" y="551776"/>
            <a:ext cx="10408979" cy="651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</a:t>
            </a:r>
            <a:r>
              <a:rPr lang="uk-UA" sz="3600" b="1" dirty="0">
                <a:solidFill>
                  <a:schemeClr val="bg1"/>
                </a:solidFill>
              </a:rPr>
              <a:t>, де провів вихідний день Ґаджик.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20" y="1280772"/>
            <a:ext cx="513899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У неділю Ґаджик побував на дні океану. Його зацікавили різнокольорові рибки. </a:t>
            </a:r>
            <a:r>
              <a:rPr lang="uk-UA" sz="2800" b="1" dirty="0">
                <a:solidFill>
                  <a:srgbClr val="FFFF00"/>
                </a:solidFill>
              </a:rPr>
              <a:t>Дуже здивувала своєю поведінкою мудра черепаха. </a:t>
            </a:r>
            <a:r>
              <a:rPr lang="uk-UA" sz="2800" b="1" dirty="0"/>
              <a:t>А велика акула навіть трохи налякала.</a:t>
            </a:r>
          </a:p>
          <a:p>
            <a:pPr algn="just"/>
            <a:r>
              <a:rPr lang="uk-UA" sz="2800" b="1" dirty="0"/>
              <a:t>     Це незвичне видовище називається океанаріум.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0882" y="3677328"/>
            <a:ext cx="2130755" cy="12247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виділене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4" descr="Картинки по запросу &quot;черепаха в океанариум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314" y="1324316"/>
            <a:ext cx="2920628" cy="20709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077" r="65337" b="82002"/>
          <a:stretch/>
        </p:blipFill>
        <p:spPr>
          <a:xfrm>
            <a:off x="3024380" y="4920509"/>
            <a:ext cx="5477363" cy="144630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63916" r="54063" b="19336"/>
          <a:stretch/>
        </p:blipFill>
        <p:spPr>
          <a:xfrm>
            <a:off x="3073505" y="4942717"/>
            <a:ext cx="1458043" cy="8389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80827" r="33828" b="2425"/>
          <a:stretch/>
        </p:blipFill>
        <p:spPr>
          <a:xfrm>
            <a:off x="4619157" y="4980951"/>
            <a:ext cx="2321464" cy="8389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16026" r="61610" b="71942"/>
          <a:stretch/>
        </p:blipFill>
        <p:spPr>
          <a:xfrm>
            <a:off x="7091025" y="4970928"/>
            <a:ext cx="1107787" cy="6027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32448" r="35040" b="51821"/>
          <a:stretch/>
        </p:blipFill>
        <p:spPr>
          <a:xfrm>
            <a:off x="3037115" y="5647365"/>
            <a:ext cx="2032749" cy="788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51760" r="53205" b="35886"/>
          <a:stretch/>
        </p:blipFill>
        <p:spPr>
          <a:xfrm>
            <a:off x="5089352" y="5805170"/>
            <a:ext cx="1381073" cy="6189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67369" r="39187" b="20277"/>
          <a:stretch/>
        </p:blipFill>
        <p:spPr>
          <a:xfrm>
            <a:off x="6504017" y="5776700"/>
            <a:ext cx="1885794" cy="6189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3505" y="1305538"/>
            <a:ext cx="512530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Визнач, </a:t>
            </a:r>
            <a:r>
              <a:rPr lang="uk-UA" sz="2400" b="1" dirty="0"/>
              <a:t>про кого </a:t>
            </a:r>
            <a:r>
              <a:rPr lang="uk-UA" sz="2400" b="1" dirty="0">
                <a:solidFill>
                  <a:schemeClr val="bg1"/>
                </a:solidFill>
              </a:rPr>
              <a:t>говориться у записаному реченні. Підкресли це слово </a:t>
            </a:r>
            <a:r>
              <a:rPr lang="uk-UA" sz="2400" b="1" dirty="0"/>
              <a:t>однією рискою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marL="358775" indent="-358775">
              <a:buAutoNum type="arabicPeriod"/>
            </a:pPr>
            <a:r>
              <a:rPr lang="uk-UA" sz="2400" b="1" dirty="0"/>
              <a:t>Що зробила </a:t>
            </a:r>
            <a:r>
              <a:rPr lang="uk-UA" sz="2400" b="1" dirty="0">
                <a:solidFill>
                  <a:schemeClr val="bg1"/>
                </a:solidFill>
              </a:rPr>
              <a:t>черепаха? Підкресли це слово </a:t>
            </a:r>
            <a:r>
              <a:rPr lang="uk-UA" sz="2400" b="1" dirty="0"/>
              <a:t>двома рисками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marL="358775" indent="-358775">
              <a:buAutoNum type="arabicPeriod"/>
            </a:pPr>
            <a:r>
              <a:rPr lang="uk-UA" sz="2400" b="1" dirty="0" err="1">
                <a:solidFill>
                  <a:schemeClr val="bg1"/>
                </a:solidFill>
              </a:rPr>
              <a:t>Перевір</a:t>
            </a:r>
            <a:r>
              <a:rPr lang="uk-UA" sz="2400" b="1" dirty="0">
                <a:solidFill>
                  <a:schemeClr val="bg1"/>
                </a:solidFill>
              </a:rPr>
              <a:t>, чи буде зрозумілим речення без цих слів.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24314" y="3479488"/>
            <a:ext cx="3094800" cy="23256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Ґаджик </a:t>
            </a:r>
            <a:r>
              <a:rPr lang="uk-UA" sz="2400" b="1" dirty="0">
                <a:solidFill>
                  <a:srgbClr val="0070C0"/>
                </a:solidFill>
              </a:rPr>
              <a:t>дізнався, що ці </a:t>
            </a:r>
            <a:r>
              <a:rPr lang="uk-UA" sz="2400" b="1" dirty="0" smtClean="0">
                <a:solidFill>
                  <a:srgbClr val="0070C0"/>
                </a:solidFill>
              </a:rPr>
              <a:t>слова </a:t>
            </a:r>
            <a:r>
              <a:rPr lang="uk-UA" sz="2400" b="1" dirty="0">
                <a:solidFill>
                  <a:srgbClr val="0070C0"/>
                </a:solidFill>
              </a:rPr>
              <a:t>називаються </a:t>
            </a:r>
            <a:r>
              <a:rPr lang="uk-UA" sz="2400" b="1" dirty="0">
                <a:solidFill>
                  <a:srgbClr val="FF0000"/>
                </a:solidFill>
              </a:rPr>
              <a:t>головними</a:t>
            </a:r>
            <a:r>
              <a:rPr lang="uk-UA" sz="2400" b="1" dirty="0">
                <a:solidFill>
                  <a:srgbClr val="0070C0"/>
                </a:solidFill>
              </a:rPr>
              <a:t> в реченні.  Як думаєш чому? </a:t>
            </a:r>
            <a:r>
              <a:rPr lang="uk-UA" sz="2400" b="1" dirty="0" err="1">
                <a:solidFill>
                  <a:srgbClr val="0070C0"/>
                </a:solidFill>
              </a:rPr>
              <a:t>Перевір</a:t>
            </a:r>
            <a:r>
              <a:rPr lang="uk-UA" sz="2400" b="1" dirty="0">
                <a:solidFill>
                  <a:srgbClr val="0070C0"/>
                </a:solidFill>
              </a:rPr>
              <a:t> свої думки за правилом.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656765" y="6158887"/>
            <a:ext cx="1580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46009" y="5516838"/>
            <a:ext cx="2094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46009" y="5589232"/>
            <a:ext cx="2094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494529"/>
            <a:ext cx="9960427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Пам'ятка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572" y="1343193"/>
            <a:ext cx="1262742" cy="18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45972" y="1330122"/>
            <a:ext cx="79030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Головні слова </a:t>
            </a:r>
            <a:r>
              <a:rPr lang="uk-UA" sz="2800" b="1" dirty="0">
                <a:solidFill>
                  <a:schemeClr val="bg1"/>
                </a:solidFill>
              </a:rPr>
              <a:t>утворюють </a:t>
            </a:r>
            <a:r>
              <a:rPr lang="uk-UA" sz="2800" b="1" dirty="0">
                <a:solidFill>
                  <a:srgbClr val="FFFF00"/>
                </a:solidFill>
              </a:rPr>
              <a:t>основу речення</a:t>
            </a:r>
            <a:r>
              <a:rPr lang="uk-UA" sz="2800" b="1" dirty="0"/>
              <a:t>. </a:t>
            </a:r>
            <a:r>
              <a:rPr lang="uk-UA" sz="2800" b="1" dirty="0">
                <a:solidFill>
                  <a:schemeClr val="bg1"/>
                </a:solidFill>
              </a:rPr>
              <a:t>Вони повідомляють, яку думку виражає речення.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5972" y="2357246"/>
            <a:ext cx="7903027" cy="5601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з речення про черепаху підкреслені слова </a:t>
            </a:r>
          </a:p>
        </p:txBody>
      </p:sp>
      <p:pic>
        <p:nvPicPr>
          <p:cNvPr id="16" name="Picture 2" descr="Картинки по запросу &quot;черепаха в океанариум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6"/>
          <a:stretch/>
        </p:blipFill>
        <p:spPr bwMode="auto">
          <a:xfrm>
            <a:off x="8933797" y="3178980"/>
            <a:ext cx="2747092" cy="25483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077" r="65337" b="82002"/>
          <a:stretch/>
        </p:blipFill>
        <p:spPr>
          <a:xfrm>
            <a:off x="3145973" y="3225264"/>
            <a:ext cx="5704114" cy="144630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79387" r="40515" b="8259"/>
          <a:stretch/>
        </p:blipFill>
        <p:spPr>
          <a:xfrm>
            <a:off x="3455997" y="3178980"/>
            <a:ext cx="1946181" cy="6387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14247" r="36945" b="68288"/>
          <a:stretch/>
        </p:blipFill>
        <p:spPr>
          <a:xfrm>
            <a:off x="5402178" y="3178736"/>
            <a:ext cx="1999995" cy="9029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31149" r="67099" b="54700"/>
          <a:stretch/>
        </p:blipFill>
        <p:spPr>
          <a:xfrm>
            <a:off x="3089670" y="3881837"/>
            <a:ext cx="926715" cy="7316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6580" r="33484" b="35733"/>
          <a:stretch/>
        </p:blipFill>
        <p:spPr>
          <a:xfrm>
            <a:off x="3900052" y="3839475"/>
            <a:ext cx="2272148" cy="9144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64608" r="32952" b="19913"/>
          <a:stretch/>
        </p:blipFill>
        <p:spPr>
          <a:xfrm>
            <a:off x="6068785" y="3948417"/>
            <a:ext cx="2272148" cy="8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21625</TotalTime>
  <Words>870</Words>
  <Application>Microsoft Office PowerPoint</Application>
  <PresentationFormat>Произвольный</PresentationFormat>
  <Paragraphs>152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1450</cp:revision>
  <dcterms:created xsi:type="dcterms:W3CDTF">2018-01-05T16:38:53Z</dcterms:created>
  <dcterms:modified xsi:type="dcterms:W3CDTF">2025-03-29T19:35:20Z</dcterms:modified>
</cp:coreProperties>
</file>