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822" r:id="rId3"/>
    <p:sldId id="823" r:id="rId4"/>
    <p:sldId id="736" r:id="rId5"/>
    <p:sldId id="826" r:id="rId6"/>
    <p:sldId id="828" r:id="rId7"/>
    <p:sldId id="821" r:id="rId8"/>
    <p:sldId id="827" r:id="rId9"/>
    <p:sldId id="670" r:id="rId10"/>
    <p:sldId id="825" r:id="rId11"/>
    <p:sldId id="829" r:id="rId12"/>
    <p:sldId id="82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22"/>
            <p14:sldId id="823"/>
            <p14:sldId id="736"/>
            <p14:sldId id="826"/>
            <p14:sldId id="828"/>
            <p14:sldId id="821"/>
            <p14:sldId id="827"/>
            <p14:sldId id="670"/>
            <p14:sldId id="825"/>
            <p14:sldId id="829"/>
            <p14:sldId id="82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00B050"/>
    <a:srgbClr val="0D0D0D"/>
    <a:srgbClr val="295FFF"/>
    <a:srgbClr val="C6109F"/>
    <a:srgbClr val="2F3242"/>
    <a:srgbClr val="9E0000"/>
    <a:srgbClr val="BA1CBA"/>
    <a:srgbClr val="FFFF00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6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Таблиця множення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виразу і числа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3B566-6306-40C5-A3D5-B84E788E517B}" type="pres">
      <dgm:prSet presAssocID="{17FCBCD0-5166-44EF-A995-697AB50FC98B}" presName="node" presStyleLbl="node1" presStyleIdx="0" presStyleCnt="4" custScaleX="84222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1" presStyleCnt="4" custScaleX="97883" custLinFactNeighborX="-16611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6C0F7CAC-2753-43F9-84FC-D27019835444}" type="pres">
      <dgm:prSet presAssocID="{3466C275-B8F1-459F-B50B-976409EFE0E4}" presName="node" presStyleLbl="node1" presStyleIdx="2" presStyleCnt="4" custScaleX="105039" custLinFactX="124247" custLinFactNeighborX="20000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2A7A8-393E-491E-82DE-95F41C18EC8B}" type="pres">
      <dgm:prSet presAssocID="{2833D3A3-6263-4921-903C-07E9A6421D09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6050" custLinFactX="-100837" custLinFactNeighborX="-200000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E714-AD6C-4C23-B6F5-18E57EA3E9CE}" srcId="{289AA968-9F58-4A6E-B11C-582CA574AD65}" destId="{3466C275-B8F1-459F-B50B-976409EFE0E4}" srcOrd="2" destOrd="0" parTransId="{C0C08257-B11F-41E4-8C89-4961A82ACA32}" sibTransId="{2833D3A3-6263-4921-903C-07E9A6421D09}"/>
    <dgm:cxn modelId="{7412F80B-E805-4506-94F0-B26DFED7E585}" type="presOf" srcId="{BC7931E8-86A7-44AD-A246-C659A84EF1D0}" destId="{D2B473EA-0294-46C9-BEB1-B63C89DB6F91}" srcOrd="0" destOrd="0" presId="urn:microsoft.com/office/officeart/2005/8/layout/hList6"/>
    <dgm:cxn modelId="{3F493DD5-173D-4ED5-A4B6-BE1A8968F8C7}" type="presOf" srcId="{1A16E29F-4735-4462-97C4-9BCD9C4C486C}" destId="{5224CAA1-3EC9-4CF6-8381-99180C56B6A8}" srcOrd="0" destOrd="0" presId="urn:microsoft.com/office/officeart/2005/8/layout/hList6"/>
    <dgm:cxn modelId="{4D6393D1-23D9-49CA-876E-0500FB21F6A0}" srcId="{289AA968-9F58-4A6E-B11C-582CA574AD65}" destId="{1A16E29F-4735-4462-97C4-9BCD9C4C486C}" srcOrd="1" destOrd="0" parTransId="{73E3B522-476C-406F-A210-531690AED282}" sibTransId="{F2D33BF4-615F-4128-B58D-C20892E7A4B8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71D644E0-22B9-4396-AA7B-0F83FD64B818}" type="presOf" srcId="{3466C275-B8F1-459F-B50B-976409EFE0E4}" destId="{6C0F7CAC-2753-43F9-84FC-D27019835444}" srcOrd="0" destOrd="0" presId="urn:microsoft.com/office/officeart/2005/8/layout/hList6"/>
    <dgm:cxn modelId="{61173E0E-C7CE-4D50-8A41-FB11AB1EF1A9}" srcId="{289AA968-9F58-4A6E-B11C-582CA574AD65}" destId="{17FCBCD0-5166-44EF-A995-697AB50FC98B}" srcOrd="0" destOrd="0" parTransId="{5DA8E561-7845-4F5E-8BAA-7476E17DE152}" sibTransId="{51DA5559-1D76-4E84-9E22-8C1484394DD0}"/>
    <dgm:cxn modelId="{39B7C1E9-C566-4EFE-8D7B-D0BAD2910C48}" type="presOf" srcId="{17FCBCD0-5166-44EF-A995-697AB50FC98B}" destId="{8C93B566-6306-40C5-A3D5-B84E788E517B}" srcOrd="0" destOrd="0" presId="urn:microsoft.com/office/officeart/2005/8/layout/hList6"/>
    <dgm:cxn modelId="{A96F746A-F77A-4610-A513-B2C02913B72E}" type="presOf" srcId="{289AA968-9F58-4A6E-B11C-582CA574AD65}" destId="{6408D3F1-0C0E-4F5D-B5D5-053E6D4B4C50}" srcOrd="0" destOrd="0" presId="urn:microsoft.com/office/officeart/2005/8/layout/hList6"/>
    <dgm:cxn modelId="{4B7E3313-241B-47C0-A9A6-400A38711788}" type="presParOf" srcId="{6408D3F1-0C0E-4F5D-B5D5-053E6D4B4C50}" destId="{8C93B566-6306-40C5-A3D5-B84E788E517B}" srcOrd="0" destOrd="0" presId="urn:microsoft.com/office/officeart/2005/8/layout/hList6"/>
    <dgm:cxn modelId="{367D3AF4-64F0-4B13-9433-4DF79F281E9D}" type="presParOf" srcId="{6408D3F1-0C0E-4F5D-B5D5-053E6D4B4C50}" destId="{B4E8D5E2-E5AE-41CC-80D3-5A0016AFADCC}" srcOrd="1" destOrd="0" presId="urn:microsoft.com/office/officeart/2005/8/layout/hList6"/>
    <dgm:cxn modelId="{3AD966E6-6FBB-4CF1-8CCE-654F5314629F}" type="presParOf" srcId="{6408D3F1-0C0E-4F5D-B5D5-053E6D4B4C50}" destId="{5224CAA1-3EC9-4CF6-8381-99180C56B6A8}" srcOrd="2" destOrd="0" presId="urn:microsoft.com/office/officeart/2005/8/layout/hList6"/>
    <dgm:cxn modelId="{1845CB07-0B90-4E58-BE4E-98E4479ADB56}" type="presParOf" srcId="{6408D3F1-0C0E-4F5D-B5D5-053E6D4B4C50}" destId="{2EE084EB-38FB-44EB-B050-492531D297D1}" srcOrd="3" destOrd="0" presId="urn:microsoft.com/office/officeart/2005/8/layout/hList6"/>
    <dgm:cxn modelId="{A86F7495-DDAC-482A-8F9D-2D9514F54443}" type="presParOf" srcId="{6408D3F1-0C0E-4F5D-B5D5-053E6D4B4C50}" destId="{6C0F7CAC-2753-43F9-84FC-D27019835444}" srcOrd="4" destOrd="0" presId="urn:microsoft.com/office/officeart/2005/8/layout/hList6"/>
    <dgm:cxn modelId="{92CE112B-D28C-4C92-BBE1-2D4648F431AE}" type="presParOf" srcId="{6408D3F1-0C0E-4F5D-B5D5-053E6D4B4C50}" destId="{4BA2A7A8-393E-491E-82DE-95F41C18EC8B}" srcOrd="5" destOrd="0" presId="urn:microsoft.com/office/officeart/2005/8/layout/hList6"/>
    <dgm:cxn modelId="{19654AB0-DBC0-47ED-B7AA-2415DDF2B4B2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B566-6306-40C5-A3D5-B84E788E517B}">
      <dsp:nvSpPr>
        <dsp:cNvPr id="0" name=""/>
        <dsp:cNvSpPr/>
      </dsp:nvSpPr>
      <dsp:spPr>
        <a:xfrm rot="16200000">
          <a:off x="-1044022" y="1044022"/>
          <a:ext cx="4272497" cy="218445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184452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1481667" y="866860"/>
          <a:ext cx="4272497" cy="253877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Таблиця множення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348528" y="854498"/>
        <a:ext cx="2538775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287074" y="774058"/>
          <a:ext cx="4272497" cy="2724379"/>
        </a:xfrm>
        <a:prstGeom prst="flowChartManualOperati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61133" y="854498"/>
        <a:ext cx="272437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4267655" y="760947"/>
          <a:ext cx="4272497" cy="2750602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виразу і числа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5028603" y="854498"/>
        <a:ext cx="2750602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19.jpe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343" y="3969456"/>
            <a:ext cx="10918261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Знаходження </a:t>
            </a:r>
            <a:r>
              <a:rPr lang="uk-UA" sz="4400" b="1" dirty="0">
                <a:solidFill>
                  <a:srgbClr val="7030A0"/>
                </a:solidFill>
              </a:rPr>
              <a:t>добутків за таблицею </a:t>
            </a:r>
            <a:r>
              <a:rPr lang="uk-UA" sz="4400" b="1" dirty="0" smtClean="0">
                <a:solidFill>
                  <a:srgbClr val="7030A0"/>
                </a:solidFill>
              </a:rPr>
              <a:t>множення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Group school kids going">
            <a:extLst>
              <a:ext uri="{FF2B5EF4-FFF2-40B4-BE49-F238E27FC236}">
                <a16:creationId xmlns:a16="http://schemas.microsoft.com/office/drawing/2014/main" xmlns="" id="{FE7EF937-D238-480F-B76E-49FD57F5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3" y="1045340"/>
            <a:ext cx="2529086" cy="2656603"/>
          </a:xfrm>
          <a:prstGeom prst="rect">
            <a:avLst/>
          </a:prstGeom>
          <a:noFill/>
          <a:ln w="38100">
            <a:solidFill>
              <a:srgbClr val="0D0D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33689" y="1407223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4 і 5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</a:t>
            </a:r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1" y="5856514"/>
            <a:ext cx="1312201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1034" y="471790"/>
            <a:ext cx="9878223" cy="7314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138118" y="1228757"/>
            <a:ext cx="6177081" cy="16341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 стіл поставили 4 чашки й 8 тарілок. У скільки разів більше поставили тарілок, ніж чашок?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494104" y="2862943"/>
            <a:ext cx="13515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: 4 =</a:t>
            </a:r>
            <a:endParaRPr lang="uk-U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845659" y="2862943"/>
            <a:ext cx="12409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(р.)</a:t>
            </a:r>
            <a:endParaRPr lang="uk-U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138118" y="3833697"/>
            <a:ext cx="4767942" cy="15586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 малюнком склади задачу із запитанням </a:t>
            </a:r>
          </a:p>
          <a:p>
            <a:pPr algn="ctr"/>
            <a:r>
              <a:rPr lang="uk-UA" sz="2800" b="1" dirty="0" smtClean="0"/>
              <a:t>«У скільки разів менше?»</a:t>
            </a:r>
            <a:endParaRPr lang="uk-UA" sz="2800" b="1" dirty="0"/>
          </a:p>
        </p:txBody>
      </p:sp>
      <p:pic>
        <p:nvPicPr>
          <p:cNvPr id="2" name="Picture 2" descr="D:\2 клас\3 Математика\1 Листопад\8 Складання таблиць множення\№097 - Таблиця множення числа 5\2025-03-09_220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40" y="3833697"/>
            <a:ext cx="2845773" cy="159028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700998" y="5533348"/>
            <a:ext cx="14279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 : 3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8120743" y="5533348"/>
            <a:ext cx="14042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 (р.)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82485FE-4974-4052-B380-669AF96F2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571" y="1228757"/>
            <a:ext cx="2226001" cy="23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9896"/>
          <a:stretch/>
        </p:blipFill>
        <p:spPr>
          <a:xfrm>
            <a:off x="251269" y="1292236"/>
            <a:ext cx="7749827" cy="540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180532" y="2414752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274625" y="2408094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435908" y="2408095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98" y="1291665"/>
            <a:ext cx="2705164" cy="13813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642169" y="3962238"/>
            <a:ext cx="180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Відповідь</a:t>
            </a:r>
            <a:r>
              <a:rPr lang="uk-UA" sz="2800" dirty="0" smtClean="0">
                <a:latin typeface="Monotype Corsiva" panose="03010101010201010101" pitchFamily="66" charset="0"/>
              </a:rPr>
              <a:t>: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41307" y="2574614"/>
            <a:ext cx="440143" cy="28893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A23A7C5-2E32-4F83-9776-014F60AF8B35}"/>
              </a:ext>
            </a:extLst>
          </p:cNvPr>
          <p:cNvSpPr txBox="1"/>
          <p:nvPr/>
        </p:nvSpPr>
        <p:spPr>
          <a:xfrm>
            <a:off x="3732666" y="2392760"/>
            <a:ext cx="120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3600" dirty="0" err="1" smtClean="0">
                <a:latin typeface="Monotype Corsiva" panose="03010101010201010101" pitchFamily="66" charset="0"/>
              </a:rPr>
              <a:t>фр</a:t>
            </a:r>
            <a:r>
              <a:rPr lang="uk-UA" sz="3600" dirty="0" smtClean="0">
                <a:latin typeface="Monotype Corsiva" panose="03010101010201010101" pitchFamily="66" charset="0"/>
              </a:rPr>
              <a:t>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4274A03B-1CE8-464E-9862-673DAADBD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5449" y="2412994"/>
            <a:ext cx="455016" cy="56766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A2FFB02-6CAD-4AD7-BFFC-78240B002B0D}"/>
              </a:ext>
            </a:extLst>
          </p:cNvPr>
          <p:cNvSpPr txBox="1"/>
          <p:nvPr/>
        </p:nvSpPr>
        <p:spPr>
          <a:xfrm>
            <a:off x="862208" y="236024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340746" y="3112034"/>
            <a:ext cx="115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3600" dirty="0" smtClean="0">
                <a:latin typeface="Monotype Corsiva" panose="03010101010201010101" pitchFamily="66" charset="0"/>
              </a:rPr>
              <a:t>р.)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1B91566E-3515-4D9B-8A1A-0F4BB493B4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41306" y="3290785"/>
            <a:ext cx="440143" cy="28893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8D430F7-444F-433D-B8CF-5054123F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108" y="3155888"/>
            <a:ext cx="455016" cy="56766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4D8BA7B-4203-4281-BB5A-EB4FDFC1F1D5}"/>
              </a:ext>
            </a:extLst>
          </p:cNvPr>
          <p:cNvSpPr txBox="1"/>
          <p:nvPr/>
        </p:nvSpPr>
        <p:spPr>
          <a:xfrm>
            <a:off x="884076" y="3104148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36B8D75-E29C-4F50-A00D-235E1D9AD4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798667" y="-670748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79146C-413C-4A47-99F9-76D4CC00A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04261" y="-664653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389EAFA9-8CDD-4653-BED4-5B154D58B8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005954" y="3155888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747D0E9-755A-4E7A-A97F-85C6E28B19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065821" y="-634974"/>
            <a:ext cx="455016" cy="56766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0AF6F14-ECC6-4E1E-949B-6394524B6384}"/>
              </a:ext>
            </a:extLst>
          </p:cNvPr>
          <p:cNvSpPr txBox="1"/>
          <p:nvPr/>
        </p:nvSpPr>
        <p:spPr>
          <a:xfrm>
            <a:off x="4765108" y="2426345"/>
            <a:ext cx="225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Monotype Corsiva" panose="03010101010201010101" pitchFamily="66" charset="0"/>
              </a:rPr>
              <a:t>- </a:t>
            </a:r>
            <a:r>
              <a:rPr lang="uk-UA" sz="2800" dirty="0" smtClean="0">
                <a:latin typeface="Monotype Corsiva" panose="03010101010201010101" pitchFamily="66" charset="0"/>
              </a:rPr>
              <a:t>на І тарілці. 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914ABED-0506-4C56-9495-2CE916DC0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453" y="-672169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FE88780-8871-4456-AD91-390D2D5EA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35980" y="-695770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60C5EBC-951F-4A85-B27C-CFCC1D62C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732666" y="-679517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47A5D3F-5C10-4DC7-A437-A4AD1A50E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460970" y="-686389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0142B07A-01B0-4944-964A-E8E0B353F0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16564" y="2571460"/>
            <a:ext cx="440143" cy="28893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9942B523-09E2-4941-BA23-21B0794F7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88562" y="-715297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9EC7BC1-7971-4965-830C-8AC555030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44980" y="-567662"/>
            <a:ext cx="455016" cy="567661"/>
          </a:xfrm>
          <a:prstGeom prst="rect">
            <a:avLst/>
          </a:prstGeom>
        </p:spPr>
      </p:pic>
      <p:sp>
        <p:nvSpPr>
          <p:cNvPr id="5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7024607" y="1323820"/>
            <a:ext cx="4562027" cy="26374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 першій тарілці лежить 10 слив і 5 персиків, а на другій – 3 лимони. У скільки разів більше фруктів на першій тарілці, ніж на другій?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66800" y="418329"/>
            <a:ext cx="10071100" cy="8185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755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450669" y="3961297"/>
            <a:ext cx="551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 5 р. більше фруктів на І тарілці.  </a:t>
            </a:r>
            <a:endParaRPr lang="uk-UA" sz="2800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3660377-8475-4358-AAC8-091A73BE5D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816" b="3647"/>
          <a:stretch/>
        </p:blipFill>
        <p:spPr>
          <a:xfrm>
            <a:off x="7460384" y="3961297"/>
            <a:ext cx="2516155" cy="2472160"/>
          </a:xfrm>
          <a:prstGeom prst="ellipse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065821" y="2414752"/>
            <a:ext cx="455016" cy="5676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426387" y="2399387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147327" y="3144730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507893" y="3129365"/>
            <a:ext cx="455016" cy="56766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AD1CBD9E-D06D-414E-BE48-D221E5EC9E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294668" y="3138823"/>
            <a:ext cx="455016" cy="567661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0DDE0FD5-B35B-4299-AF78-5569959A11DC}"/>
              </a:ext>
            </a:extLst>
          </p:cNvPr>
          <p:cNvGrpSpPr/>
          <p:nvPr/>
        </p:nvGrpSpPr>
        <p:grpSpPr>
          <a:xfrm>
            <a:off x="1868730" y="3179741"/>
            <a:ext cx="401369" cy="564394"/>
            <a:chOff x="963782" y="2336701"/>
            <a:chExt cx="401369" cy="564394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D370571A-8D4C-43BC-97E0-3453004C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6C9F1D16-7CE1-490A-9439-EFE879E4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0" name="Picture 2" descr="Lemon">
            <a:extLst>
              <a:ext uri="{FF2B5EF4-FFF2-40B4-BE49-F238E27FC236}">
                <a16:creationId xmlns="" xmlns:a16="http://schemas.microsoft.com/office/drawing/2014/main" id="{2909F96D-F803-47F9-AD4B-3BACC965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39" y="4140597"/>
            <a:ext cx="1475233" cy="16059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42" grpId="0"/>
      <p:bldP spid="56" grpId="0"/>
      <p:bldP spid="59" grpId="0"/>
      <p:bldP spid="53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257" y="737067"/>
            <a:ext cx="4380846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878" y="1880017"/>
            <a:ext cx="3235603" cy="2559666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8 Складання таблиць множення\№098 - Обчислення добутків за таблицею\2025-03-10_23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6" y="486694"/>
            <a:ext cx="6291263" cy="57992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625158"/>
            <a:ext cx="10243457" cy="7899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659086" y="1610082"/>
            <a:ext cx="6498771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Працюй наполегливо, швидко, старанно,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Щоб жодна хвилинка не втратилась марно.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8D1E6F-53AB-47C8-978A-8E95915E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39" y="1610082"/>
            <a:ext cx="3304956" cy="3471592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20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951385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9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Множення на 4 і 5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88" y="1495588"/>
            <a:ext cx="3219549" cy="458498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9542" y="2383822"/>
            <a:ext cx="4758117" cy="28085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5501CA-ED11-47D1-8485-7CEB22EBC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6504481" y="1183118"/>
            <a:ext cx="5017572" cy="5386297"/>
          </a:xfrm>
          <a:prstGeom prst="rect">
            <a:avLst/>
          </a:prstGeom>
        </p:spPr>
      </p:pic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54101" y="494529"/>
            <a:ext cx="9885648" cy="6696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Усний рахунок. </a:t>
            </a:r>
            <a:r>
              <a:rPr lang="uk-UA" sz="3200" b="1" dirty="0">
                <a:solidFill>
                  <a:schemeClr val="bg1"/>
                </a:solidFill>
              </a:rPr>
              <a:t>Цифрова стежинка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28" name="Picture 2" descr="Пов’язане зображення">
            <a:extLst>
              <a:ext uri="{FF2B5EF4-FFF2-40B4-BE49-F238E27FC236}">
                <a16:creationId xmlns:a16="http://schemas.microsoft.com/office/drawing/2014/main" xmlns="" id="{2042DF51-0884-405A-B422-14A8A9E0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7" y="1345781"/>
            <a:ext cx="2168001" cy="22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534750" y="1303524"/>
            <a:ext cx="1745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</a:t>
            </a:r>
            <a:r>
              <a:rPr lang="uk-UA" sz="3600" b="1" dirty="0">
                <a:solidFill>
                  <a:srgbClr val="0070C0"/>
                </a:solidFill>
              </a:rPr>
              <a:t>3∙2∙5 </a:t>
            </a:r>
            <a:r>
              <a:rPr lang="uk-UA" sz="3600" b="1" dirty="0" smtClean="0">
                <a:solidFill>
                  <a:srgbClr val="0070C0"/>
                </a:solidFill>
              </a:rPr>
              <a:t>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7BE3386-6D18-423B-A0A3-0F96D44FEC57}"/>
              </a:ext>
            </a:extLst>
          </p:cNvPr>
          <p:cNvSpPr txBox="1"/>
          <p:nvPr/>
        </p:nvSpPr>
        <p:spPr>
          <a:xfrm>
            <a:off x="5029200" y="3935170"/>
            <a:ext cx="14752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3∙4:2 </a:t>
            </a:r>
            <a:r>
              <a:rPr lang="uk-UA" sz="3600" b="1" dirty="0" smtClean="0">
                <a:solidFill>
                  <a:srgbClr val="0070C0"/>
                </a:solidFill>
              </a:rPr>
              <a:t>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2027B37-C62C-4027-8E69-74129A95D6EF}"/>
              </a:ext>
            </a:extLst>
          </p:cNvPr>
          <p:cNvSpPr txBox="1"/>
          <p:nvPr/>
        </p:nvSpPr>
        <p:spPr>
          <a:xfrm>
            <a:off x="9392858" y="1954642"/>
            <a:ext cx="19065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36:4:3 </a:t>
            </a:r>
            <a:r>
              <a:rPr lang="uk-UA" sz="3600" b="1" dirty="0" smtClean="0">
                <a:solidFill>
                  <a:srgbClr val="0070C0"/>
                </a:solidFill>
              </a:rPr>
              <a:t>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728A47DE-CF1D-425A-A80C-1CEBCDB043A1}"/>
              </a:ext>
            </a:extLst>
          </p:cNvPr>
          <p:cNvGrpSpPr/>
          <p:nvPr/>
        </p:nvGrpSpPr>
        <p:grpSpPr>
          <a:xfrm>
            <a:off x="1054100" y="4440250"/>
            <a:ext cx="2156582" cy="969297"/>
            <a:chOff x="4718700" y="3159148"/>
            <a:chExt cx="3181073" cy="11975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2B445DEA-525B-4C48-B60D-204B8E06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5D8548D-F274-4C34-A8E9-F0B64E98B308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87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FD0C418F-4B62-45F1-8F2B-9D0C2E6F14B3}"/>
              </a:ext>
            </a:extLst>
          </p:cNvPr>
          <p:cNvGrpSpPr/>
          <p:nvPr/>
        </p:nvGrpSpPr>
        <p:grpSpPr>
          <a:xfrm>
            <a:off x="3302682" y="5467031"/>
            <a:ext cx="2156583" cy="983479"/>
            <a:chOff x="8682187" y="3202910"/>
            <a:chExt cx="3181074" cy="121501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2435D15-215F-434A-8E31-D1D393FA185F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874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C5EB785-0918-45C4-B34B-5C06B9168DAA}"/>
              </a:ext>
            </a:extLst>
          </p:cNvPr>
          <p:cNvGrpSpPr/>
          <p:nvPr/>
        </p:nvGrpSpPr>
        <p:grpSpPr>
          <a:xfrm>
            <a:off x="3228955" y="4472907"/>
            <a:ext cx="2156583" cy="994124"/>
            <a:chOff x="4718700" y="4369417"/>
            <a:chExt cx="3181074" cy="122817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3" cy="874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7C6BF1B2-DBAC-4501-B65F-FE0C164CDB9D}"/>
              </a:ext>
            </a:extLst>
          </p:cNvPr>
          <p:cNvGrpSpPr/>
          <p:nvPr/>
        </p:nvGrpSpPr>
        <p:grpSpPr>
          <a:xfrm>
            <a:off x="1156415" y="5421972"/>
            <a:ext cx="2156584" cy="976544"/>
            <a:chOff x="4686549" y="5579685"/>
            <a:chExt cx="3181076" cy="1206452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8E1C35E-A564-4A32-8303-5A99C7D2571E}"/>
                </a:ext>
              </a:extLst>
            </p:cNvPr>
            <p:cNvSpPr txBox="1"/>
            <p:nvPr/>
          </p:nvSpPr>
          <p:spPr>
            <a:xfrm>
              <a:off x="4810940" y="5911593"/>
              <a:ext cx="2863243" cy="87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2388CDF-EDCC-41B8-9110-2114C716ACDD}"/>
              </a:ext>
            </a:extLst>
          </p:cNvPr>
          <p:cNvSpPr txBox="1"/>
          <p:nvPr/>
        </p:nvSpPr>
        <p:spPr>
          <a:xfrm>
            <a:off x="8171914" y="2921506"/>
            <a:ext cx="178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16:4∙5=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7BE3386-6D18-423B-A0A3-0F96D44FEC57}"/>
              </a:ext>
            </a:extLst>
          </p:cNvPr>
          <p:cNvSpPr txBox="1"/>
          <p:nvPr/>
        </p:nvSpPr>
        <p:spPr>
          <a:xfrm>
            <a:off x="9850300" y="4581501"/>
            <a:ext cx="167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10:2∙5=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21852810-8C87-44C0-92E5-4B8BB49AA924}"/>
              </a:ext>
            </a:extLst>
          </p:cNvPr>
          <p:cNvGrpSpPr/>
          <p:nvPr/>
        </p:nvGrpSpPr>
        <p:grpSpPr>
          <a:xfrm>
            <a:off x="5426189" y="5533778"/>
            <a:ext cx="2156584" cy="976544"/>
            <a:chOff x="8682187" y="5579685"/>
            <a:chExt cx="3181076" cy="1206452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431E90C5-6C96-4142-A1FE-22D49396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2413B1FF-90E2-4935-B1FB-33FF97828C15}"/>
                </a:ext>
              </a:extLst>
            </p:cNvPr>
            <p:cNvSpPr txBox="1"/>
            <p:nvPr/>
          </p:nvSpPr>
          <p:spPr>
            <a:xfrm>
              <a:off x="8837852" y="5911593"/>
              <a:ext cx="2863243" cy="87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1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15183 -0.6122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16094 -0.36459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01719 -0.2548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-0.02304 -0.32292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2026 -0.21343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8 Складання таблиць множення\№098 - Обчислення добутків за таблицею\2025-03-10_2228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39722" r="7308" b="336"/>
          <a:stretch/>
        </p:blipFill>
        <p:spPr bwMode="auto">
          <a:xfrm>
            <a:off x="1233890" y="2867288"/>
            <a:ext cx="6258803" cy="23930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колони солдат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6831" y="1417633"/>
            <a:ext cx="9940205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На параді в одній колоні крокувало по 5 солдат у чотирьох рядах, а в іншій – по 4 солдати в п’яти рядах. Визнач, чи однакова кількість солдат у цих колонах. Запиши рівність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579779" y="2889197"/>
            <a:ext cx="3458335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__ ∙ __ = __ ∙ __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7756266" y="2827642"/>
            <a:ext cx="59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10357952" y="2819527"/>
            <a:ext cx="59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596958" y="2811412"/>
            <a:ext cx="59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9459421" y="2825761"/>
            <a:ext cx="59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8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407444"/>
            <a:ext cx="10482943" cy="8117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Розглянь таблицю множення. Прочитай, як можна знайти добуток </a:t>
            </a:r>
            <a:r>
              <a:rPr lang="uk-UA" sz="2800" b="1" dirty="0" smtClean="0">
                <a:solidFill>
                  <a:schemeClr val="bg1"/>
                </a:solidFill>
              </a:rPr>
              <a:t> чисел 5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і 4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ECAA296E-1C10-430D-83A3-3E57F513C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11478"/>
              </p:ext>
            </p:extLst>
          </p:nvPr>
        </p:nvGraphicFramePr>
        <p:xfrm>
          <a:off x="463550" y="1202656"/>
          <a:ext cx="11201400" cy="328032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113065259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9062712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38659041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161839888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405379798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8401319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67343063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118492253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4114612745"/>
                    </a:ext>
                  </a:extLst>
                </a:gridCol>
              </a:tblGrid>
              <a:tr h="56978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bg1"/>
                          </a:solidFill>
                        </a:rPr>
                        <a:t>∙</a:t>
                      </a:r>
                      <a:endParaRPr lang="uk-UA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8181038"/>
                  </a:ext>
                </a:extLst>
              </a:tr>
              <a:tr h="56978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2872729"/>
                  </a:ext>
                </a:extLst>
              </a:tr>
              <a:tr h="56978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2855386"/>
                  </a:ext>
                </a:extLst>
              </a:tr>
              <a:tr h="56978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866156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3587365"/>
                  </a:ext>
                </a:extLst>
              </a:tr>
            </a:tbl>
          </a:graphicData>
        </a:graphic>
      </p:graphicFrame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F1CCF2EB-DA9B-4C4C-96E4-A247375030CF}"/>
              </a:ext>
            </a:extLst>
          </p:cNvPr>
          <p:cNvCxnSpPr/>
          <p:nvPr/>
        </p:nvCxnSpPr>
        <p:spPr>
          <a:xfrm>
            <a:off x="1143000" y="4355769"/>
            <a:ext cx="3835400" cy="0"/>
          </a:xfrm>
          <a:prstGeom prst="straightConnector1">
            <a:avLst/>
          </a:prstGeom>
          <a:ln w="38100">
            <a:solidFill>
              <a:srgbClr val="0D0D0D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CD74FC2-18FD-436F-B9D1-5E016F5B6D92}"/>
              </a:ext>
            </a:extLst>
          </p:cNvPr>
          <p:cNvCxnSpPr/>
          <p:nvPr/>
        </p:nvCxnSpPr>
        <p:spPr>
          <a:xfrm>
            <a:off x="5283200" y="1435100"/>
            <a:ext cx="0" cy="2755900"/>
          </a:xfrm>
          <a:prstGeom prst="straightConnector1">
            <a:avLst/>
          </a:prstGeom>
          <a:ln w="38100">
            <a:solidFill>
              <a:srgbClr val="0D0D0D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CB2517-7994-45F3-A9D4-800CD4E9B9AC}"/>
              </a:ext>
            </a:extLst>
          </p:cNvPr>
          <p:cNvSpPr txBox="1"/>
          <p:nvPr/>
        </p:nvSpPr>
        <p:spPr>
          <a:xfrm>
            <a:off x="1004517" y="4530275"/>
            <a:ext cx="947692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</a:rPr>
              <a:t>У першому рядку і першому стовпцю записані множники.</a:t>
            </a:r>
          </a:p>
          <a:p>
            <a:r>
              <a:rPr lang="uk-UA" sz="2800" dirty="0">
                <a:solidFill>
                  <a:srgbClr val="7030A0"/>
                </a:solidFill>
              </a:rPr>
              <a:t>Від першого і другого множники умовно проводимо стрілки. </a:t>
            </a:r>
          </a:p>
          <a:p>
            <a:r>
              <a:rPr lang="uk-UA" sz="2800" dirty="0">
                <a:solidFill>
                  <a:srgbClr val="7030A0"/>
                </a:solidFill>
              </a:rPr>
              <a:t>У комірці де вони перетинаються тримаємо результат.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E6DCB11-9E05-41EE-9FD0-ECFF4B63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438" y="4769944"/>
            <a:ext cx="1379087" cy="1914767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380F453-5CB7-4A4E-98BD-0EE419513F07}"/>
              </a:ext>
            </a:extLst>
          </p:cNvPr>
          <p:cNvSpPr/>
          <p:nvPr/>
        </p:nvSpPr>
        <p:spPr>
          <a:xfrm>
            <a:off x="4397382" y="3823694"/>
            <a:ext cx="850893" cy="482268"/>
          </a:xfrm>
          <a:prstGeom prst="ellipse">
            <a:avLst/>
          </a:prstGeom>
          <a:noFill/>
          <a:ln w="38100">
            <a:solidFill>
              <a:srgbClr val="F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4FCAE7-6994-435E-9606-B31E0DB71660}"/>
              </a:ext>
            </a:extLst>
          </p:cNvPr>
          <p:cNvSpPr txBox="1"/>
          <p:nvPr/>
        </p:nvSpPr>
        <p:spPr>
          <a:xfrm>
            <a:off x="7653398" y="5915270"/>
            <a:ext cx="283424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Отже, 5∙4=20.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27321" y="4576441"/>
            <a:ext cx="15333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4 ∙ 8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060701" y="4607395"/>
            <a:ext cx="7819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32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27320" y="5268939"/>
            <a:ext cx="15333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5 ∙ 7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060700" y="5299893"/>
            <a:ext cx="7819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35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440924" y="4545487"/>
            <a:ext cx="15333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5 ∙ 5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974303" y="4576441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25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440923" y="5237985"/>
            <a:ext cx="15333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6 ∙ 4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974302" y="5268939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24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80067" y="4560700"/>
            <a:ext cx="15333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8 ∙ 5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913446" y="4560700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40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80066" y="5253198"/>
            <a:ext cx="15333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7 ∙ 4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913445" y="5253198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28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8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407444"/>
            <a:ext cx="10482943" cy="8117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 таблицею знайди всі добутки, значення яких дорівнює 12; 24.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ECAA296E-1C10-430D-83A3-3E57F513C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63310"/>
              </p:ext>
            </p:extLst>
          </p:nvPr>
        </p:nvGraphicFramePr>
        <p:xfrm>
          <a:off x="463550" y="1202656"/>
          <a:ext cx="11201400" cy="328032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113065259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9062712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38659041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161839888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405379798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8401319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67343063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118492253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4114612745"/>
                    </a:ext>
                  </a:extLst>
                </a:gridCol>
              </a:tblGrid>
              <a:tr h="56978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bg1"/>
                          </a:solidFill>
                        </a:rPr>
                        <a:t>∙</a:t>
                      </a:r>
                      <a:endParaRPr lang="uk-UA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8181038"/>
                  </a:ext>
                </a:extLst>
              </a:tr>
              <a:tr h="56978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2872729"/>
                  </a:ext>
                </a:extLst>
              </a:tr>
              <a:tr h="56978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2855386"/>
                  </a:ext>
                </a:extLst>
              </a:tr>
              <a:tr h="56978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866156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3587365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E6DCB11-9E05-41EE-9FD0-ECFF4B63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438" y="4769944"/>
            <a:ext cx="1379087" cy="191476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648551" y="4606867"/>
            <a:ext cx="11723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 ∙ 6 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404257" y="4606867"/>
            <a:ext cx="12442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12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388430" y="4606866"/>
            <a:ext cx="12518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3 ∙ 4 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254360" y="4610134"/>
            <a:ext cx="11340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12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371114" y="4590317"/>
            <a:ext cx="11756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4∙ 3 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230402" y="4591654"/>
            <a:ext cx="11407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12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626778" y="5278237"/>
            <a:ext cx="11723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3 ∙ 8 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415141" y="5289123"/>
            <a:ext cx="12116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24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388429" y="5291333"/>
            <a:ext cx="12518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4 ∙ 6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254360" y="5299480"/>
            <a:ext cx="11340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24 =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Знайди закономірність і помилки в рядах чисел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3" y="1290227"/>
            <a:ext cx="1514771" cy="256345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5824" y="160040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1684" y="4550701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982D2E7-547B-48C4-8374-542247AF22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1002" y="3812437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3439AE1C-E9C3-4E50-9EA8-E77221CE58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07586" y="3828965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9CC30AB-87FF-4F8F-A5BB-D8A8AC1DA4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957" y="3876359"/>
            <a:ext cx="394062" cy="4036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CDEBF39E-9349-4922-8BDD-5E39ACE558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46846" y="4543079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B331484-E6B4-4B39-B947-3D07C63EAA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72344" y="4539480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B1CDB4C-8749-4EE5-8575-88ECA32E6A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74362" y="4661117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E35B37DA-D10A-4437-923D-EBDF755341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85418" y="3818816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E71C696D-18CD-4B47-A893-291CDA409E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48666" y="4568688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2D792E1A-2577-421F-BE39-4CD2446DB4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56749" y="3809623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D70B56D1-9F1C-46D2-B640-0C3E984267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65195" y="4539479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624C0089-9CAE-432B-B8E6-27CDED7631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289608" y="4556043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7A20992-5EF0-4830-A0F1-523A7FA1DC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551" y="4666660"/>
            <a:ext cx="394062" cy="403674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A3CB3CBA-C3CD-4AC8-9D34-1C05F2B2495D}"/>
              </a:ext>
            </a:extLst>
          </p:cNvPr>
          <p:cNvGrpSpPr/>
          <p:nvPr/>
        </p:nvGrpSpPr>
        <p:grpSpPr>
          <a:xfrm>
            <a:off x="6551383" y="3811256"/>
            <a:ext cx="401369" cy="564394"/>
            <a:chOff x="963782" y="2336701"/>
            <a:chExt cx="401369" cy="56439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FA00EFEA-C078-42A0-804B-A0752E2DE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10DFBBBB-313B-46C4-A6AB-3B74F0AF6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102C69B4-7E0C-4587-93C8-600049773A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7035" y="3812438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B0DB1C8-8A53-43C7-8409-898929FD83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06537" y="3782115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84E16D1D-BFF1-417A-AF18-92553421A0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7035" y="4556043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D7E6550F-0568-4FE4-98C1-41688F2255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46381" y="4550487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FB946F7-E386-4AB4-94D9-F4A521EFB1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1332" y="4661116"/>
            <a:ext cx="394062" cy="40367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248F4606-D5EC-4FC1-827C-FC8604D951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81924" y="3809622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DA41F70-97A9-4893-8C1F-EC9B0EC85A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82092" y="3803044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D92B1B26-49D1-49F8-BA89-4206CEA86E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978" y="3885037"/>
            <a:ext cx="394062" cy="4036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59812E9-D4B7-44E6-A7C8-7EC7FF00B8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9591" y="4642277"/>
            <a:ext cx="394062" cy="40367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E4386C6-59BE-4D49-9343-C4A434CDF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39287" y="4718487"/>
            <a:ext cx="440143" cy="288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93B246-0BD2-4419-B7E3-9B4BD4A00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452" y="4473430"/>
            <a:ext cx="749068" cy="6513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96600F-C6AA-460D-9B0C-EB5CFAD26C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8420" y="3782115"/>
            <a:ext cx="496702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3DFDEA42-4001-4492-9D1F-8B6CB9091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9465" y="3767778"/>
            <a:ext cx="496702" cy="567661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248" t="26614" r="11001" b="23162"/>
          <a:stretch/>
        </p:blipFill>
        <p:spPr>
          <a:xfrm>
            <a:off x="5028955" y="1272238"/>
            <a:ext cx="2340000" cy="1224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64977" y="1590530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64259" y="2343398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4   8   12   15   20   24   28   34   36   40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27050" y="3080573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5   10   16   20   25   32   35   40   42   50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165122" y="2343398"/>
            <a:ext cx="69643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16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884021" y="2343396"/>
            <a:ext cx="69643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74362" y="3080572"/>
            <a:ext cx="69643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15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657474" y="3080573"/>
            <a:ext cx="69643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833876" y="3077434"/>
            <a:ext cx="69643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736619" y="4051608"/>
            <a:ext cx="3373079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Порівняй &gt; &lt; =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4" grpId="0" animBg="1"/>
      <p:bldP spid="88" grpId="0" animBg="1"/>
      <p:bldP spid="100" grpId="0" animBg="1"/>
      <p:bldP spid="101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7448</TotalTime>
  <Words>541</Words>
  <Application>Microsoft Office PowerPoint</Application>
  <PresentationFormat>Произвольный</PresentationFormat>
  <Paragraphs>201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1004</cp:revision>
  <dcterms:created xsi:type="dcterms:W3CDTF">2018-01-05T16:38:53Z</dcterms:created>
  <dcterms:modified xsi:type="dcterms:W3CDTF">2025-03-11T09:50:28Z</dcterms:modified>
</cp:coreProperties>
</file>