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838" r:id="rId3"/>
    <p:sldId id="832" r:id="rId4"/>
    <p:sldId id="833" r:id="rId5"/>
    <p:sldId id="741" r:id="rId6"/>
    <p:sldId id="834" r:id="rId7"/>
    <p:sldId id="736" r:id="rId8"/>
    <p:sldId id="835" r:id="rId9"/>
    <p:sldId id="836" r:id="rId10"/>
    <p:sldId id="817" r:id="rId11"/>
    <p:sldId id="826" r:id="rId12"/>
    <p:sldId id="806" r:id="rId13"/>
    <p:sldId id="837" r:id="rId14"/>
    <p:sldId id="83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FA9418-B836-4164-A94E-7C9DD6F5B995}">
          <p14:sldIdLst>
            <p14:sldId id="258"/>
            <p14:sldId id="838"/>
            <p14:sldId id="832"/>
            <p14:sldId id="833"/>
            <p14:sldId id="741"/>
            <p14:sldId id="834"/>
            <p14:sldId id="736"/>
            <p14:sldId id="835"/>
            <p14:sldId id="836"/>
            <p14:sldId id="817"/>
            <p14:sldId id="826"/>
            <p14:sldId id="806"/>
            <p14:sldId id="837"/>
            <p14:sldId id="839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  <p:cmAuthor id="2" name="Василь Цупа" initials="ВЦ" lastIdx="1" clrIdx="1">
    <p:extLst/>
  </p:cmAuthor>
  <p:cmAuthor id="3" name="gulevataya.anna@gmail.com" initials="g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BD1F2"/>
    <a:srgbClr val="C6109F"/>
    <a:srgbClr val="0D0D0D"/>
    <a:srgbClr val="00B050"/>
    <a:srgbClr val="FF3131"/>
    <a:srgbClr val="295FFF"/>
    <a:srgbClr val="2F3242"/>
    <a:srgbClr val="9E0000"/>
    <a:srgbClr val="BA1C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12" autoAdjust="0"/>
    <p:restoredTop sz="27568" autoAdjust="0"/>
  </p:normalViewPr>
  <p:slideViewPr>
    <p:cSldViewPr snapToGrid="0">
      <p:cViewPr varScale="1">
        <p:scale>
          <a:sx n="88" d="100"/>
          <a:sy n="88" d="100"/>
        </p:scale>
        <p:origin x="-360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Усний рахунок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3466C275-B8F1-459F-B50B-976409EFE0E4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uk-UA" sz="3200" b="1" dirty="0" err="1" smtClean="0">
              <a:solidFill>
                <a:schemeClr val="bg1"/>
              </a:solidFill>
            </a:rPr>
            <a:t>Розв’язу-вання</a:t>
          </a:r>
          <a:r>
            <a:rPr lang="uk-UA" sz="3200" b="1" dirty="0" smtClean="0">
              <a:solidFill>
                <a:schemeClr val="bg1"/>
              </a:solidFill>
            </a:rPr>
            <a:t> задач</a:t>
          </a:r>
          <a:endParaRPr lang="ru-RU" sz="3200" b="1" dirty="0">
            <a:solidFill>
              <a:schemeClr val="bg1"/>
            </a:solidFill>
          </a:endParaRPr>
        </a:p>
      </dgm:t>
    </dgm:pt>
    <dgm:pt modelId="{C0C08257-B11F-41E4-8C89-4961A82ACA32}" type="parTrans" cxnId="{4A9EE714-AD6C-4C23-B6F5-18E57EA3E9CE}">
      <dgm:prSet/>
      <dgm:spPr/>
      <dgm:t>
        <a:bodyPr/>
        <a:lstStyle/>
        <a:p>
          <a:endParaRPr lang="ru-RU"/>
        </a:p>
      </dgm:t>
    </dgm:pt>
    <dgm:pt modelId="{2833D3A3-6263-4921-903C-07E9A6421D09}" type="sibTrans" cxnId="{4A9EE714-AD6C-4C23-B6F5-18E57EA3E9CE}">
      <dgm:prSet/>
      <dgm:spPr/>
      <dgm:t>
        <a:bodyPr/>
        <a:lstStyle/>
        <a:p>
          <a:endParaRPr lang="ru-RU"/>
        </a:p>
      </dgm:t>
    </dgm:pt>
    <dgm:pt modelId="{1A16E29F-4735-4462-97C4-9BCD9C4C486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Вправи на засвоєння вивчених таблиць множення і ділення</a:t>
          </a:r>
          <a:endParaRPr lang="ru-RU" sz="3200" b="1" dirty="0">
            <a:solidFill>
              <a:schemeClr val="bg1"/>
            </a:solidFill>
          </a:endParaRPr>
        </a:p>
      </dgm:t>
    </dgm:pt>
    <dgm:pt modelId="{73E3B522-476C-406F-A210-531690AED282}" type="parTrans" cxnId="{4D6393D1-23D9-49CA-876E-0500FB21F6A0}">
      <dgm:prSet/>
      <dgm:spPr/>
      <dgm:t>
        <a:bodyPr/>
        <a:lstStyle/>
        <a:p>
          <a:endParaRPr lang="ru-RU"/>
        </a:p>
      </dgm:t>
    </dgm:pt>
    <dgm:pt modelId="{F2D33BF4-615F-4128-B58D-C20892E7A4B8}" type="sibTrans" cxnId="{4D6393D1-23D9-49CA-876E-0500FB21F6A0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Визначення часу за годинником. Хвилина </a:t>
          </a:r>
          <a:endParaRPr lang="uk-UA" sz="28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93B566-6306-40C5-A3D5-B84E788E517B}" type="pres">
      <dgm:prSet presAssocID="{17FCBCD0-5166-44EF-A995-697AB50FC98B}" presName="node" presStyleLbl="node1" presStyleIdx="0" presStyleCnt="4" custScaleX="77604" custLinFactX="-101027" custLinFactNeighborX="-200000" custLinFactNeighborY="-1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5224CAA1-3EC9-4CF6-8381-99180C56B6A8}" type="pres">
      <dgm:prSet presAssocID="{1A16E29F-4735-4462-97C4-9BCD9C4C486C}" presName="node" presStyleLbl="node1" presStyleIdx="1" presStyleCnt="4" custScaleX="97883" custLinFactNeighborX="-16611" custLinFactNeighborY="-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084EB-38FB-44EB-B050-492531D297D1}" type="pres">
      <dgm:prSet presAssocID="{F2D33BF4-615F-4128-B58D-C20892E7A4B8}" presName="sibTrans" presStyleCnt="0"/>
      <dgm:spPr/>
    </dgm:pt>
    <dgm:pt modelId="{6C0F7CAC-2753-43F9-84FC-D27019835444}" type="pres">
      <dgm:prSet presAssocID="{3466C275-B8F1-459F-B50B-976409EFE0E4}" presName="node" presStyleLbl="node1" presStyleIdx="2" presStyleCnt="4" custScaleX="105039" custLinFactX="124247" custLinFactNeighborX="200000" custLinFactNeighborY="7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A2A7A8-393E-491E-82DE-95F41C18EC8B}" type="pres">
      <dgm:prSet presAssocID="{2833D3A3-6263-4921-903C-07E9A6421D09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06050" custLinFactX="-100837" custLinFactNeighborX="-200000" custLinFactNeighborY="-5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BEED3B-DFB3-4249-9292-BBD4286B4462}" type="presOf" srcId="{3466C275-B8F1-459F-B50B-976409EFE0E4}" destId="{6C0F7CAC-2753-43F9-84FC-D27019835444}" srcOrd="0" destOrd="0" presId="urn:microsoft.com/office/officeart/2005/8/layout/hList6"/>
    <dgm:cxn modelId="{4A9EE714-AD6C-4C23-B6F5-18E57EA3E9CE}" srcId="{289AA968-9F58-4A6E-B11C-582CA574AD65}" destId="{3466C275-B8F1-459F-B50B-976409EFE0E4}" srcOrd="2" destOrd="0" parTransId="{C0C08257-B11F-41E4-8C89-4961A82ACA32}" sibTransId="{2833D3A3-6263-4921-903C-07E9A6421D09}"/>
    <dgm:cxn modelId="{4D6393D1-23D9-49CA-876E-0500FB21F6A0}" srcId="{289AA968-9F58-4A6E-B11C-582CA574AD65}" destId="{1A16E29F-4735-4462-97C4-9BCD9C4C486C}" srcOrd="1" destOrd="0" parTransId="{73E3B522-476C-406F-A210-531690AED282}" sibTransId="{F2D33BF4-615F-4128-B58D-C20892E7A4B8}"/>
    <dgm:cxn modelId="{39650E45-C721-4B42-9549-E51C70A7D5C6}" type="presOf" srcId="{1A16E29F-4735-4462-97C4-9BCD9C4C486C}" destId="{5224CAA1-3EC9-4CF6-8381-99180C56B6A8}" srcOrd="0" destOrd="0" presId="urn:microsoft.com/office/officeart/2005/8/layout/hList6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61173E0E-C7CE-4D50-8A41-FB11AB1EF1A9}" srcId="{289AA968-9F58-4A6E-B11C-582CA574AD65}" destId="{17FCBCD0-5166-44EF-A995-697AB50FC98B}" srcOrd="0" destOrd="0" parTransId="{5DA8E561-7845-4F5E-8BAA-7476E17DE152}" sibTransId="{51DA5559-1D76-4E84-9E22-8C1484394DD0}"/>
    <dgm:cxn modelId="{EBF4F854-08DA-4811-A55F-901CA56483CC}" type="presOf" srcId="{17FCBCD0-5166-44EF-A995-697AB50FC98B}" destId="{8C93B566-6306-40C5-A3D5-B84E788E517B}" srcOrd="0" destOrd="0" presId="urn:microsoft.com/office/officeart/2005/8/layout/hList6"/>
    <dgm:cxn modelId="{C7F7C8AD-0FBB-49F7-B0E6-9BCC1BDA1FC9}" type="presOf" srcId="{289AA968-9F58-4A6E-B11C-582CA574AD65}" destId="{6408D3F1-0C0E-4F5D-B5D5-053E6D4B4C50}" srcOrd="0" destOrd="0" presId="urn:microsoft.com/office/officeart/2005/8/layout/hList6"/>
    <dgm:cxn modelId="{B5466149-731D-47ED-BBAD-9E2A2A66C8B9}" type="presOf" srcId="{BC7931E8-86A7-44AD-A246-C659A84EF1D0}" destId="{D2B473EA-0294-46C9-BEB1-B63C89DB6F91}" srcOrd="0" destOrd="0" presId="urn:microsoft.com/office/officeart/2005/8/layout/hList6"/>
    <dgm:cxn modelId="{2171CD77-8452-4A2B-A745-B8F8DD5E3201}" type="presParOf" srcId="{6408D3F1-0C0E-4F5D-B5D5-053E6D4B4C50}" destId="{8C93B566-6306-40C5-A3D5-B84E788E517B}" srcOrd="0" destOrd="0" presId="urn:microsoft.com/office/officeart/2005/8/layout/hList6"/>
    <dgm:cxn modelId="{D4B1676E-703B-4562-99B3-EAF1216F6ED4}" type="presParOf" srcId="{6408D3F1-0C0E-4F5D-B5D5-053E6D4B4C50}" destId="{B4E8D5E2-E5AE-41CC-80D3-5A0016AFADCC}" srcOrd="1" destOrd="0" presId="urn:microsoft.com/office/officeart/2005/8/layout/hList6"/>
    <dgm:cxn modelId="{C2A895FE-FA2E-45A5-BF0E-6CC66123685C}" type="presParOf" srcId="{6408D3F1-0C0E-4F5D-B5D5-053E6D4B4C50}" destId="{5224CAA1-3EC9-4CF6-8381-99180C56B6A8}" srcOrd="2" destOrd="0" presId="urn:microsoft.com/office/officeart/2005/8/layout/hList6"/>
    <dgm:cxn modelId="{20EB4177-734D-4179-99A2-135F5E613DC4}" type="presParOf" srcId="{6408D3F1-0C0E-4F5D-B5D5-053E6D4B4C50}" destId="{2EE084EB-38FB-44EB-B050-492531D297D1}" srcOrd="3" destOrd="0" presId="urn:microsoft.com/office/officeart/2005/8/layout/hList6"/>
    <dgm:cxn modelId="{8572E608-D018-470B-870D-0B798C4DEE9E}" type="presParOf" srcId="{6408D3F1-0C0E-4F5D-B5D5-053E6D4B4C50}" destId="{6C0F7CAC-2753-43F9-84FC-D27019835444}" srcOrd="4" destOrd="0" presId="urn:microsoft.com/office/officeart/2005/8/layout/hList6"/>
    <dgm:cxn modelId="{BFBB87B6-7895-4E2E-994F-16B8BE121E3D}" type="presParOf" srcId="{6408D3F1-0C0E-4F5D-B5D5-053E6D4B4C50}" destId="{4BA2A7A8-393E-491E-82DE-95F41C18EC8B}" srcOrd="5" destOrd="0" presId="urn:microsoft.com/office/officeart/2005/8/layout/hList6"/>
    <dgm:cxn modelId="{7878B215-0051-4249-9E2B-ABC1F263D1FA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93B566-6306-40C5-A3D5-B84E788E517B}">
      <dsp:nvSpPr>
        <dsp:cNvPr id="0" name=""/>
        <dsp:cNvSpPr/>
      </dsp:nvSpPr>
      <dsp:spPr>
        <a:xfrm rot="16200000">
          <a:off x="-1113499" y="1113499"/>
          <a:ext cx="4272497" cy="2045497"/>
        </a:xfrm>
        <a:prstGeom prst="flowChartManualOperation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Усний рахунок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1" y="854498"/>
        <a:ext cx="2045497" cy="2563499"/>
      </dsp:txXfrm>
    </dsp:sp>
    <dsp:sp modelId="{5224CAA1-3EC9-4CF6-8381-99180C56B6A8}">
      <dsp:nvSpPr>
        <dsp:cNvPr id="0" name=""/>
        <dsp:cNvSpPr/>
      </dsp:nvSpPr>
      <dsp:spPr>
        <a:xfrm rot="16200000">
          <a:off x="1365618" y="846241"/>
          <a:ext cx="4272497" cy="2580014"/>
        </a:xfrm>
        <a:prstGeom prst="flowChartManualOperati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Вправи на засвоєння вивчених таблиць множення і ділення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2211860" y="854498"/>
        <a:ext cx="2580014" cy="2563499"/>
      </dsp:txXfrm>
    </dsp:sp>
    <dsp:sp modelId="{6C0F7CAC-2753-43F9-84FC-D27019835444}">
      <dsp:nvSpPr>
        <dsp:cNvPr id="0" name=""/>
        <dsp:cNvSpPr/>
      </dsp:nvSpPr>
      <dsp:spPr>
        <a:xfrm rot="16200000">
          <a:off x="7264947" y="751931"/>
          <a:ext cx="4272497" cy="2768633"/>
        </a:xfrm>
        <a:prstGeom prst="flowChartManualOperation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>
              <a:solidFill>
                <a:schemeClr val="bg1"/>
              </a:solidFill>
            </a:rPr>
            <a:t>Розв’язу-вання</a:t>
          </a:r>
          <a:r>
            <a:rPr lang="uk-UA" sz="3200" b="1" kern="1200" dirty="0" smtClean="0">
              <a:solidFill>
                <a:schemeClr val="bg1"/>
              </a:solidFill>
            </a:rPr>
            <a:t> задач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8016879" y="854498"/>
        <a:ext cx="2768633" cy="2563499"/>
      </dsp:txXfrm>
    </dsp:sp>
    <dsp:sp modelId="{D2B473EA-0294-46C9-BEB1-B63C89DB6F91}">
      <dsp:nvSpPr>
        <dsp:cNvPr id="0" name=""/>
        <dsp:cNvSpPr/>
      </dsp:nvSpPr>
      <dsp:spPr>
        <a:xfrm rot="16200000">
          <a:off x="4196861" y="738607"/>
          <a:ext cx="4272497" cy="2795281"/>
        </a:xfrm>
        <a:prstGeom prst="flowChartManualOperation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Визначення часу за годинником. Хвилина </a:t>
          </a:r>
          <a:endParaRPr lang="uk-UA" sz="2800" b="1" kern="1200" dirty="0">
            <a:solidFill>
              <a:schemeClr val="bg1"/>
            </a:solidFill>
          </a:endParaRPr>
        </a:p>
      </dsp:txBody>
      <dsp:txXfrm rot="5400000">
        <a:off x="4935469" y="854498"/>
        <a:ext cx="2795281" cy="2563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822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45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12.03.2025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12.03.2025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12.03.2025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microsoft.com/office/2007/relationships/hdphoto" Target="../media/hdphoto2.wdp"/><Relationship Id="rId5" Type="http://schemas.openxmlformats.org/officeDocument/2006/relationships/image" Target="../media/image6.pn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microsoft.com/office/2007/relationships/hdphoto" Target="../media/hdphoto1.wdp"/><Relationship Id="rId4" Type="http://schemas.openxmlformats.org/officeDocument/2006/relationships/image" Target="../media/image12.jpe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6255" y="4334779"/>
            <a:ext cx="9583026" cy="160043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7030A0"/>
                </a:solidFill>
              </a:rPr>
              <a:t>Визначення часу за годинником. </a:t>
            </a:r>
            <a:r>
              <a:rPr lang="uk-UA" sz="4400" b="1" dirty="0" smtClean="0">
                <a:solidFill>
                  <a:srgbClr val="7030A0"/>
                </a:solidFill>
              </a:rPr>
              <a:t>Хвилина </a:t>
            </a:r>
            <a:endParaRPr lang="uk-UA" sz="3333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lock">
            <a:extLst>
              <a:ext uri="{FF2B5EF4-FFF2-40B4-BE49-F238E27FC236}">
                <a16:creationId xmlns="" xmlns:a16="http://schemas.microsoft.com/office/drawing/2014/main" id="{1E5B236B-66B3-4980-A292-E8B8ACE5E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113" y="1186855"/>
            <a:ext cx="2696291" cy="2832238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33689" y="1407223"/>
            <a:ext cx="3095592" cy="214526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Таблиці множення на 4 і 5 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9</a:t>
            </a:r>
            <a:r>
              <a:rPr lang="en-US" sz="2400" b="1" dirty="0" smtClean="0">
                <a:solidFill>
                  <a:srgbClr val="7030A0"/>
                </a:solidFill>
              </a:rPr>
              <a:t>9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3054" y="1213873"/>
            <a:ext cx="11764031" cy="5310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564578" y="423577"/>
            <a:ext cx="8732066" cy="79029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Обчисли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910" y="1279278"/>
            <a:ext cx="1600175" cy="2707989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0BFBF5D4-BBB3-48BB-BF7D-A17BA966FBB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822210" y="2427801"/>
            <a:ext cx="394062" cy="35505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925ACF69-93EA-4C0A-B971-E8F7F6498E1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827050" y="3171963"/>
            <a:ext cx="394062" cy="35505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1765A3C5-9917-4790-A642-43270230145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662029" y="2337484"/>
            <a:ext cx="455016" cy="567661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8E10239D-6DBF-4818-AD82-1D02284A821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767823" y="3084046"/>
            <a:ext cx="455016" cy="567661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="" xmlns:a16="http://schemas.microsoft.com/office/drawing/2014/main" id="{495F5F92-838A-47EF-B22D-BAC083B79B5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90293" y="3175121"/>
            <a:ext cx="394062" cy="403674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="" xmlns:a16="http://schemas.microsoft.com/office/drawing/2014/main" id="{FB60CC6C-05EC-4430-A605-587B6897DA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92634" y="2418168"/>
            <a:ext cx="394062" cy="403674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="" xmlns:a16="http://schemas.microsoft.com/office/drawing/2014/main" id="{454BA291-A265-45AB-BAA0-6A2A26164DE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99894" y="3087000"/>
            <a:ext cx="455016" cy="567661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="" xmlns:a16="http://schemas.microsoft.com/office/drawing/2014/main" id="{1A5875EA-2C79-4C19-AEF1-AFD62B1F24D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229205" y="2333435"/>
            <a:ext cx="455016" cy="56766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="" xmlns:a16="http://schemas.microsoft.com/office/drawing/2014/main" id="{F6C7208A-2ED2-489E-B479-2FF437386EE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73900" y="2349443"/>
            <a:ext cx="455016" cy="567661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="" xmlns:a16="http://schemas.microsoft.com/office/drawing/2014/main" id="{B9A8EA90-C9E1-4EAF-8FE5-A2D4F46314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939822" y="3089274"/>
            <a:ext cx="455016" cy="567661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="" xmlns:a16="http://schemas.microsoft.com/office/drawing/2014/main" id="{CC8714A9-B152-47C4-A0E8-330F746671B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7678043" y="2452109"/>
            <a:ext cx="394062" cy="355057"/>
          </a:xfrm>
          <a:prstGeom prst="rect">
            <a:avLst/>
          </a:prstGeom>
        </p:spPr>
      </p:pic>
      <p:pic>
        <p:nvPicPr>
          <p:cNvPr id="169" name="Рисунок 168">
            <a:extLst>
              <a:ext uri="{FF2B5EF4-FFF2-40B4-BE49-F238E27FC236}">
                <a16:creationId xmlns="" xmlns:a16="http://schemas.microsoft.com/office/drawing/2014/main" id="{3A9132DD-4375-42AB-AEC9-A51CB36041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43849" y="3175266"/>
            <a:ext cx="394062" cy="403674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274A3F7A-F14F-4D82-8240-80DDCD5F0CE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68797" y="2427801"/>
            <a:ext cx="394062" cy="403674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="" xmlns:a16="http://schemas.microsoft.com/office/drawing/2014/main" id="{049745BC-E049-491F-94AD-B1EA7322289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8456462" y="3089274"/>
            <a:ext cx="455016" cy="567661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="" xmlns:a16="http://schemas.microsoft.com/office/drawing/2014/main" id="{6C2931DB-6C7A-45F8-8E01-1862FCEE3C6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3196054" y="3073702"/>
            <a:ext cx="455016" cy="567661"/>
          </a:xfrm>
          <a:prstGeom prst="rect">
            <a:avLst/>
          </a:prstGeom>
        </p:spPr>
      </p:pic>
      <p:pic>
        <p:nvPicPr>
          <p:cNvPr id="126" name="Рисунок 125">
            <a:extLst>
              <a:ext uri="{FF2B5EF4-FFF2-40B4-BE49-F238E27FC236}">
                <a16:creationId xmlns="" xmlns:a16="http://schemas.microsoft.com/office/drawing/2014/main" id="{B984762B-542C-4FC0-BAE0-882581043E8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7308164" y="2337484"/>
            <a:ext cx="455016" cy="567661"/>
          </a:xfrm>
          <a:prstGeom prst="rect">
            <a:avLst/>
          </a:prstGeom>
        </p:spPr>
      </p:pic>
      <p:pic>
        <p:nvPicPr>
          <p:cNvPr id="144" name="Рисунок 143">
            <a:extLst>
              <a:ext uri="{FF2B5EF4-FFF2-40B4-BE49-F238E27FC236}">
                <a16:creationId xmlns="" xmlns:a16="http://schemas.microsoft.com/office/drawing/2014/main" id="{D0B3D22B-1639-483F-A1C8-8E7F45CB10F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093224" y="3190347"/>
            <a:ext cx="394062" cy="355057"/>
          </a:xfrm>
          <a:prstGeom prst="rect">
            <a:avLst/>
          </a:prstGeom>
        </p:spPr>
      </p:pic>
      <p:pic>
        <p:nvPicPr>
          <p:cNvPr id="153" name="Рисунок 152">
            <a:extLst>
              <a:ext uri="{FF2B5EF4-FFF2-40B4-BE49-F238E27FC236}">
                <a16:creationId xmlns="" xmlns:a16="http://schemas.microsoft.com/office/drawing/2014/main" id="{96120DDE-38F2-434E-8EB3-F183D40BBB0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8093224" y="2337482"/>
            <a:ext cx="455016" cy="567661"/>
          </a:xfrm>
          <a:prstGeom prst="rect">
            <a:avLst/>
          </a:prstGeom>
        </p:spPr>
      </p:pic>
      <p:pic>
        <p:nvPicPr>
          <p:cNvPr id="157" name="Рисунок 156">
            <a:extLst>
              <a:ext uri="{FF2B5EF4-FFF2-40B4-BE49-F238E27FC236}">
                <a16:creationId xmlns="" xmlns:a16="http://schemas.microsoft.com/office/drawing/2014/main" id="{EC259789-0D00-4B34-AC9D-3979719C6D2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475595" y="2330478"/>
            <a:ext cx="455016" cy="567661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78311D84-0C7C-4565-9437-66F1A97050F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491809" y="2333451"/>
            <a:ext cx="455016" cy="567661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036158D3-6BE3-469D-86FD-EF0376EA8F6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8867157" y="3078630"/>
            <a:ext cx="455016" cy="567661"/>
          </a:xfrm>
          <a:prstGeom prst="rect">
            <a:avLst/>
          </a:prstGeom>
        </p:spPr>
      </p:pic>
      <p:pic>
        <p:nvPicPr>
          <p:cNvPr id="130" name="Рисунок 129">
            <a:extLst>
              <a:ext uri="{FF2B5EF4-FFF2-40B4-BE49-F238E27FC236}">
                <a16:creationId xmlns="" xmlns:a16="http://schemas.microsoft.com/office/drawing/2014/main" id="{FF0948A2-81B6-4199-B422-A90AFCBBFB8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1706287" y="2334018"/>
            <a:ext cx="455016" cy="567661"/>
          </a:xfrm>
          <a:prstGeom prst="rect">
            <a:avLst/>
          </a:prstGeom>
        </p:spPr>
      </p:pic>
      <p:pic>
        <p:nvPicPr>
          <p:cNvPr id="131" name="Рисунок 130">
            <a:extLst>
              <a:ext uri="{FF2B5EF4-FFF2-40B4-BE49-F238E27FC236}">
                <a16:creationId xmlns="" xmlns:a16="http://schemas.microsoft.com/office/drawing/2014/main" id="{24098041-8E7C-4ED7-966E-84BC0210CE4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491809" y="3073703"/>
            <a:ext cx="455016" cy="567661"/>
          </a:xfrm>
          <a:prstGeom prst="rect">
            <a:avLst/>
          </a:prstGeom>
        </p:spPr>
      </p:pic>
      <p:pic>
        <p:nvPicPr>
          <p:cNvPr id="150" name="Рисунок 149">
            <a:extLst>
              <a:ext uri="{FF2B5EF4-FFF2-40B4-BE49-F238E27FC236}">
                <a16:creationId xmlns="" xmlns:a16="http://schemas.microsoft.com/office/drawing/2014/main" id="{DC8818E7-D923-435C-B8BC-3F9E3729A7E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472418" y="3089274"/>
            <a:ext cx="455016" cy="567661"/>
          </a:xfrm>
          <a:prstGeom prst="rect">
            <a:avLst/>
          </a:prstGeom>
        </p:spPr>
      </p:pic>
      <p:pic>
        <p:nvPicPr>
          <p:cNvPr id="162" name="Рисунок 161">
            <a:extLst>
              <a:ext uri="{FF2B5EF4-FFF2-40B4-BE49-F238E27FC236}">
                <a16:creationId xmlns="" xmlns:a16="http://schemas.microsoft.com/office/drawing/2014/main" id="{407F8073-F972-4215-9879-1CFC80941B5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982045" y="2349517"/>
            <a:ext cx="455016" cy="567661"/>
          </a:xfrm>
          <a:prstGeom prst="rect">
            <a:avLst/>
          </a:prstGeom>
        </p:spPr>
      </p:pic>
      <p:pic>
        <p:nvPicPr>
          <p:cNvPr id="168" name="Рисунок 167">
            <a:extLst>
              <a:ext uri="{FF2B5EF4-FFF2-40B4-BE49-F238E27FC236}">
                <a16:creationId xmlns="" xmlns:a16="http://schemas.microsoft.com/office/drawing/2014/main" id="{21808EA6-0567-4B10-938D-1BDFE34560A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550198" y="2305672"/>
            <a:ext cx="455016" cy="567661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EF8624DC-1853-45E6-BC09-E47E1AC64E9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8483748" y="2337482"/>
            <a:ext cx="455016" cy="567661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1BD3C4CC-886C-457B-8C2A-0F14E05532AE}"/>
              </a:ext>
            </a:extLst>
          </p:cNvPr>
          <p:cNvSpPr txBox="1"/>
          <p:nvPr/>
        </p:nvSpPr>
        <p:spPr>
          <a:xfrm>
            <a:off x="6059466" y="3013923"/>
            <a:ext cx="302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Monotype Corsiva" panose="03010101010201010101" pitchFamily="66" charset="0"/>
              </a:rPr>
              <a:t>(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FD3EE835-782D-4D13-AF3E-4988ABD97C3A}"/>
              </a:ext>
            </a:extLst>
          </p:cNvPr>
          <p:cNvSpPr txBox="1"/>
          <p:nvPr/>
        </p:nvSpPr>
        <p:spPr>
          <a:xfrm>
            <a:off x="7858536" y="3026325"/>
            <a:ext cx="302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Monotype Corsiva" panose="03010101010201010101" pitchFamily="66" charset="0"/>
              </a:rPr>
              <a:t>)</a:t>
            </a:r>
          </a:p>
        </p:txBody>
      </p:sp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A2CF27B0-3FD2-4714-86CD-99C52A9EDFD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304968" y="2410315"/>
            <a:ext cx="394062" cy="355057"/>
          </a:xfrm>
          <a:prstGeom prst="rect">
            <a:avLst/>
          </a:prstGeom>
        </p:spPr>
      </p:pic>
      <p:grpSp>
        <p:nvGrpSpPr>
          <p:cNvPr id="64" name="Группа 63">
            <a:extLst>
              <a:ext uri="{FF2B5EF4-FFF2-40B4-BE49-F238E27FC236}">
                <a16:creationId xmlns="" xmlns:a16="http://schemas.microsoft.com/office/drawing/2014/main" id="{8C470B80-8101-476F-AD5E-8357763C5EFB}"/>
              </a:ext>
            </a:extLst>
          </p:cNvPr>
          <p:cNvGrpSpPr/>
          <p:nvPr/>
        </p:nvGrpSpPr>
        <p:grpSpPr>
          <a:xfrm>
            <a:off x="1347398" y="3084046"/>
            <a:ext cx="401369" cy="564394"/>
            <a:chOff x="963782" y="2336701"/>
            <a:chExt cx="401369" cy="564394"/>
          </a:xfrm>
        </p:grpSpPr>
        <p:pic>
          <p:nvPicPr>
            <p:cNvPr id="66" name="Рисунок 65">
              <a:extLst>
                <a:ext uri="{FF2B5EF4-FFF2-40B4-BE49-F238E27FC236}">
                  <a16:creationId xmlns="" xmlns:a16="http://schemas.microsoft.com/office/drawing/2014/main" id="{57A1A143-7FC0-4D17-BE51-B397BFFFF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71" name="Рисунок 70">
              <a:extLst>
                <a:ext uri="{FF2B5EF4-FFF2-40B4-BE49-F238E27FC236}">
                  <a16:creationId xmlns="" xmlns:a16="http://schemas.microsoft.com/office/drawing/2014/main" id="{03861080-36E7-4D61-8C05-3E2508087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F19E45C2-99B6-4613-9E79-99CDA47F4AE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522830" y="3056850"/>
            <a:ext cx="455016" cy="567661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182D0CFC-EB20-4E37-9634-7876F8EF76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894222" y="2342527"/>
            <a:ext cx="455016" cy="567661"/>
          </a:xfrm>
          <a:prstGeom prst="rect">
            <a:avLst/>
          </a:prstGeom>
        </p:spPr>
      </p:pic>
      <p:grpSp>
        <p:nvGrpSpPr>
          <p:cNvPr id="75" name="Группа 74">
            <a:extLst>
              <a:ext uri="{FF2B5EF4-FFF2-40B4-BE49-F238E27FC236}">
                <a16:creationId xmlns="" xmlns:a16="http://schemas.microsoft.com/office/drawing/2014/main" id="{A4C93F23-E045-409A-ABC8-BAECC5E27936}"/>
              </a:ext>
            </a:extLst>
          </p:cNvPr>
          <p:cNvGrpSpPr/>
          <p:nvPr/>
        </p:nvGrpSpPr>
        <p:grpSpPr>
          <a:xfrm>
            <a:off x="6210468" y="2333745"/>
            <a:ext cx="401369" cy="564394"/>
            <a:chOff x="963782" y="2336701"/>
            <a:chExt cx="401369" cy="564394"/>
          </a:xfrm>
        </p:grpSpPr>
        <p:pic>
          <p:nvPicPr>
            <p:cNvPr id="76" name="Рисунок 75">
              <a:extLst>
                <a:ext uri="{FF2B5EF4-FFF2-40B4-BE49-F238E27FC236}">
                  <a16:creationId xmlns="" xmlns:a16="http://schemas.microsoft.com/office/drawing/2014/main" id="{67C6899F-211D-42CF-8D1F-FEC67131C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77" name="Рисунок 76">
              <a:extLst>
                <a:ext uri="{FF2B5EF4-FFF2-40B4-BE49-F238E27FC236}">
                  <a16:creationId xmlns="" xmlns:a16="http://schemas.microsoft.com/office/drawing/2014/main" id="{A0F76ED6-41FD-49BA-9B4A-086DD1C678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908BBF57-DE26-4C64-8B1C-36EAC60B57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228291" y="3080779"/>
            <a:ext cx="455016" cy="567661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7DCD5A19-3787-402A-9687-43E7DFFDC03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647647" y="3080778"/>
            <a:ext cx="455016" cy="567661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64B44D4F-F3A1-4F3B-89DE-78AC7D331E6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6955984" y="3157540"/>
            <a:ext cx="394062" cy="355057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C90503D4-32AE-46B4-B97C-04129D73604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7611453" y="3080778"/>
            <a:ext cx="455016" cy="567661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D519EE96-511B-4C26-B3E7-1FFFD5DFAFF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408966" y="3083397"/>
            <a:ext cx="455016" cy="567661"/>
          </a:xfrm>
          <a:prstGeom prst="rect">
            <a:avLst/>
          </a:prstGeom>
        </p:spPr>
      </p:pic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125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51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2 клас\3 Математика\1 Листопад\8 Складання таблиць множення\№099 - Визначення часу за годинником\2025-03-11_2323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698" y="1213076"/>
            <a:ext cx="7925186" cy="196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54101" y="422780"/>
            <a:ext cx="10125528" cy="79029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Усно склади 3 задачі за малюнком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33072" y="3187472"/>
            <a:ext cx="5114024" cy="78053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Яка вартість усієї покупки?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47096" y="3195123"/>
            <a:ext cx="1615162" cy="78053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16 + 4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62258" y="3187473"/>
            <a:ext cx="1615162" cy="78053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20 (грн)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5799" y="4085468"/>
            <a:ext cx="7086600" cy="7220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На скільки гривень дешевше цукерка?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694163" y="4085468"/>
            <a:ext cx="1615162" cy="7220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16 – 4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309325" y="4085468"/>
            <a:ext cx="2198913" cy="7220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на 12 (грн)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5799" y="4926268"/>
            <a:ext cx="6368143" cy="6798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 скільки разів дорожче бублик?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86582" y="4926267"/>
            <a:ext cx="1615162" cy="6798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16 : 4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501744" y="4926268"/>
            <a:ext cx="1615162" cy="6798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 4  (р.)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583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6">
            <a:extLst>
              <a:ext uri="{FF2B5EF4-FFF2-40B4-BE49-F238E27FC236}">
                <a16:creationId xmlns="" xmlns:a16="http://schemas.microsoft.com/office/drawing/2014/main" id="{7099438C-FDA5-46C5-A5BD-6686C334B88A}"/>
              </a:ext>
            </a:extLst>
          </p:cNvPr>
          <p:cNvSpPr/>
          <p:nvPr/>
        </p:nvSpPr>
        <p:spPr>
          <a:xfrm>
            <a:off x="1054100" y="625158"/>
            <a:ext cx="9999120" cy="119275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Знайди, у </a:t>
            </a:r>
            <a:r>
              <a:rPr lang="uk-UA" sz="3200" b="1" dirty="0">
                <a:solidFill>
                  <a:schemeClr val="bg1"/>
                </a:solidFill>
              </a:rPr>
              <a:t>скільки разів довжина прямокутника більша, ніж його </a:t>
            </a:r>
            <a:r>
              <a:rPr lang="uk-UA" sz="3200" b="1" dirty="0" smtClean="0">
                <a:solidFill>
                  <a:schemeClr val="bg1"/>
                </a:solidFill>
              </a:rPr>
              <a:t>ширина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2484E29B-10A6-4A66-BF4F-9256ADE10C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D0B68C7B-69E8-4B55-8150-0A9E67C038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257A04C5-B405-45F7-8C15-A53A36B12B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DA1CAE3D-57FB-42AF-9BD8-FA6F59F76F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8F772E05-BB91-467A-B1BD-4BB82D1B59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C7EDE17E-22DE-4E07-8CBA-0A103533C2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F7C1854D-73FB-4A7B-8BE8-81B47C731C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09CA1725-9E11-47FA-8373-C614AB7EF1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61D619A0-F915-4649-A539-3289739F6F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3275453D-E9F7-401D-BE9D-6F07E241B9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="" xmlns:a16="http://schemas.microsoft.com/office/drawing/2014/main" id="{88AD9016-FE39-477B-8D79-3762199021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0" b="984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87885" y="3226253"/>
            <a:ext cx="3393108" cy="356419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97151" y="2600848"/>
            <a:ext cx="5675256" cy="274403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153951" y="2007864"/>
            <a:ext cx="1444412" cy="5907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12 см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827608" y="3245692"/>
            <a:ext cx="972458" cy="5907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4см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753836" y="1972091"/>
            <a:ext cx="2795754" cy="5907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12 см : 4 см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549590" y="1972090"/>
            <a:ext cx="1086696" cy="5907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3 (р.)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680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2257" y="737067"/>
            <a:ext cx="4380846" cy="62364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0" y="6019800"/>
            <a:ext cx="914400" cy="8381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62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4878" y="1880017"/>
            <a:ext cx="3235603" cy="2559666"/>
          </a:xfrm>
          <a:prstGeom prst="rect">
            <a:avLst/>
          </a:prstGeom>
        </p:spPr>
      </p:pic>
      <p:pic>
        <p:nvPicPr>
          <p:cNvPr id="5122" name="Picture 2" descr="D:\2 клас\3 Математика\1 Листопад\8 Складання таблиць множення\№099 - Визначення часу за годинником\2025-03-11_2343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058" y="249987"/>
            <a:ext cx="5552394" cy="618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687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4773" y="727043"/>
            <a:ext cx="4600670" cy="720080"/>
          </a:xfr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/>
            <a:r>
              <a:rPr lang="uk-UA" sz="4000" b="1" dirty="0" err="1">
                <a:solidFill>
                  <a:schemeClr val="bg1"/>
                </a:solidFill>
              </a:rPr>
              <a:t>Самооцінювання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886" y="623659"/>
            <a:ext cx="4265840" cy="5647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1424773" y="1700675"/>
            <a:ext cx="4600670" cy="96632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uk-UA" sz="2800" dirty="0" smtClean="0">
                <a:solidFill>
                  <a:srgbClr val="7030A0"/>
                </a:solidFill>
                <a:effectLst/>
                <a:latin typeface="+mn-lt"/>
              </a:rPr>
              <a:t>Обери число, яким оцінюєш свою роботу на уроці</a:t>
            </a:r>
            <a:endParaRPr lang="ru-RU" sz="2800" dirty="0">
              <a:solidFill>
                <a:srgbClr val="7030A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20314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4400" y="625158"/>
            <a:ext cx="10243457" cy="78998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кутник: округлені кути 5">
            <a:extLst>
              <a:ext uri="{FF2B5EF4-FFF2-40B4-BE49-F238E27FC236}">
                <a16:creationId xmlns:a16="http://schemas.microsoft.com/office/drawing/2014/main" xmlns="" id="{1355F926-84C1-4534-9CB2-319E2B5CC316}"/>
              </a:ext>
            </a:extLst>
          </p:cNvPr>
          <p:cNvSpPr/>
          <p:nvPr/>
        </p:nvSpPr>
        <p:spPr>
          <a:xfrm>
            <a:off x="4963886" y="1453157"/>
            <a:ext cx="4931228" cy="228147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Працюй наполегливо, швидко, старанно,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Щоб жодна хвилинка </a:t>
            </a:r>
            <a:endParaRPr lang="uk-UA" sz="32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не </a:t>
            </a:r>
            <a:r>
              <a:rPr lang="uk-UA" sz="3200" b="1" dirty="0">
                <a:solidFill>
                  <a:srgbClr val="7030A0"/>
                </a:solidFill>
              </a:rPr>
              <a:t>втратилась марно.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F8D1E6F-53AB-47C8-978A-8E95915E5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596" y="1464876"/>
            <a:ext cx="2819090" cy="2961229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687596" y="4849718"/>
            <a:ext cx="3984171" cy="973832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uk-UA" sz="2800" dirty="0" smtClean="0">
                <a:solidFill>
                  <a:srgbClr val="0070C0"/>
                </a:solidFill>
                <a:effectLst/>
                <a:latin typeface="+mn-lt"/>
              </a:rPr>
              <a:t>Оціни числом своє налаштування на урок</a:t>
            </a:r>
            <a:endParaRPr lang="ru-RU" sz="2800" dirty="0">
              <a:solidFill>
                <a:srgbClr val="0070C0"/>
              </a:solidFill>
              <a:effectLst/>
              <a:latin typeface="+mn-lt"/>
            </a:endParaRPr>
          </a:p>
        </p:txBody>
      </p:sp>
      <p:pic>
        <p:nvPicPr>
          <p:cNvPr id="9" name="Picture 2" descr="https://lh3.googleusercontent.com/proxy/t8IskOlF5sMo2iDqfdwz8PH71Go7nij4YItZuNErQioC2Qj9IQqeLRQ5M_wEVI1GPfp0YjI8_uFlZQTfUoMTF30iAO_CY1pnUmTHPYpyBO8tj6xodkC6afhiMYZko_uenxqNYrFaK-IvHMp87mUeORYnoSzRQ12X9w31NhELJlWAX33m0JrN58NT-_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829" y="3839388"/>
            <a:ext cx="3592285" cy="2020661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125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890" y="599566"/>
            <a:ext cx="9893146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3419826"/>
              </p:ext>
            </p:extLst>
          </p:nvPr>
        </p:nvGraphicFramePr>
        <p:xfrm>
          <a:off x="649994" y="1577459"/>
          <a:ext cx="10785513" cy="427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4135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33890" y="599566"/>
            <a:ext cx="9893146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Множення на 4 і 5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688" y="1495588"/>
            <a:ext cx="3219549" cy="458498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59542" y="2383822"/>
            <a:ext cx="4758117" cy="2808516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981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лачко с текстом: прямоугольное со скругленными углами 30">
            <a:extLst>
              <a:ext uri="{FF2B5EF4-FFF2-40B4-BE49-F238E27FC236}">
                <a16:creationId xmlns="" xmlns:a16="http://schemas.microsoft.com/office/drawing/2014/main" id="{6D79D429-2F67-4C6D-A637-435CCFDA61C3}"/>
              </a:ext>
            </a:extLst>
          </p:cNvPr>
          <p:cNvSpPr/>
          <p:nvPr/>
        </p:nvSpPr>
        <p:spPr>
          <a:xfrm>
            <a:off x="7145054" y="3422189"/>
            <a:ext cx="2491078" cy="652354"/>
          </a:xfrm>
          <a:prstGeom prst="wedgeRoundRectCallout">
            <a:avLst>
              <a:gd name="adj1" fmla="val -36524"/>
              <a:gd name="adj2" fmla="val 19593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4 </a:t>
            </a:r>
            <a:r>
              <a:rPr lang="uk-UA" sz="3600" b="1" dirty="0">
                <a:solidFill>
                  <a:srgbClr val="7030A0"/>
                </a:solidFill>
              </a:rPr>
              <a:t>· </a:t>
            </a:r>
            <a:r>
              <a:rPr lang="en-US" sz="3600" b="1" dirty="0" smtClean="0">
                <a:solidFill>
                  <a:srgbClr val="7030A0"/>
                </a:solidFill>
              </a:rPr>
              <a:t>3</a:t>
            </a:r>
            <a:r>
              <a:rPr lang="uk-UA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</a:rPr>
              <a:t>   </a:t>
            </a:r>
            <a:r>
              <a:rPr lang="uk-UA" sz="3600" b="1" dirty="0" smtClean="0">
                <a:solidFill>
                  <a:srgbClr val="7030A0"/>
                </a:solidFill>
              </a:rPr>
              <a:t>8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uk-UA" sz="3600" b="1" dirty="0" smtClean="0">
                <a:solidFill>
                  <a:srgbClr val="7030A0"/>
                </a:solidFill>
              </a:rPr>
              <a:t>: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uk-UA" sz="3600" b="1" dirty="0" smtClean="0">
                <a:solidFill>
                  <a:srgbClr val="7030A0"/>
                </a:solidFill>
              </a:rPr>
              <a:t>4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30" name="Облачко с текстом: прямоугольное со скругленными углами 30">
            <a:extLst>
              <a:ext uri="{FF2B5EF4-FFF2-40B4-BE49-F238E27FC236}">
                <a16:creationId xmlns="" xmlns:a16="http://schemas.microsoft.com/office/drawing/2014/main" id="{6D79D429-2F67-4C6D-A637-435CCFDA61C3}"/>
              </a:ext>
            </a:extLst>
          </p:cNvPr>
          <p:cNvSpPr/>
          <p:nvPr/>
        </p:nvSpPr>
        <p:spPr>
          <a:xfrm>
            <a:off x="7095075" y="2518674"/>
            <a:ext cx="2491078" cy="652354"/>
          </a:xfrm>
          <a:prstGeom prst="wedgeRoundRectCallout">
            <a:avLst>
              <a:gd name="adj1" fmla="val -36524"/>
              <a:gd name="adj2" fmla="val 19593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</a:rPr>
              <a:t>5</a:t>
            </a:r>
            <a:r>
              <a:rPr lang="uk-UA" sz="3600" b="1" dirty="0" smtClean="0">
                <a:solidFill>
                  <a:srgbClr val="7030A0"/>
                </a:solidFill>
              </a:rPr>
              <a:t> </a:t>
            </a:r>
            <a:r>
              <a:rPr lang="uk-UA" sz="3600" b="1" dirty="0">
                <a:solidFill>
                  <a:srgbClr val="7030A0"/>
                </a:solidFill>
              </a:rPr>
              <a:t>· </a:t>
            </a:r>
            <a:r>
              <a:rPr lang="en-US" sz="3600" b="1" dirty="0" smtClean="0">
                <a:solidFill>
                  <a:srgbClr val="7030A0"/>
                </a:solidFill>
              </a:rPr>
              <a:t>6</a:t>
            </a:r>
            <a:r>
              <a:rPr lang="uk-UA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</a:rPr>
              <a:t>   </a:t>
            </a:r>
            <a:r>
              <a:rPr lang="uk-UA" sz="3600" b="1" dirty="0" smtClean="0">
                <a:solidFill>
                  <a:srgbClr val="7030A0"/>
                </a:solidFill>
              </a:rPr>
              <a:t>10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33" name="Облачко с текстом: прямоугольное со скругленными углами 30">
            <a:extLst>
              <a:ext uri="{FF2B5EF4-FFF2-40B4-BE49-F238E27FC236}">
                <a16:creationId xmlns="" xmlns:a16="http://schemas.microsoft.com/office/drawing/2014/main" id="{6D79D429-2F67-4C6D-A637-435CCFDA61C3}"/>
              </a:ext>
            </a:extLst>
          </p:cNvPr>
          <p:cNvSpPr/>
          <p:nvPr/>
        </p:nvSpPr>
        <p:spPr>
          <a:xfrm>
            <a:off x="7048895" y="1714314"/>
            <a:ext cx="2491078" cy="652354"/>
          </a:xfrm>
          <a:prstGeom prst="wedgeRoundRectCallout">
            <a:avLst>
              <a:gd name="adj1" fmla="val -36524"/>
              <a:gd name="adj2" fmla="val 19593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4 + </a:t>
            </a:r>
            <a:r>
              <a:rPr lang="uk-UA" sz="3600" b="1" dirty="0">
                <a:solidFill>
                  <a:srgbClr val="7030A0"/>
                </a:solidFill>
              </a:rPr>
              <a:t>5 </a:t>
            </a:r>
            <a:r>
              <a:rPr lang="en-US" sz="3600" b="1" dirty="0" smtClean="0">
                <a:solidFill>
                  <a:srgbClr val="7030A0"/>
                </a:solidFill>
              </a:rPr>
              <a:t>   </a:t>
            </a:r>
            <a:r>
              <a:rPr lang="uk-UA" sz="3600" b="1" dirty="0" smtClean="0">
                <a:solidFill>
                  <a:srgbClr val="7030A0"/>
                </a:solidFill>
              </a:rPr>
              <a:t>4 ∙ 5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28" name="Облачко с текстом: прямоугольное со скругленными углами 30">
            <a:extLst>
              <a:ext uri="{FF2B5EF4-FFF2-40B4-BE49-F238E27FC236}">
                <a16:creationId xmlns="" xmlns:a16="http://schemas.microsoft.com/office/drawing/2014/main" id="{6D79D429-2F67-4C6D-A637-435CCFDA61C3}"/>
              </a:ext>
            </a:extLst>
          </p:cNvPr>
          <p:cNvSpPr/>
          <p:nvPr/>
        </p:nvSpPr>
        <p:spPr>
          <a:xfrm>
            <a:off x="4021878" y="3374572"/>
            <a:ext cx="2491078" cy="652354"/>
          </a:xfrm>
          <a:prstGeom prst="wedgeRoundRectCallout">
            <a:avLst>
              <a:gd name="adj1" fmla="val -36524"/>
              <a:gd name="adj2" fmla="val 19593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</a:rPr>
              <a:t>9</a:t>
            </a:r>
            <a:r>
              <a:rPr lang="uk-UA" sz="3600" b="1" dirty="0" smtClean="0">
                <a:solidFill>
                  <a:srgbClr val="7030A0"/>
                </a:solidFill>
              </a:rPr>
              <a:t> </a:t>
            </a:r>
            <a:r>
              <a:rPr lang="uk-UA" sz="3600" b="1" dirty="0">
                <a:solidFill>
                  <a:srgbClr val="7030A0"/>
                </a:solidFill>
              </a:rPr>
              <a:t>· </a:t>
            </a:r>
            <a:r>
              <a:rPr lang="en-US" sz="3600" b="1" dirty="0" smtClean="0">
                <a:solidFill>
                  <a:srgbClr val="7030A0"/>
                </a:solidFill>
              </a:rPr>
              <a:t>3</a:t>
            </a:r>
            <a:r>
              <a:rPr lang="uk-UA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</a:rPr>
              <a:t>   9 </a:t>
            </a:r>
            <a:r>
              <a:rPr lang="uk-UA" sz="3600" b="1" dirty="0" smtClean="0">
                <a:solidFill>
                  <a:srgbClr val="7030A0"/>
                </a:solidFill>
              </a:rPr>
              <a:t>: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uk-UA" sz="3600" b="1" dirty="0" smtClean="0">
                <a:solidFill>
                  <a:srgbClr val="7030A0"/>
                </a:solidFill>
              </a:rPr>
              <a:t>3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26" name="Облачко с текстом: прямоугольное со скругленными углами 30">
            <a:extLst>
              <a:ext uri="{FF2B5EF4-FFF2-40B4-BE49-F238E27FC236}">
                <a16:creationId xmlns="" xmlns:a16="http://schemas.microsoft.com/office/drawing/2014/main" id="{6D79D429-2F67-4C6D-A637-435CCFDA61C3}"/>
              </a:ext>
            </a:extLst>
          </p:cNvPr>
          <p:cNvSpPr/>
          <p:nvPr/>
        </p:nvSpPr>
        <p:spPr>
          <a:xfrm>
            <a:off x="3971899" y="2471057"/>
            <a:ext cx="2491078" cy="652354"/>
          </a:xfrm>
          <a:prstGeom prst="wedgeRoundRectCallout">
            <a:avLst>
              <a:gd name="adj1" fmla="val -36524"/>
              <a:gd name="adj2" fmla="val 19593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</a:rPr>
              <a:t>5</a:t>
            </a:r>
            <a:r>
              <a:rPr lang="uk-UA" sz="3600" b="1" dirty="0" smtClean="0">
                <a:solidFill>
                  <a:srgbClr val="7030A0"/>
                </a:solidFill>
              </a:rPr>
              <a:t> </a:t>
            </a:r>
            <a:r>
              <a:rPr lang="uk-UA" sz="3600" b="1" dirty="0">
                <a:solidFill>
                  <a:srgbClr val="7030A0"/>
                </a:solidFill>
              </a:rPr>
              <a:t>· </a:t>
            </a:r>
            <a:r>
              <a:rPr lang="en-US" sz="3600" b="1" dirty="0" smtClean="0">
                <a:solidFill>
                  <a:srgbClr val="7030A0"/>
                </a:solidFill>
              </a:rPr>
              <a:t>6</a:t>
            </a:r>
            <a:r>
              <a:rPr lang="uk-UA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</a:rPr>
              <a:t>   6 ∙ </a:t>
            </a:r>
            <a:r>
              <a:rPr lang="uk-UA" sz="3600" b="1" dirty="0" smtClean="0">
                <a:solidFill>
                  <a:srgbClr val="7030A0"/>
                </a:solidFill>
              </a:rPr>
              <a:t>5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31" name="Облачко с текстом: прямоугольное со скругленными углами 30">
            <a:extLst>
              <a:ext uri="{FF2B5EF4-FFF2-40B4-BE49-F238E27FC236}">
                <a16:creationId xmlns="" xmlns:a16="http://schemas.microsoft.com/office/drawing/2014/main" id="{6D79D429-2F67-4C6D-A637-435CCFDA61C3}"/>
              </a:ext>
            </a:extLst>
          </p:cNvPr>
          <p:cNvSpPr/>
          <p:nvPr/>
        </p:nvSpPr>
        <p:spPr>
          <a:xfrm>
            <a:off x="3905321" y="1666303"/>
            <a:ext cx="2491078" cy="652354"/>
          </a:xfrm>
          <a:prstGeom prst="wedgeRoundRectCallout">
            <a:avLst>
              <a:gd name="adj1" fmla="val -36524"/>
              <a:gd name="adj2" fmla="val 19593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7030A0"/>
                </a:solidFill>
              </a:rPr>
              <a:t>8 · 5 </a:t>
            </a:r>
            <a:r>
              <a:rPr lang="en-US" sz="3600" b="1" dirty="0" smtClean="0">
                <a:solidFill>
                  <a:srgbClr val="7030A0"/>
                </a:solidFill>
              </a:rPr>
              <a:t>   </a:t>
            </a:r>
            <a:r>
              <a:rPr lang="uk-UA" sz="3600" b="1" dirty="0" smtClean="0">
                <a:solidFill>
                  <a:srgbClr val="7030A0"/>
                </a:solidFill>
              </a:rPr>
              <a:t>45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11" name="Прямоугольник 6">
            <a:extLst>
              <a:ext uri="{FF2B5EF4-FFF2-40B4-BE49-F238E27FC236}">
                <a16:creationId xmlns="" xmlns:a16="http://schemas.microsoft.com/office/drawing/2014/main" id="{7099438C-FDA5-46C5-A5BD-6686C334B88A}"/>
              </a:ext>
            </a:extLst>
          </p:cNvPr>
          <p:cNvSpPr/>
          <p:nvPr/>
        </p:nvSpPr>
        <p:spPr>
          <a:xfrm>
            <a:off x="1023257" y="494529"/>
            <a:ext cx="9811297" cy="83352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Усне </a:t>
            </a:r>
            <a:r>
              <a:rPr lang="uk-UA" sz="3600" b="1" dirty="0" smtClean="0">
                <a:solidFill>
                  <a:schemeClr val="bg1"/>
                </a:solidFill>
              </a:rPr>
              <a:t>опитування. </a:t>
            </a:r>
            <a:r>
              <a:rPr lang="uk-UA" sz="3600" b="1" dirty="0">
                <a:solidFill>
                  <a:schemeClr val="bg1"/>
                </a:solidFill>
              </a:rPr>
              <a:t>Порівняй вирази.</a:t>
            </a:r>
          </a:p>
        </p:txBody>
      </p:sp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2484E29B-10A6-4A66-BF4F-9256ADE10C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D0B68C7B-69E8-4B55-8150-0A9E67C038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257A04C5-B405-45F7-8C15-A53A36B12B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DA1CAE3D-57FB-42AF-9BD8-FA6F59F76F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8F772E05-BB91-467A-B1BD-4BB82D1B59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C7EDE17E-22DE-4E07-8CBA-0A103533C2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F7C1854D-73FB-4A7B-8BE8-81B47C731C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09CA1725-9E11-47FA-8373-C614AB7EF1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61D619A0-F915-4649-A539-3289739F6F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3275453D-E9F7-401D-BE9D-6F07E241B9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02435D15-215F-434A-8E31-D1D393FA185F}"/>
              </a:ext>
            </a:extLst>
          </p:cNvPr>
          <p:cNvSpPr txBox="1"/>
          <p:nvPr/>
        </p:nvSpPr>
        <p:spPr>
          <a:xfrm>
            <a:off x="4948650" y="2471057"/>
            <a:ext cx="537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z="3600" dirty="0">
                <a:solidFill>
                  <a:srgbClr val="7030A0"/>
                </a:solidFill>
              </a:rPr>
              <a:t>=</a:t>
            </a:r>
            <a:endParaRPr lang="uk-UA" sz="3600" dirty="0">
              <a:solidFill>
                <a:srgbClr val="7030A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78A8D29C-5013-499E-8ACA-B528E020535C}"/>
              </a:ext>
            </a:extLst>
          </p:cNvPr>
          <p:cNvSpPr txBox="1"/>
          <p:nvPr/>
        </p:nvSpPr>
        <p:spPr>
          <a:xfrm>
            <a:off x="5029200" y="1666303"/>
            <a:ext cx="54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endParaRPr lang="uk-UA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B8E1C35E-A564-4A32-8303-5A99C7D2571E}"/>
              </a:ext>
            </a:extLst>
          </p:cNvPr>
          <p:cNvSpPr txBox="1"/>
          <p:nvPr/>
        </p:nvSpPr>
        <p:spPr>
          <a:xfrm>
            <a:off x="4882764" y="3380595"/>
            <a:ext cx="669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endParaRPr lang="uk-UA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Picture 2" descr="Пов’язане зображення">
            <a:extLst>
              <a:ext uri="{FF2B5EF4-FFF2-40B4-BE49-F238E27FC236}">
                <a16:creationId xmlns="" xmlns:a16="http://schemas.microsoft.com/office/drawing/2014/main" id="{3ACAEB6A-AF14-4A1C-AF59-11F1C625D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88" y="1526530"/>
            <a:ext cx="2744369" cy="288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78A8D29C-5013-499E-8ACA-B528E020535C}"/>
              </a:ext>
            </a:extLst>
          </p:cNvPr>
          <p:cNvSpPr txBox="1"/>
          <p:nvPr/>
        </p:nvSpPr>
        <p:spPr>
          <a:xfrm>
            <a:off x="8068471" y="1672326"/>
            <a:ext cx="54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endParaRPr lang="uk-UA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B8E1C35E-A564-4A32-8303-5A99C7D2571E}"/>
              </a:ext>
            </a:extLst>
          </p:cNvPr>
          <p:cNvSpPr txBox="1"/>
          <p:nvPr/>
        </p:nvSpPr>
        <p:spPr>
          <a:xfrm>
            <a:off x="8055919" y="3380595"/>
            <a:ext cx="669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endParaRPr lang="uk-UA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B8E1C35E-A564-4A32-8303-5A99C7D2571E}"/>
              </a:ext>
            </a:extLst>
          </p:cNvPr>
          <p:cNvSpPr txBox="1"/>
          <p:nvPr/>
        </p:nvSpPr>
        <p:spPr>
          <a:xfrm>
            <a:off x="8153211" y="2477080"/>
            <a:ext cx="669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endParaRPr lang="uk-UA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4101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50" grpId="0"/>
      <p:bldP spid="56" grpId="0"/>
      <p:bldP spid="32" grpId="0"/>
      <p:bldP spid="34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3054" y="1213873"/>
            <a:ext cx="11764031" cy="5310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145851" y="433128"/>
            <a:ext cx="9963847" cy="68810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Знайди закономірність і помилки в рядах чисел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3" y="1290227"/>
            <a:ext cx="1514771" cy="2563458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015824" y="160040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353905" y="1599350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953" y="-70097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5722C13B-1F1D-4DDF-8822-0B6E90851EC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248" t="26614" r="11001" b="23162"/>
          <a:stretch/>
        </p:blipFill>
        <p:spPr>
          <a:xfrm>
            <a:off x="5028955" y="1272238"/>
            <a:ext cx="2340000" cy="12240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702049" y="-651277"/>
            <a:ext cx="455016" cy="567661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564259" y="2343398"/>
            <a:ext cx="673059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40   36   30   28   24   19   16   12   8   4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527050" y="3080573"/>
            <a:ext cx="673059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50   45   40   36   30   25   18  15   10   5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1899587" y="2343398"/>
            <a:ext cx="696431" cy="5847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 32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3984020" y="2343398"/>
            <a:ext cx="696431" cy="5847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 20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2572777" y="3080572"/>
            <a:ext cx="696431" cy="5847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 35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4579764" y="3080523"/>
            <a:ext cx="696431" cy="5847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 20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575938" y="3853685"/>
            <a:ext cx="2693270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__ ∙ __ = __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151915" y="3665762"/>
            <a:ext cx="3568362" cy="108474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Встав числа 6, 5, 30 і 4, 7, 28 у рівності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547112" y="4458115"/>
            <a:ext cx="2704949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__ ∙ __ = __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3921174" y="3853685"/>
            <a:ext cx="2693270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__ ∙ __ = __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3892348" y="4458115"/>
            <a:ext cx="2704949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__ ∙ __ = __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555876" y="5058106"/>
            <a:ext cx="2693270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__ : __ = __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527050" y="5662536"/>
            <a:ext cx="2704949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__ : __ = __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3892348" y="5077761"/>
            <a:ext cx="2693270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__ : __ = __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3863522" y="5682191"/>
            <a:ext cx="2704949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__ : __ = __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859971" y="3842715"/>
            <a:ext cx="547010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 6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1606019" y="3842714"/>
            <a:ext cx="547010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 5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879400" y="4427490"/>
            <a:ext cx="547010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5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1559381" y="4424578"/>
            <a:ext cx="547010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 6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2247802" y="3839803"/>
            <a:ext cx="817188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 30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2247802" y="4427490"/>
            <a:ext cx="817188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 30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724882" y="5077760"/>
            <a:ext cx="817188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 30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738492" y="5642881"/>
            <a:ext cx="817188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 30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2373982" y="5009353"/>
            <a:ext cx="547010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5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1555680" y="5626083"/>
            <a:ext cx="547010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5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1602318" y="5018123"/>
            <a:ext cx="547010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 6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2373982" y="5594128"/>
            <a:ext cx="547010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 6</a:t>
            </a:r>
            <a:endParaRPr lang="uk-UA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971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84" grpId="0" animBg="1"/>
      <p:bldP spid="88" grpId="0" animBg="1"/>
      <p:bldP spid="100" grpId="0" animBg="1"/>
      <p:bldP spid="101" grpId="0" animBg="1"/>
      <p:bldP spid="65" grpId="0" animBg="1"/>
      <p:bldP spid="78" grpId="0" animBg="1"/>
      <p:bldP spid="79" grpId="0" animBg="1"/>
      <p:bldP spid="80" grpId="0" animBg="1"/>
      <p:bldP spid="81" grpId="0" animBg="1"/>
      <p:bldP spid="83" grpId="0" animBg="1"/>
      <p:bldP spid="98" grpId="0" animBg="1"/>
      <p:bldP spid="99" grpId="0" animBg="1"/>
      <p:bldP spid="102" grpId="0"/>
      <p:bldP spid="110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124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2 клас\3 Математика\1 Листопад\8 Складання таблиць множення\№099 - Визначення часу за годинником\2025-03-11_2259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991" y="1184885"/>
            <a:ext cx="8161565" cy="514043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45851" y="433128"/>
            <a:ext cx="9963847" cy="68810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Визначення часу за годинником</a:t>
            </a:r>
            <a:r>
              <a:rPr lang="uk-UA" sz="3600" b="1" dirty="0" smtClean="0">
                <a:solidFill>
                  <a:schemeClr val="bg1"/>
                </a:solidFill>
              </a:rPr>
              <a:t>. Хвилина</a:t>
            </a:r>
            <a:endParaRPr lang="uk-UA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901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7050" y="433129"/>
            <a:ext cx="2782208" cy="102555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Хвилинна стрілка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2 клас\3 Математика\1 Листопад\8 Складання таблиць множення\№099 - Визначення часу за годинником\2025-03-11_2304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171" y="433128"/>
            <a:ext cx="8083469" cy="5935343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29317" y="1547927"/>
            <a:ext cx="2782208" cy="40691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Щоб навчитися визначати час, запам’ятай, якій кількості хвилин відповідають числа біля великих позначок на циферблаті 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174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54100" y="433129"/>
            <a:ext cx="10103757" cy="102555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Визнач час за годинником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72557" y="4258113"/>
            <a:ext cx="2181225" cy="117278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15 хвилин на десяту</a:t>
            </a:r>
          </a:p>
        </p:txBody>
      </p:sp>
      <p:pic>
        <p:nvPicPr>
          <p:cNvPr id="3074" name="Picture 2" descr="D:\2 клас\3 Математика\1 Листопад\8 Складання таблиць множення\№099 - Визначення часу за годинником\2025-03-11_2311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243" y="1569041"/>
            <a:ext cx="8274957" cy="268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646385" y="4258112"/>
            <a:ext cx="2581729" cy="1172781"/>
          </a:xfrm>
          <a:prstGeom prst="rect">
            <a:avLst/>
          </a:prstGeom>
          <a:solidFill>
            <a:srgbClr val="C6109F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10 </a:t>
            </a:r>
            <a:r>
              <a:rPr lang="uk-UA" sz="3200" b="1" dirty="0">
                <a:solidFill>
                  <a:schemeClr val="bg1"/>
                </a:solidFill>
              </a:rPr>
              <a:t>хвилин на </a:t>
            </a:r>
            <a:r>
              <a:rPr lang="uk-UA" sz="3200" b="1" dirty="0" smtClean="0">
                <a:solidFill>
                  <a:schemeClr val="bg1"/>
                </a:solidFill>
              </a:rPr>
              <a:t>дванадцяту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52872" y="4258113"/>
            <a:ext cx="2570843" cy="117278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За 20 хвилин третя</a:t>
            </a:r>
          </a:p>
        </p:txBody>
      </p:sp>
    </p:spTree>
    <p:extLst>
      <p:ext uri="{BB962C8B-B14F-4D97-AF65-F5344CB8AC3E}">
        <p14:creationId xmlns:p14="http://schemas.microsoft.com/office/powerpoint/2010/main" val="532081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7531</TotalTime>
  <Words>380</Words>
  <Application>Microsoft Office PowerPoint</Application>
  <PresentationFormat>Произвольный</PresentationFormat>
  <Paragraphs>107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Самооцінювання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1013</cp:revision>
  <dcterms:created xsi:type="dcterms:W3CDTF">2018-01-05T16:38:53Z</dcterms:created>
  <dcterms:modified xsi:type="dcterms:W3CDTF">2025-03-12T09:49:10Z</dcterms:modified>
</cp:coreProperties>
</file>