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722" r:id="rId3"/>
    <p:sldId id="723" r:id="rId4"/>
    <p:sldId id="720" r:id="rId5"/>
    <p:sldId id="686" r:id="rId6"/>
    <p:sldId id="721" r:id="rId7"/>
    <p:sldId id="704" r:id="rId8"/>
    <p:sldId id="644" r:id="rId9"/>
    <p:sldId id="629" r:id="rId10"/>
    <p:sldId id="709" r:id="rId11"/>
    <p:sldId id="712" r:id="rId12"/>
    <p:sldId id="714" r:id="rId13"/>
    <p:sldId id="719" r:id="rId14"/>
    <p:sldId id="72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A57CD"/>
    <a:srgbClr val="8439BD"/>
    <a:srgbClr val="2F3242"/>
    <a:srgbClr val="00B050"/>
    <a:srgbClr val="295FFF"/>
    <a:srgbClr val="1694E9"/>
    <a:srgbClr val="FF66FF"/>
    <a:srgbClr val="709E3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6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microsoft.com/office/2007/relationships/hdphoto" Target="../media/hdphoto3.wdp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2858" y="4351840"/>
            <a:ext cx="8882741" cy="112371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0070C0"/>
                </a:solidFill>
              </a:rPr>
              <a:t>Складаю речення</a:t>
            </a:r>
          </a:p>
        </p:txBody>
      </p:sp>
      <p:pic>
        <p:nvPicPr>
          <p:cNvPr id="20484" name="Picture 4" descr="Картинки по запросу &quot;клипарт букет весенние цвети анимаци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 b="10237"/>
          <a:stretch/>
        </p:blipFill>
        <p:spPr bwMode="auto">
          <a:xfrm>
            <a:off x="1632858" y="1214338"/>
            <a:ext cx="3330361" cy="266820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78211" y="1214338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100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77343" y="2242325"/>
            <a:ext cx="6869761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Усі </a:t>
            </a:r>
            <a:r>
              <a:rPr lang="uk-UA" sz="3200" b="1" dirty="0">
                <a:solidFill>
                  <a:schemeClr val="bg1"/>
                </a:solidFill>
              </a:rPr>
              <a:t>знали, що скоро </a:t>
            </a:r>
            <a:r>
              <a:rPr lang="uk-UA" sz="3200" b="1" dirty="0" err="1">
                <a:solidFill>
                  <a:schemeClr val="bg1"/>
                </a:solidFill>
              </a:rPr>
              <a:t>прибіжить</a:t>
            </a:r>
            <a:r>
              <a:rPr lang="uk-UA" sz="3200" b="1" dirty="0">
                <a:solidFill>
                  <a:schemeClr val="bg1"/>
                </a:solidFill>
              </a:rPr>
              <a:t> весна, і поспішали швидше прибиратися.</a:t>
            </a:r>
          </a:p>
          <a:p>
            <a:pPr algn="just"/>
            <a:r>
              <a:rPr lang="uk-UA" sz="3200" b="1" dirty="0">
                <a:solidFill>
                  <a:srgbClr val="FFFF00"/>
                </a:solidFill>
              </a:rPr>
              <a:t>     Струмки вмивали (що?) </a:t>
            </a:r>
            <a:r>
              <a:rPr lang="uk-UA" sz="3200" b="1" dirty="0" smtClean="0">
                <a:solidFill>
                  <a:srgbClr val="FFFF00"/>
                </a:solidFill>
              </a:rPr>
              <a:t>…………. . </a:t>
            </a:r>
            <a:r>
              <a:rPr lang="uk-UA" sz="3200" b="1" dirty="0">
                <a:solidFill>
                  <a:srgbClr val="FFFF00"/>
                </a:solidFill>
              </a:rPr>
              <a:t>Земля вкрилася (чим?) …………… . Зацвітали (які?) ….……… квіти. Набрякали бруньки (на чому?) …………..……. 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9972" y="3273295"/>
            <a:ext cx="2575047" cy="13444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Довідка:</a:t>
            </a:r>
            <a:r>
              <a:rPr lang="uk-UA" sz="2800" dirty="0"/>
              <a:t> </a:t>
            </a:r>
            <a:r>
              <a:rPr lang="uk-UA" sz="2800" i="1" dirty="0"/>
              <a:t>земля, трава, перші, дерева.</a:t>
            </a:r>
            <a:endParaRPr lang="ru-RU" sz="2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00505" y="3096920"/>
            <a:ext cx="153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землю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1369" y="3579621"/>
            <a:ext cx="153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травою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14979" y="4032939"/>
            <a:ext cx="128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перші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5479" y="5014257"/>
            <a:ext cx="217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на деревах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9853" y="495855"/>
            <a:ext cx="10131804" cy="712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текст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7343" y="1265703"/>
            <a:ext cx="7304314" cy="8577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rgbClr val="0070C0"/>
                </a:solidFill>
              </a:rPr>
              <a:t>Пошир</a:t>
            </a:r>
            <a:r>
              <a:rPr lang="uk-UA" sz="2400" b="1" dirty="0">
                <a:solidFill>
                  <a:srgbClr val="0070C0"/>
                </a:solidFill>
              </a:rPr>
              <a:t> виділені речення за питаннями, поданими в дужках. Можеш узяти слова з довідки.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2886" y="4711740"/>
            <a:ext cx="2895599" cy="83871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 smtClean="0">
                <a:solidFill>
                  <a:srgbClr val="0070C0"/>
                </a:solidFill>
              </a:rPr>
              <a:t>два останні </a:t>
            </a:r>
            <a:r>
              <a:rPr lang="uk-UA" sz="2400" b="1" dirty="0">
                <a:solidFill>
                  <a:srgbClr val="0070C0"/>
                </a:solidFill>
              </a:rPr>
              <a:t>речення без питань.</a:t>
            </a:r>
          </a:p>
        </p:txBody>
      </p:sp>
      <p:pic>
        <p:nvPicPr>
          <p:cNvPr id="24" name="Picture 2" descr="Картинки по запросу &quot;весна карт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53" y="1265703"/>
            <a:ext cx="2485165" cy="18638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асные тюльпан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9" r="34945"/>
          <a:stretch/>
        </p:blipFill>
        <p:spPr bwMode="auto">
          <a:xfrm>
            <a:off x="10760110" y="3203624"/>
            <a:ext cx="880489" cy="185377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450116" y="5131096"/>
            <a:ext cx="1553861" cy="6506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тюльпан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11168" y="5620195"/>
            <a:ext cx="5338948" cy="7387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Намалюй весняну квітку тюльпану на полях зошита біля записаних речень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35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779" y="2542441"/>
            <a:ext cx="5935919" cy="35752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065194" y="2515632"/>
            <a:ext cx="4038235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Дуже квіти бережіть</a:t>
            </a:r>
          </a:p>
          <a:p>
            <a:r>
              <a:rPr lang="uk-UA" sz="2800" b="1" dirty="0"/>
              <a:t>І ніколи їх не рвіть,</a:t>
            </a:r>
          </a:p>
          <a:p>
            <a:r>
              <a:rPr lang="uk-UA" sz="2800" b="1" dirty="0"/>
              <a:t>Бо чарівної краси</a:t>
            </a:r>
          </a:p>
          <a:p>
            <a:r>
              <a:rPr lang="uk-UA" sz="2800" b="1" dirty="0"/>
              <a:t>Не побачим я і ти.</a:t>
            </a:r>
          </a:p>
          <a:p>
            <a:r>
              <a:rPr lang="uk-UA" sz="2800" b="1" dirty="0"/>
              <a:t>Хай вони ростуть у лузі, </a:t>
            </a:r>
          </a:p>
          <a:p>
            <a:r>
              <a:rPr lang="uk-UA" sz="2800" b="1" dirty="0"/>
              <a:t>Бо всі квіти – наші друзі!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8453" y="494530"/>
            <a:ext cx="9924976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8686" y="1269198"/>
            <a:ext cx="9383485" cy="1147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Розглянь малюнок. Як думаєш, що мама забороняє робити дитині? Поясни </a:t>
            </a:r>
            <a:r>
              <a:rPr lang="uk-UA" sz="2400" b="1" dirty="0" smtClean="0">
                <a:solidFill>
                  <a:srgbClr val="0070C0"/>
                </a:solidFill>
              </a:rPr>
              <a:t>чому? </a:t>
            </a:r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за малюнком три речення </a:t>
            </a:r>
            <a:r>
              <a:rPr lang="uk-UA" sz="2400" b="1" i="1" dirty="0">
                <a:solidFill>
                  <a:srgbClr val="0070C0"/>
                </a:solidFill>
              </a:rPr>
              <a:t>розповідне, спонукальне і питальне. </a:t>
            </a:r>
            <a:r>
              <a:rPr lang="uk-UA" sz="2400" b="1" dirty="0">
                <a:solidFill>
                  <a:srgbClr val="0070C0"/>
                </a:solidFill>
              </a:rPr>
              <a:t>Запиши їх. </a:t>
            </a:r>
          </a:p>
        </p:txBody>
      </p:sp>
    </p:spTree>
    <p:extLst>
      <p:ext uri="{BB962C8B-B14F-4D97-AF65-F5344CB8AC3E}">
        <p14:creationId xmlns:p14="http://schemas.microsoft.com/office/powerpoint/2010/main" val="26057300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029" y="525669"/>
            <a:ext cx="9702672" cy="6095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5029" y="1175449"/>
            <a:ext cx="756404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Подивись, які весняні квіти зацвіли на полях твого зошиту.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Пригадай, які завдання ти виконував/ла протягом подорожі весняною порою.</a:t>
            </a:r>
          </a:p>
          <a:p>
            <a:pPr marL="457200" indent="-457200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Чи важко було поширювати речення?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976752" y="1187906"/>
            <a:ext cx="2413067" cy="3507375"/>
            <a:chOff x="1609500" y="1318084"/>
            <a:chExt cx="4945415" cy="6164780"/>
          </a:xfrm>
        </p:grpSpPr>
        <p:pic>
          <p:nvPicPr>
            <p:cNvPr id="24" name="Picture 2" descr="Картинки по запросу &quot;широкая низкая ваза для цветов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1172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317" y="3673315"/>
              <a:ext cx="3809548" cy="380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1609500" y="1318084"/>
              <a:ext cx="4945415" cy="4157870"/>
              <a:chOff x="821792" y="1607630"/>
              <a:chExt cx="4945415" cy="4157870"/>
            </a:xfrm>
          </p:grpSpPr>
          <p:pic>
            <p:nvPicPr>
              <p:cNvPr id="26" name="Picture 2" descr="Картинки по запросу &quot;клипарт цветок тюльпан&quot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697756" y="1607630"/>
                <a:ext cx="1835775" cy="3363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Картинки по запросу &quot;цветы рябчики&quot;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907" b="93117" l="0" r="36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321"/>
              <a:stretch/>
            </p:blipFill>
            <p:spPr bwMode="auto">
              <a:xfrm rot="19807716">
                <a:off x="821792" y="1745948"/>
                <a:ext cx="1975502" cy="3047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Картинки по запросу &quot;клипарт цветок ирис&quot;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86947">
                <a:off x="1754903" y="1778462"/>
                <a:ext cx="2299538" cy="3148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Картинки по запросу &quot;клипарт цветок нарцисс&quot;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3240" y="2171153"/>
                <a:ext cx="2723967" cy="32006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Картинки по запросу &quot;клипарт цветок мускари&quot;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261" y="2942182"/>
                <a:ext cx="2634244" cy="214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Картинки по запросу &quot;клипарт цветок гиацинт&quot;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92011" flipH="1">
                <a:off x="1132568" y="2800533"/>
                <a:ext cx="2443781" cy="2964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Картинки по запросу &quot;клипарт цветок гиацинт&quot;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07989">
                <a:off x="3000849" y="2765855"/>
                <a:ext cx="2443781" cy="2964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Картинки по запросу &quot;клипарт цветы анемон&quot;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07388">
                <a:off x="1952572" y="3801933"/>
                <a:ext cx="2297009" cy="1475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" name="Picture 2" descr="Картинки по запросу &quot;клипарт цветок гиацинт&quot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17470" r="25168" b="18693"/>
          <a:stretch/>
        </p:blipFill>
        <p:spPr bwMode="auto">
          <a:xfrm flipH="1">
            <a:off x="1354599" y="3612320"/>
            <a:ext cx="1773705" cy="2243216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Картинки по запросу &quot;клипарт цветок мускари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04" y="3612320"/>
            <a:ext cx="2768061" cy="2253375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Picture 4" descr="Картинки по запросу &quot;клипарт цветок нарцисс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65" y="3612320"/>
            <a:ext cx="1909120" cy="2243216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" name="Picture 4" descr="Красные тюльпаны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9" r="34945"/>
          <a:stretch/>
        </p:blipFill>
        <p:spPr bwMode="auto">
          <a:xfrm>
            <a:off x="7827910" y="3620043"/>
            <a:ext cx="1056622" cy="22246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3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2 клас\1 Українська мова\1 Пономарьова\7 Речення\№100 - Складаю  речення\2025-04-04_1729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25140" r="3190" b="5191"/>
          <a:stretch/>
        </p:blipFill>
        <p:spPr bwMode="auto">
          <a:xfrm>
            <a:off x="5900053" y="4730041"/>
            <a:ext cx="5148000" cy="144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2 клас\1 Українська мова\1 Пономарьова\7 Речення\№100 - Складаю  речення\2025-04-04_1728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13103" r="90" b="1891"/>
          <a:stretch/>
        </p:blipFill>
        <p:spPr bwMode="auto">
          <a:xfrm>
            <a:off x="689763" y="3996469"/>
            <a:ext cx="4978555" cy="21337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89764" y="1915594"/>
            <a:ext cx="5043667" cy="1231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Утвори слово з останніх складів поданих слів. Склади із цим словом питальне речення і запиши.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07478" y="3150183"/>
            <a:ext cx="4503097" cy="846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Перебудуй подані речення на спонукальні і запиши.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3" descr="D:\2 клас\1 Українська мова\1 Пономарьова\7 Речення\№100 - Складаю  речення\2025-04-04_1725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9" b="7421"/>
          <a:stretch/>
        </p:blipFill>
        <p:spPr bwMode="auto">
          <a:xfrm>
            <a:off x="5748543" y="2425260"/>
            <a:ext cx="5897492" cy="115004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7 Речення\№100 - Складаю  речення\2025-04-04_1719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 b="22630"/>
          <a:stretch/>
        </p:blipFill>
        <p:spPr bwMode="auto">
          <a:xfrm>
            <a:off x="5748542" y="1048010"/>
            <a:ext cx="5897492" cy="133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5804103" y="3543248"/>
            <a:ext cx="5418817" cy="112690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4. Розглянь </a:t>
            </a:r>
            <a:r>
              <a:rPr lang="uk-UA" sz="2400" b="1" dirty="0" smtClean="0">
                <a:solidFill>
                  <a:schemeClr val="bg1"/>
                </a:solidFill>
              </a:rPr>
              <a:t>малюнок. </a:t>
            </a:r>
            <a:r>
              <a:rPr lang="uk-UA" sz="2400" b="1" dirty="0" smtClean="0">
                <a:solidFill>
                  <a:schemeClr val="bg1"/>
                </a:solidFill>
              </a:rPr>
              <a:t>Склади за ним розповідне речення і запиши. Підкресли головні слова.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68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2674" y="1048010"/>
            <a:ext cx="4503097" cy="846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Склади речення з поданих слів і запиши.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9480907" y="2380010"/>
            <a:ext cx="138248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ролики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96199" y="4851074"/>
            <a:ext cx="47256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Турбуйся про своє здоров’я.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96199" y="5595209"/>
            <a:ext cx="44289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Гуляй на свіжому повітрі.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9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086983" y="4926821"/>
            <a:ext cx="272253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Сорока будить </a:t>
            </a:r>
            <a:r>
              <a:rPr lang="uk-UA" sz="2800" b="1" dirty="0" err="1" smtClean="0">
                <a:solidFill>
                  <a:srgbClr val="0070C0"/>
                </a:solidFill>
              </a:rPr>
              <a:t>їжачка</a:t>
            </a:r>
            <a:r>
              <a:rPr lang="uk-UA" sz="2800" b="1" dirty="0" smtClean="0">
                <a:solidFill>
                  <a:srgbClr val="0070C0"/>
                </a:solidFill>
              </a:rPr>
              <a:t> навесні.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5933940" y="1471153"/>
            <a:ext cx="508022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Оленка з Дмитриком каталися на велосипеді.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794703" y="2972767"/>
            <a:ext cx="313523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У тебе є ролики?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29600" y="5374294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396541" y="5371045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396541" y="5443091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39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1" grpId="0" animBg="1"/>
      <p:bldP spid="32" grpId="0"/>
      <p:bldP spid="38" grpId="0"/>
      <p:bldP spid="63" grpId="0"/>
      <p:bldP spid="49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368421" y="1920945"/>
            <a:ext cx="5157114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80582" y="1909544"/>
            <a:ext cx="1284702" cy="19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6287" y="4306155"/>
            <a:ext cx="5910944" cy="105560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6872" y="3082374"/>
            <a:ext cx="515711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78034" y="3082374"/>
            <a:ext cx="1286946" cy="12283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1176" y="462647"/>
            <a:ext cx="9665424" cy="654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12832" y="1173708"/>
            <a:ext cx="8642253" cy="65464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Оціни свою роботу на </a:t>
            </a:r>
            <a:r>
              <a:rPr lang="uk-UA" sz="2400" b="1" smtClean="0">
                <a:solidFill>
                  <a:srgbClr val="0070C0"/>
                </a:solidFill>
              </a:rPr>
              <a:t>уроці розділовими </a:t>
            </a:r>
            <a:r>
              <a:rPr lang="uk-UA" sz="2400" b="1" dirty="0" smtClean="0">
                <a:solidFill>
                  <a:srgbClr val="0070C0"/>
                </a:solidFill>
              </a:rPr>
              <a:t>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4980" y="4306155"/>
            <a:ext cx="1241291" cy="19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34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7" y="2591056"/>
            <a:ext cx="4564381" cy="31779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796" y="494529"/>
            <a:ext cx="9903204" cy="720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5796" y="1215089"/>
            <a:ext cx="4951601" cy="2009061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Пролунав дзвінок веселий.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Всі готові? 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</a:rPr>
              <a:t>Все </a:t>
            </a:r>
            <a:r>
              <a:rPr lang="uk-UA" sz="2800" b="1" dirty="0">
                <a:solidFill>
                  <a:srgbClr val="0070C0"/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9" y="2696802"/>
            <a:ext cx="2493301" cy="168098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20" y="2699886"/>
            <a:ext cx="2135618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41" y="2699886"/>
            <a:ext cx="2205295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57" y="2700612"/>
            <a:ext cx="2277288" cy="1677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521073" y="4451268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9320" y="4457001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9349" y="4500121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758949" y="4451269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00" y="1364464"/>
            <a:ext cx="7271658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rgbClr val="0070C0"/>
                </a:solidFill>
              </a:rPr>
              <a:t>Чи </a:t>
            </a:r>
            <a:r>
              <a:rPr lang="uk-UA" sz="2400" b="1" dirty="0" smtClean="0">
                <a:solidFill>
                  <a:srgbClr val="0070C0"/>
                </a:solidFill>
              </a:rPr>
              <a:t>любиш ти подорожувати? </a:t>
            </a:r>
            <a:r>
              <a:rPr lang="uk-UA" sz="2400" b="1" dirty="0">
                <a:solidFill>
                  <a:srgbClr val="0070C0"/>
                </a:solidFill>
              </a:rPr>
              <a:t>На </a:t>
            </a:r>
            <a:r>
              <a:rPr lang="uk-UA" sz="2400" b="1" dirty="0" smtClean="0">
                <a:solidFill>
                  <a:srgbClr val="0070C0"/>
                </a:solidFill>
              </a:rPr>
              <a:t>екрані </a:t>
            </a:r>
            <a:r>
              <a:rPr lang="uk-UA" sz="2400" b="1" dirty="0">
                <a:solidFill>
                  <a:srgbClr val="0070C0"/>
                </a:solidFill>
              </a:rPr>
              <a:t>машинки.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Яку ти вибираєш для участі у подорожі на уроці?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7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572565"/>
            <a:ext cx="10081973" cy="671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«Незакінчене речення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3943" y="1422441"/>
            <a:ext cx="8001000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Речення виражає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Речення складається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Перше слово в реченні треба писати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Реченнями ми розповідаємо, запитуємо, спонукаємо до дії. Тому вони називаються …</a:t>
            </a:r>
            <a:endParaRPr lang="uk-UA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У </a:t>
            </a:r>
            <a:r>
              <a:rPr lang="uk-UA" sz="2800" b="1" dirty="0">
                <a:solidFill>
                  <a:srgbClr val="FFFF00"/>
                </a:solidFill>
              </a:rPr>
              <a:t>кінці речення </a:t>
            </a:r>
            <a:r>
              <a:rPr lang="uk-UA" sz="2800" b="1" dirty="0" smtClean="0">
                <a:solidFill>
                  <a:srgbClr val="FFFF00"/>
                </a:solidFill>
              </a:rPr>
              <a:t>ставимо </a:t>
            </a:r>
            <a:r>
              <a:rPr lang="uk-UA" sz="2800" b="1" dirty="0">
                <a:solidFill>
                  <a:srgbClr val="FFFF00"/>
                </a:solidFill>
              </a:rPr>
              <a:t>знак питання, якщо це речення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Основу речення утворюють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Якщо речення виражає сильне почуття, то в кінці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57298" y="1422441"/>
            <a:ext cx="2950647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закінчену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думку.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36388" y="1842714"/>
            <a:ext cx="1288327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зі слів.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91802" y="3133999"/>
            <a:ext cx="2793912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2665" y="1992207"/>
            <a:ext cx="1652022" cy="898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 великої букви.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20627" y="4390475"/>
            <a:ext cx="1923513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питальне.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86457" y="4844711"/>
            <a:ext cx="2452415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головні слова.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64136" y="5714799"/>
            <a:ext cx="3679371" cy="532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ставимо знак оклику.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Розділові знаки\Знак питання весел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9" y="1477045"/>
            <a:ext cx="2133600" cy="437271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39996" y="3502635"/>
            <a:ext cx="5745718" cy="671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розповідні, питальні, спонукальні.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53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3" grpId="0"/>
      <p:bldP spid="24" grpId="0"/>
      <p:bldP spid="25" grpId="0"/>
      <p:bldP spid="2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06757" y="1543632"/>
            <a:ext cx="5680987" cy="282630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32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3200" b="1" dirty="0" smtClean="0">
                <a:solidFill>
                  <a:srgbClr val="0070C0"/>
                </a:solidFill>
              </a:rPr>
              <a:t>будемо </a:t>
            </a:r>
            <a:r>
              <a:rPr lang="uk-UA" sz="3200" b="1" dirty="0">
                <a:solidFill>
                  <a:srgbClr val="0070C0"/>
                </a:solidFill>
              </a:rPr>
              <a:t>вчитися розпізнавати і будувати речення, </a:t>
            </a:r>
            <a:r>
              <a:rPr lang="uk-UA" sz="3200" b="1" dirty="0" smtClean="0">
                <a:solidFill>
                  <a:srgbClr val="0070C0"/>
                </a:solidFill>
              </a:rPr>
              <a:t>поширювати </a:t>
            </a:r>
            <a:r>
              <a:rPr lang="uk-UA" sz="3200" b="1" dirty="0">
                <a:solidFill>
                  <a:srgbClr val="0070C0"/>
                </a:solidFill>
              </a:rPr>
              <a:t>речення за </a:t>
            </a:r>
            <a:r>
              <a:rPr lang="uk-UA" sz="3200" b="1" dirty="0" smtClean="0">
                <a:solidFill>
                  <a:srgbClr val="0070C0"/>
                </a:solidFill>
              </a:rPr>
              <a:t>питаннями.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325630" y="1538298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5" y="580097"/>
            <a:ext cx="9895114" cy="651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2115" y="1327688"/>
            <a:ext cx="373379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Де вона проходить –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Там травиця сходить.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Квіти розцвітають,</a:t>
            </a:r>
          </a:p>
          <a:p>
            <a:pPr algn="ctr"/>
            <a:r>
              <a:rPr lang="uk-UA" sz="2800" b="1" dirty="0" err="1">
                <a:solidFill>
                  <a:srgbClr val="FFFF00"/>
                </a:solidFill>
              </a:rPr>
              <a:t>Солов</a:t>
            </a:r>
            <a:r>
              <a:rPr lang="en-US" sz="2800" b="1" dirty="0">
                <a:solidFill>
                  <a:srgbClr val="FFFF00"/>
                </a:solidFill>
              </a:rPr>
              <a:t>’</a:t>
            </a:r>
            <a:r>
              <a:rPr lang="uk-UA" sz="2800" b="1" dirty="0">
                <a:solidFill>
                  <a:srgbClr val="FFFF00"/>
                </a:solidFill>
              </a:rPr>
              <a:t>ї співають.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465902" y="3233057"/>
            <a:ext cx="13147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Весна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9036" y="4498369"/>
            <a:ext cx="92159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- Протягом уроку ми </a:t>
            </a:r>
            <a:r>
              <a:rPr lang="uk-UA" sz="2800" b="1" dirty="0" err="1" smtClean="0">
                <a:solidFill>
                  <a:schemeClr val="bg1"/>
                </a:solidFill>
              </a:rPr>
              <a:t>зберемо</a:t>
            </a:r>
            <a:r>
              <a:rPr lang="uk-UA" sz="2800" b="1" dirty="0" smtClean="0">
                <a:solidFill>
                  <a:schemeClr val="bg1"/>
                </a:solidFill>
              </a:rPr>
              <a:t> букет </a:t>
            </a:r>
            <a:r>
              <a:rPr lang="uk-UA" sz="2800" b="1" dirty="0">
                <a:solidFill>
                  <a:schemeClr val="bg1"/>
                </a:solidFill>
              </a:rPr>
              <a:t>із весняних квітів, що подарує нам Весна за виконані завдання.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89371" y="1327688"/>
            <a:ext cx="3537858" cy="228930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Сьогодні </a:t>
            </a:r>
            <a:r>
              <a:rPr lang="uk-UA" sz="2800" b="1" dirty="0" smtClean="0">
                <a:solidFill>
                  <a:srgbClr val="0070C0"/>
                </a:solidFill>
              </a:rPr>
              <a:t>на уроці пропоную віртуальну подорож весною.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Які ознаки весни ти знаєш?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3" name="Picture 4" descr="Картинки по запросу &quot;клипарт цветок нарцисс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5" y="1302756"/>
            <a:ext cx="2435192" cy="29753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29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20817" y="1447298"/>
            <a:ext cx="8039070" cy="94179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dirty="0" smtClean="0">
                <a:solidFill>
                  <a:srgbClr val="0070C0"/>
                </a:solidFill>
              </a:rPr>
              <a:t>Прочитай слова. </a:t>
            </a:r>
            <a:r>
              <a:rPr lang="uk-UA" sz="2400" b="1" dirty="0" smtClean="0">
                <a:solidFill>
                  <a:srgbClr val="0070C0"/>
                </a:solidFill>
              </a:rPr>
              <a:t>Назви професії, назви громадські місця. </a:t>
            </a:r>
            <a:r>
              <a:rPr lang="uk-UA" sz="2400" b="1" dirty="0">
                <a:solidFill>
                  <a:srgbClr val="0070C0"/>
                </a:solidFill>
              </a:rPr>
              <a:t>Запиши слова за абеткою. Постав наголоси в словах.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234" r="45574" b="72796"/>
          <a:stretch/>
        </p:blipFill>
        <p:spPr>
          <a:xfrm>
            <a:off x="2393657" y="2418354"/>
            <a:ext cx="8666229" cy="252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80" y="2341118"/>
            <a:ext cx="1599879" cy="75662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69183" y="5059776"/>
            <a:ext cx="803906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Підкресли і запам’ятай ненаголошені </a:t>
            </a:r>
            <a:r>
              <a:rPr lang="uk-UA" sz="2400" b="1" dirty="0" smtClean="0">
                <a:solidFill>
                  <a:schemeClr val="bg1"/>
                </a:solidFill>
              </a:rPr>
              <a:t>букви Е, И, О. </a:t>
            </a:r>
            <a:r>
              <a:rPr lang="uk-UA" sz="2400" b="1" dirty="0" smtClean="0">
                <a:solidFill>
                  <a:schemeClr val="bg1"/>
                </a:solidFill>
              </a:rPr>
              <a:t>Склади </a:t>
            </a:r>
            <a:r>
              <a:rPr lang="uk-UA" sz="2400" b="1" dirty="0" smtClean="0">
                <a:solidFill>
                  <a:schemeClr val="bg1"/>
                </a:solidFill>
              </a:rPr>
              <a:t>усно речення з одним із записаних слів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5166" y="3277728"/>
            <a:ext cx="7301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</a:rPr>
              <a:t>Дитúна</a:t>
            </a:r>
            <a:r>
              <a:rPr lang="uk-UA" sz="3200" b="1" dirty="0" smtClean="0">
                <a:solidFill>
                  <a:srgbClr val="0070C0"/>
                </a:solidFill>
              </a:rPr>
              <a:t>,</a:t>
            </a:r>
            <a:r>
              <a:rPr lang="uk-UA" sz="3200" i="1" dirty="0" smtClean="0"/>
              <a:t> </a:t>
            </a:r>
            <a:r>
              <a:rPr lang="uk-UA" sz="3200" b="1" dirty="0" err="1">
                <a:solidFill>
                  <a:srgbClr val="0070C0"/>
                </a:solidFill>
              </a:rPr>
              <a:t>метрó</a:t>
            </a:r>
            <a:r>
              <a:rPr lang="uk-UA" sz="3200" b="1" dirty="0">
                <a:solidFill>
                  <a:srgbClr val="0070C0"/>
                </a:solidFill>
              </a:rPr>
              <a:t>, теáтр </a:t>
            </a:r>
            <a:r>
              <a:rPr lang="uk-UA" sz="3200" b="1" dirty="0" err="1" smtClean="0">
                <a:solidFill>
                  <a:srgbClr val="0070C0"/>
                </a:solidFill>
              </a:rPr>
              <a:t>учúтель</a:t>
            </a:r>
            <a:r>
              <a:rPr lang="uk-UA" sz="3200" b="1" dirty="0">
                <a:solidFill>
                  <a:srgbClr val="0070C0"/>
                </a:solidFill>
              </a:rPr>
              <a:t>, </a:t>
            </a:r>
            <a:r>
              <a:rPr lang="uk-UA" sz="3200" b="1" dirty="0" smtClean="0">
                <a:solidFill>
                  <a:srgbClr val="0070C0"/>
                </a:solidFill>
              </a:rPr>
              <a:t>шофéр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Картинки до тестів\!!!!!!Эсмира\OIG (5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834" r="13645" b="4737"/>
          <a:stretch/>
        </p:blipFill>
        <p:spPr bwMode="auto">
          <a:xfrm>
            <a:off x="933744" y="2418115"/>
            <a:ext cx="2087073" cy="252023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165166" y="3286688"/>
            <a:ext cx="7301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</a:rPr>
              <a:t>Дитúна</a:t>
            </a:r>
            <a:r>
              <a:rPr lang="uk-UA" sz="3200" b="1" dirty="0" smtClean="0">
                <a:solidFill>
                  <a:srgbClr val="0070C0"/>
                </a:solidFill>
              </a:rPr>
              <a:t>,</a:t>
            </a:r>
            <a:r>
              <a:rPr lang="uk-UA" sz="3200" i="1" dirty="0" smtClean="0"/>
              <a:t> </a:t>
            </a:r>
            <a:r>
              <a:rPr lang="uk-UA" sz="3200" b="1" dirty="0" err="1">
                <a:solidFill>
                  <a:srgbClr val="0070C0"/>
                </a:solidFill>
              </a:rPr>
              <a:t>учúтель</a:t>
            </a:r>
            <a:r>
              <a:rPr lang="uk-UA" sz="3200" b="1" dirty="0">
                <a:solidFill>
                  <a:srgbClr val="0070C0"/>
                </a:solidFill>
              </a:rPr>
              <a:t>, </a:t>
            </a:r>
            <a:r>
              <a:rPr lang="uk-UA" sz="3200" b="1" dirty="0" smtClean="0">
                <a:solidFill>
                  <a:srgbClr val="0070C0"/>
                </a:solidFill>
              </a:rPr>
              <a:t>шофéр, </a:t>
            </a:r>
            <a:r>
              <a:rPr lang="uk-UA" sz="3200" b="1" dirty="0" err="1" smtClean="0">
                <a:solidFill>
                  <a:srgbClr val="0070C0"/>
                </a:solidFill>
              </a:rPr>
              <a:t>метрó</a:t>
            </a:r>
            <a:r>
              <a:rPr lang="uk-UA" sz="3200" b="1" dirty="0" smtClean="0">
                <a:solidFill>
                  <a:srgbClr val="0070C0"/>
                </a:solidFill>
              </a:rPr>
              <a:t>, теáтр.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14057" y="3806145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31994" y="3806145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64788" y="3798435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51396" y="3783694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023018" y="3791404"/>
            <a:ext cx="239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1188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9509" y="4886633"/>
            <a:ext cx="2581554" cy="7157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Квітка </a:t>
            </a:r>
            <a:r>
              <a:rPr lang="uk-UA" sz="2800" b="1" dirty="0" smtClean="0">
                <a:solidFill>
                  <a:schemeClr val="bg1"/>
                </a:solidFill>
              </a:rPr>
              <a:t>гіацинт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523395" y="1936912"/>
            <a:ext cx="3153782" cy="3148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5712" y="2047904"/>
            <a:ext cx="452008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Tx/>
              <a:buChar char="-"/>
            </a:pPr>
            <a:r>
              <a:rPr lang="uk-UA" sz="3200" b="1" dirty="0"/>
              <a:t>Що з весною настає</a:t>
            </a:r>
          </a:p>
          <a:p>
            <a:pPr marL="358775" indent="-358775">
              <a:buFontTx/>
              <a:buChar char="-"/>
            </a:pPr>
            <a:r>
              <a:rPr lang="uk-UA" sz="3200" b="1" dirty="0"/>
              <a:t>Сніг у полі розтає</a:t>
            </a:r>
          </a:p>
          <a:p>
            <a:pPr marL="358775" indent="-358775">
              <a:buFontTx/>
              <a:buChar char="-"/>
            </a:pPr>
            <a:r>
              <a:rPr lang="uk-UA" sz="3200" b="1" dirty="0"/>
              <a:t>А чому то так буває</a:t>
            </a:r>
          </a:p>
          <a:p>
            <a:pPr marL="358775" indent="-358775">
              <a:buFontTx/>
              <a:buChar char="-"/>
            </a:pPr>
            <a:r>
              <a:rPr lang="uk-UA" sz="3200" b="1" dirty="0"/>
              <a:t>Сонце його </a:t>
            </a:r>
            <a:r>
              <a:rPr lang="uk-UA" sz="3200" b="1" dirty="0" smtClean="0"/>
              <a:t>пригріває</a:t>
            </a:r>
          </a:p>
          <a:p>
            <a:r>
              <a:rPr lang="uk-UA" sz="3200" b="1" i="1" dirty="0"/>
              <a:t> </a:t>
            </a:r>
            <a:r>
              <a:rPr lang="uk-UA" sz="3200" b="1" i="1" dirty="0" smtClean="0"/>
              <a:t>      </a:t>
            </a:r>
            <a:r>
              <a:rPr lang="uk-UA" sz="3200" i="1" dirty="0" smtClean="0"/>
              <a:t>Катерина </a:t>
            </a:r>
            <a:r>
              <a:rPr lang="uk-UA" sz="3200" i="1" dirty="0" err="1"/>
              <a:t>Перелісна</a:t>
            </a:r>
            <a:endParaRPr lang="uk-UA" sz="3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3809" y="1883228"/>
            <a:ext cx="45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8652" y="2367781"/>
            <a:ext cx="29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8803" y="2810135"/>
            <a:ext cx="45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18374" y="3325176"/>
            <a:ext cx="32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146" name="Picture 2" descr="Картинки по запросу &quot;клипарт цветок гиацин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5930" y="1925542"/>
            <a:ext cx="1998613" cy="24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9853" y="495855"/>
            <a:ext cx="10131804" cy="712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вірш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9853" y="1265705"/>
            <a:ext cx="10131804" cy="61752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Розкажи </a:t>
            </a:r>
            <a:r>
              <a:rPr lang="uk-UA" sz="2400" b="1" dirty="0" err="1">
                <a:solidFill>
                  <a:srgbClr val="0070C0"/>
                </a:solidFill>
              </a:rPr>
              <a:t>Читалочці</a:t>
            </a:r>
            <a:r>
              <a:rPr lang="uk-UA" sz="2400" b="1" dirty="0">
                <a:solidFill>
                  <a:srgbClr val="0070C0"/>
                </a:solidFill>
              </a:rPr>
              <a:t>, який недолік у ньому є. Поясни, як його </a:t>
            </a:r>
            <a:r>
              <a:rPr lang="uk-UA" sz="2400" b="1" dirty="0" smtClean="0">
                <a:solidFill>
                  <a:srgbClr val="0070C0"/>
                </a:solidFill>
              </a:rPr>
              <a:t>виправити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55712" y="4648517"/>
            <a:ext cx="5344745" cy="87409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Випиши з вірша розповідні речення.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Підкресли в кожному головні слова.</a:t>
            </a:r>
          </a:p>
        </p:txBody>
      </p:sp>
      <p:pic>
        <p:nvPicPr>
          <p:cNvPr id="20" name="Picture 4" descr="Картинки по запросу &quot;весна анимация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04" y="2047904"/>
            <a:ext cx="3044049" cy="20277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234543" y="3061769"/>
            <a:ext cx="642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40227" y="3061769"/>
            <a:ext cx="10334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40226" y="3137971"/>
            <a:ext cx="10334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34543" y="3987055"/>
            <a:ext cx="1077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09297" y="3969660"/>
            <a:ext cx="1609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309296" y="4045862"/>
            <a:ext cx="1609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4773" y="5672898"/>
            <a:ext cx="5144523" cy="7387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Намалюй весняну квітку гіацинту на полях зошита біля записаних речень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99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5" grpId="0"/>
      <p:bldP spid="16" grpId="0"/>
      <p:bldP spid="22" grpId="0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76800" y="2797350"/>
            <a:ext cx="39297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Птахи </a:t>
            </a:r>
            <a:r>
              <a:rPr lang="uk-UA" sz="3200" b="1" dirty="0"/>
              <a:t>повертаються.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0573" y="1247573"/>
            <a:ext cx="531223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Зразок: </a:t>
            </a:r>
            <a:r>
              <a:rPr lang="uk-UA" sz="2800" i="1" dirty="0">
                <a:solidFill>
                  <a:schemeClr val="bg1"/>
                </a:solidFill>
              </a:rPr>
              <a:t>Марійка малює</a:t>
            </a:r>
            <a:r>
              <a:rPr lang="uk-UA" sz="2800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800" i="1" dirty="0" smtClean="0">
                <a:solidFill>
                  <a:schemeClr val="bg1"/>
                </a:solidFill>
              </a:rPr>
              <a:t> </a:t>
            </a:r>
            <a:r>
              <a:rPr lang="uk-UA" sz="2800" i="1" dirty="0">
                <a:solidFill>
                  <a:schemeClr val="bg1"/>
                </a:solidFill>
              </a:rPr>
              <a:t>Маленька Марійка малює. </a:t>
            </a:r>
            <a:endParaRPr lang="uk-UA" sz="2800" i="1" dirty="0" smtClean="0">
              <a:solidFill>
                <a:schemeClr val="bg1"/>
              </a:solidFill>
            </a:endParaRPr>
          </a:p>
          <a:p>
            <a:r>
              <a:rPr lang="uk-UA" sz="2800" i="1" dirty="0" smtClean="0">
                <a:solidFill>
                  <a:schemeClr val="bg1"/>
                </a:solidFill>
              </a:rPr>
              <a:t>Маленька </a:t>
            </a:r>
            <a:r>
              <a:rPr lang="uk-UA" sz="2800" i="1" dirty="0">
                <a:solidFill>
                  <a:schemeClr val="bg1"/>
                </a:solidFill>
              </a:rPr>
              <a:t>Марійка малює </a:t>
            </a:r>
            <a:r>
              <a:rPr lang="uk-UA" sz="2800" i="1" dirty="0" smtClean="0">
                <a:solidFill>
                  <a:schemeClr val="bg1"/>
                </a:solidFill>
              </a:rPr>
              <a:t>квіти</a:t>
            </a:r>
            <a:r>
              <a:rPr lang="uk-UA" sz="28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70571" y="5024873"/>
            <a:ext cx="1741604" cy="909290"/>
          </a:xfrm>
          <a:prstGeom prst="rect">
            <a:avLst/>
          </a:prstGeom>
          <a:solidFill>
            <a:srgbClr val="9A57C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Квітка </a:t>
            </a:r>
            <a:r>
              <a:rPr lang="uk-UA" sz="2800" b="1" dirty="0" err="1">
                <a:solidFill>
                  <a:schemeClr val="bg1"/>
                </a:solidFill>
              </a:rPr>
              <a:t>мускарі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0110" y="495855"/>
            <a:ext cx="10512804" cy="712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Допоможи Родзинці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73179" y="1274815"/>
            <a:ext cx="2298280" cy="13577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Пошир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подане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 </a:t>
            </a:r>
            <a:r>
              <a:rPr lang="uk-UA" sz="2400" b="1" dirty="0">
                <a:solidFill>
                  <a:srgbClr val="0070C0"/>
                </a:solidFill>
              </a:rPr>
              <a:t>за </a:t>
            </a:r>
            <a:r>
              <a:rPr lang="uk-UA" sz="2400" b="1" dirty="0" smtClean="0">
                <a:solidFill>
                  <a:srgbClr val="0070C0"/>
                </a:solidFill>
              </a:rPr>
              <a:t>зразком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Картинки по запросу &quot;клипарт цветок мускар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78" y="3089737"/>
            <a:ext cx="2360625" cy="192169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3155465" y="3402458"/>
            <a:ext cx="56510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Перелітні </a:t>
            </a:r>
            <a:r>
              <a:rPr lang="uk-UA" sz="3200" b="1" dirty="0"/>
              <a:t>птахи </a:t>
            </a:r>
            <a:r>
              <a:rPr lang="uk-UA" sz="3200" b="1" dirty="0" smtClean="0"/>
              <a:t>повертаються</a:t>
            </a:r>
            <a:r>
              <a:rPr lang="uk-UA" sz="3200" b="1" dirty="0"/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5463" y="4007468"/>
            <a:ext cx="565108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Перелітні </a:t>
            </a:r>
            <a:r>
              <a:rPr lang="uk-UA" sz="3200" b="1" dirty="0"/>
              <a:t>птахи повертаються з вирію.</a:t>
            </a:r>
          </a:p>
        </p:txBody>
      </p:sp>
      <p:pic>
        <p:nvPicPr>
          <p:cNvPr id="12" name="Picture 8" descr="Картинки по запросу &quot;клипарт девушка вес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3953" r="9021" b="5681"/>
          <a:stretch/>
        </p:blipFill>
        <p:spPr bwMode="auto">
          <a:xfrm>
            <a:off x="830110" y="1292206"/>
            <a:ext cx="2232000" cy="295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47459" y="5195377"/>
            <a:ext cx="5144523" cy="7387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Намалюй весняну квітку </a:t>
            </a:r>
            <a:r>
              <a:rPr lang="uk-UA" sz="2400" b="1" dirty="0" err="1" smtClean="0">
                <a:solidFill>
                  <a:srgbClr val="0070C0"/>
                </a:solidFill>
              </a:rPr>
              <a:t>мускарі</a:t>
            </a:r>
            <a:r>
              <a:rPr lang="uk-UA" sz="2400" b="1" dirty="0" smtClean="0">
                <a:solidFill>
                  <a:srgbClr val="0070C0"/>
                </a:solidFill>
              </a:rPr>
              <a:t> на полях зошита біля записаних речень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447" y="4295118"/>
            <a:ext cx="2403664" cy="78956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останнє речення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14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949853" y="1319410"/>
            <a:ext cx="1980446" cy="215141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01747" y="2342667"/>
            <a:ext cx="79887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Весна</a:t>
            </a:r>
            <a:r>
              <a:rPr lang="uk-UA" sz="3200" b="1" dirty="0"/>
              <a:t>, зеленим, землю, килимом, вкриває.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9853" y="495855"/>
            <a:ext cx="10131804" cy="712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Допоможи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Ґаджикові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0541" y="1319410"/>
            <a:ext cx="7934997" cy="90055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Склади речення </a:t>
            </a:r>
            <a:r>
              <a:rPr lang="uk-UA" sz="2400" b="1" dirty="0">
                <a:solidFill>
                  <a:srgbClr val="0070C0"/>
                </a:solidFill>
              </a:rPr>
              <a:t>з поданих слів – спочатку </a:t>
            </a:r>
            <a:r>
              <a:rPr lang="uk-UA" sz="2400" b="1" dirty="0" smtClean="0">
                <a:solidFill>
                  <a:srgbClr val="0070C0"/>
                </a:solidFill>
              </a:rPr>
              <a:t>вибери головні </a:t>
            </a:r>
            <a:r>
              <a:rPr lang="uk-UA" sz="2400" b="1" dirty="0">
                <a:solidFill>
                  <a:srgbClr val="0070C0"/>
                </a:solidFill>
              </a:rPr>
              <a:t>слова, а потім </a:t>
            </a:r>
            <a:r>
              <a:rPr lang="uk-UA" sz="2400" b="1" dirty="0" err="1" smtClean="0">
                <a:solidFill>
                  <a:srgbClr val="0070C0"/>
                </a:solidFill>
              </a:rPr>
              <a:t>пошир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речення іншими словами.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1747" y="2948810"/>
            <a:ext cx="28836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Весна </a:t>
            </a:r>
            <a:r>
              <a:rPr lang="uk-UA" sz="3200" b="1" dirty="0">
                <a:solidFill>
                  <a:srgbClr val="FFFF00"/>
                </a:solidFill>
              </a:rPr>
              <a:t>вкриває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9542" y="2948809"/>
            <a:ext cx="51309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землю </a:t>
            </a:r>
            <a:r>
              <a:rPr lang="uk-UA" sz="3200" b="1" dirty="0"/>
              <a:t>зеленим килимом.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20541" y="3624962"/>
            <a:ext cx="3967498" cy="9034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>
                <a:solidFill>
                  <a:srgbClr val="0070C0"/>
                </a:solidFill>
              </a:rPr>
              <a:t>утворене речення. Підкресли головні слова.</a:t>
            </a:r>
          </a:p>
        </p:txBody>
      </p:sp>
      <p:pic>
        <p:nvPicPr>
          <p:cNvPr id="19" name="Picture 2" descr="Картинки по запросу &quot;весна анимац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31" y="3656573"/>
            <a:ext cx="3918230" cy="24401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&quot;клипарт цветок нарцис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8" y="3533585"/>
            <a:ext cx="2012792" cy="2365031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2930298" y="4682610"/>
            <a:ext cx="2355123" cy="587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Квітка </a:t>
            </a:r>
            <a:r>
              <a:rPr lang="uk-UA" sz="2800" b="1" dirty="0" smtClean="0">
                <a:solidFill>
                  <a:schemeClr val="bg1"/>
                </a:solidFill>
              </a:rPr>
              <a:t>нарцис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0076" y="5357935"/>
            <a:ext cx="5144523" cy="7387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Намалюй весняну квітку нарцису на полях зошита біля записаних речень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973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22375</TotalTime>
  <Words>763</Words>
  <Application>Microsoft Office PowerPoint</Application>
  <PresentationFormat>Произвольный</PresentationFormat>
  <Paragraphs>140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1524</cp:revision>
  <dcterms:created xsi:type="dcterms:W3CDTF">2018-01-05T16:38:53Z</dcterms:created>
  <dcterms:modified xsi:type="dcterms:W3CDTF">2025-04-05T19:47:43Z</dcterms:modified>
</cp:coreProperties>
</file>