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410" r:id="rId3"/>
    <p:sldId id="411" r:id="rId4"/>
    <p:sldId id="391" r:id="rId5"/>
    <p:sldId id="361" r:id="rId6"/>
    <p:sldId id="398" r:id="rId7"/>
    <p:sldId id="401" r:id="rId8"/>
    <p:sldId id="412" r:id="rId9"/>
    <p:sldId id="402" r:id="rId10"/>
    <p:sldId id="403" r:id="rId11"/>
    <p:sldId id="365" r:id="rId12"/>
    <p:sldId id="405" r:id="rId13"/>
    <p:sldId id="372" r:id="rId14"/>
    <p:sldId id="342" r:id="rId15"/>
    <p:sldId id="408" r:id="rId16"/>
    <p:sldId id="341" r:id="rId17"/>
    <p:sldId id="407" r:id="rId18"/>
    <p:sldId id="300" r:id="rId19"/>
    <p:sldId id="41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9C"/>
    <a:srgbClr val="E242EE"/>
    <a:srgbClr val="2F3242"/>
    <a:srgbClr val="00B050"/>
    <a:srgbClr val="295FFF"/>
    <a:srgbClr val="1694E9"/>
    <a:srgbClr val="FFFF00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4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6479" y="4296704"/>
            <a:ext cx="9060498" cy="85129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Володимир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Лучук «Тільки мама»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1576479" y="983790"/>
            <a:ext cx="2919515" cy="28588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86650" y="1283732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6310" y="506004"/>
            <a:ext cx="10295090" cy="746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Другої неділі травня – День матері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6310" y="1339777"/>
            <a:ext cx="7669779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У місяць, коли мати-природа вдягає свою доньку Землю в пишне вбрання весняних квітів і трав, люди висловлюють подяку матерям і відзначають День матері. Це міжнародне свято. А історія свята така. 1908 року молода американка </a:t>
            </a:r>
            <a:r>
              <a:rPr lang="uk-UA" sz="2800" b="1" dirty="0" smtClean="0">
                <a:solidFill>
                  <a:schemeClr val="bg1"/>
                </a:solidFill>
              </a:rPr>
              <a:t>Анна </a:t>
            </a:r>
            <a:r>
              <a:rPr lang="uk-UA" sz="2800" b="1" dirty="0" err="1" smtClean="0">
                <a:solidFill>
                  <a:schemeClr val="bg1"/>
                </a:solidFill>
              </a:rPr>
              <a:t>Джервіс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із Філадельфії ініціювала вшанувати матерів у пам’ять про свою маму, яка передчасно померла. 1910 року штат Вірджинія першим визнав День Матері. В Україні офіційно його відзначають щорічно, починаючи  з 2000 року, другої неділі травня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Mom life💕 #momlife #nastyakosyanovaart #настявтворчестве #art #artist #artistic #artwork #artworks #draw #drawing #drawings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9858" l="9929" r="89894">
                        <a14:foregroundMark x1="44326" y1="64113" x2="44326" y2="64113"/>
                        <a14:foregroundMark x1="69858" y1="43404" x2="69858" y2="4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15366" r="14953"/>
          <a:stretch/>
        </p:blipFill>
        <p:spPr bwMode="auto">
          <a:xfrm>
            <a:off x="8686799" y="1456402"/>
            <a:ext cx="2796775" cy="43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07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118" y="466921"/>
            <a:ext cx="9736967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9118" y="1548798"/>
            <a:ext cx="4615543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Володимир Іванович Лучук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український поет, перекладач, дитячий поет. </a:t>
            </a:r>
          </a:p>
        </p:txBody>
      </p:sp>
      <p:pic>
        <p:nvPicPr>
          <p:cNvPr id="17410" name="Picture 2" descr="Картинки по запросу &quot;володимир лучук біограф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5" y="1532576"/>
            <a:ext cx="4762500" cy="35718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володимир лучук біографія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4308"/>
          <a:stretch/>
        </p:blipFill>
        <p:spPr bwMode="auto">
          <a:xfrm rot="804154">
            <a:off x="1126425" y="1354461"/>
            <a:ext cx="1900226" cy="25430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Лучук В. Приховані подарунк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171">
            <a:off x="505155" y="2625859"/>
            <a:ext cx="1742388" cy="23403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&quot;володимир лучук біографі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728">
            <a:off x="869118" y="4115598"/>
            <a:ext cx="1725001" cy="23170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567" y="494529"/>
            <a:ext cx="10507119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Додаткова інформація про </a:t>
            </a:r>
            <a:r>
              <a:rPr lang="uk-UA" sz="4000" b="1" dirty="0" smtClean="0">
                <a:solidFill>
                  <a:schemeClr val="bg1"/>
                </a:solidFill>
              </a:rPr>
              <a:t>поета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5515" y="1351387"/>
            <a:ext cx="8625069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Roboto"/>
              </a:rPr>
              <a:t>     </a:t>
            </a: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Народився поет у селі </a:t>
            </a:r>
            <a:r>
              <a:rPr lang="uk-UA" altLang="ru-RU" sz="2800" b="1" dirty="0" err="1">
                <a:solidFill>
                  <a:schemeClr val="accent2">
                    <a:lumMod val="75000"/>
                  </a:schemeClr>
                </a:solidFill>
              </a:rPr>
              <a:t>Матче</a:t>
            </a: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 на Волині (тепер Польща). Зростав хлопчик серед працьовитого люду і сам був роботящим. Радів, коли його хвалили за щось добре зроблене чи вивчене, а то й за вигадане...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Після закінчення середньої школи здібний юнак, закоханий в українську поезію, подався здобувати вищу освіту до Львівського університету. Головні риси його характеру - доброта, довір'я до людей. Свою першу збірку поезій він назвав так промовисто — „Довір'я”. </a:t>
            </a:r>
          </a:p>
        </p:txBody>
      </p:sp>
    </p:spTree>
    <p:extLst>
      <p:ext uri="{BB962C8B-B14F-4D97-AF65-F5344CB8AC3E}">
        <p14:creationId xmlns:p14="http://schemas.microsoft.com/office/powerpoint/2010/main" val="3595041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8807" y="1534973"/>
            <a:ext cx="5350736" cy="6770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Робота із заголовком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ілюстрацією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807" y="2856215"/>
            <a:ext cx="653727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800" b="1" dirty="0">
                <a:solidFill>
                  <a:schemeClr val="bg1"/>
                </a:solidFill>
              </a:rPr>
              <a:t>малюнок. Хто його створив? Що на ньому зображено?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Прочитай, </a:t>
            </a:r>
            <a:r>
              <a:rPr lang="uk-UA" sz="2800" b="1" dirty="0">
                <a:solidFill>
                  <a:schemeClr val="bg1"/>
                </a:solidFill>
              </a:rPr>
              <a:t>як юний художник назвав свій малюнок («Рідна мати моя»).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</a:t>
            </a:r>
            <a:r>
              <a:rPr lang="uk-UA" sz="2800" b="1" dirty="0" smtClean="0">
                <a:solidFill>
                  <a:schemeClr val="bg1"/>
                </a:solidFill>
              </a:rPr>
              <a:t>вірша – «Тільки мама». </a:t>
            </a:r>
            <a:r>
              <a:rPr lang="uk-UA" sz="2800" b="1" dirty="0">
                <a:solidFill>
                  <a:schemeClr val="bg1"/>
                </a:solidFill>
              </a:rPr>
              <a:t>Про що </a:t>
            </a:r>
            <a:r>
              <a:rPr lang="uk-UA" sz="2800" b="1" dirty="0" smtClean="0">
                <a:solidFill>
                  <a:schemeClr val="bg1"/>
                </a:solidFill>
              </a:rPr>
              <a:t>йтиметься в ньому,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829" y="1484878"/>
            <a:ext cx="2579086" cy="44798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2" y="466921"/>
            <a:ext cx="10081984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«Передбачення»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2629" y="2845327"/>
            <a:ext cx="1469572" cy="6596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Рідна мати моя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4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96" y="525126"/>
            <a:ext cx="10064344" cy="694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12771" y="2385931"/>
            <a:ext cx="3331028" cy="29064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ковзанка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лагідно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сніданок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сварити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027608" y="2385930"/>
            <a:ext cx="2979367" cy="29064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</a:rPr>
              <a:t>літаю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</a:rPr>
              <a:t>спитати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</a:rPr>
              <a:t>вставати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</a:rPr>
              <a:t>збудить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296" y="2325234"/>
            <a:ext cx="2463888" cy="34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6556522">
            <a:off x="5282850" y="256289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5411025" y="324066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5864056" y="39011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6087885" y="449841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9677309" y="263336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792845" y="32545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844464" y="389241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9266542" y="449740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87574" y="1355869"/>
            <a:ext cx="8732066" cy="7739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що вказують на дію предмета.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що називають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2166443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1054101" y="1146318"/>
            <a:ext cx="3474357" cy="34021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0" y="457200"/>
            <a:ext cx="10136186" cy="598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Володимир Лучук </a:t>
            </a:r>
            <a:r>
              <a:rPr lang="uk-UA" sz="4000" b="1" dirty="0">
                <a:solidFill>
                  <a:schemeClr val="bg1"/>
                </a:solidFill>
              </a:rPr>
              <a:t>«Тільки мама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9 Надійшла весна прекрасна\№101 - Почуття любові. В. Лучук. Тільки мама\2025-04-14_232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91" y="1146318"/>
            <a:ext cx="5133295" cy="4965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7523" y="4585618"/>
            <a:ext cx="52314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Хто є дійовими персонажами цього вірша?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Від імені кого ведеться розповідь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8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36043"/>
            <a:ext cx="9918699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757" y="1454389"/>
            <a:ext cx="7556499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>
                <a:solidFill>
                  <a:schemeClr val="bg1"/>
                </a:solidFill>
              </a:rPr>
              <a:t>яким почуттям мама запитує дитину, будить, навіть сварить? Чому? Мама лагідно повчає дитину? А чи завжди лагідно і спокійно </a:t>
            </a:r>
            <a:r>
              <a:rPr lang="uk-UA" sz="2800" b="1" dirty="0" smtClean="0">
                <a:solidFill>
                  <a:schemeClr val="bg1"/>
                </a:solidFill>
              </a:rPr>
              <a:t>розмовляєш ти </a:t>
            </a:r>
            <a:r>
              <a:rPr lang="uk-UA" sz="2800" b="1" dirty="0">
                <a:solidFill>
                  <a:schemeClr val="bg1"/>
                </a:solidFill>
              </a:rPr>
              <a:t>з мамою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Знайди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рими, </a:t>
            </a:r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>
                <a:solidFill>
                  <a:schemeClr val="bg1"/>
                </a:solidFill>
              </a:rPr>
              <a:t>зустрічаються у вірші.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Добери </a:t>
            </a:r>
            <a:r>
              <a:rPr lang="uk-UA" sz="2800" b="1" dirty="0">
                <a:solidFill>
                  <a:schemeClr val="bg1"/>
                </a:solidFill>
              </a:rPr>
              <a:t>синоніми до слова «</a:t>
            </a:r>
            <a:r>
              <a:rPr lang="uk-UA" sz="2800" b="1" i="1" dirty="0">
                <a:solidFill>
                  <a:schemeClr val="bg1"/>
                </a:solidFill>
              </a:rPr>
              <a:t>лагідно</a:t>
            </a:r>
            <a:r>
              <a:rPr lang="uk-UA" sz="2800" b="1" dirty="0">
                <a:solidFill>
                  <a:schemeClr val="bg1"/>
                </a:solidFill>
              </a:rPr>
              <a:t>».   </a:t>
            </a:r>
          </a:p>
        </p:txBody>
      </p:sp>
      <p:pic>
        <p:nvPicPr>
          <p:cNvPr id="3074" name="Picture 2" descr="Рецензия — что это такое | KtoNaNovenkogo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4" b="97143" l="4800" r="97800">
                        <a14:foregroundMark x1="27400" y1="68000" x2="27400" y2="68000"/>
                        <a14:foregroundMark x1="32200" y1="67143" x2="32200" y2="67143"/>
                        <a14:foregroundMark x1="25200" y1="65714" x2="25200" y2="65714"/>
                        <a14:foregroundMark x1="11400" y1="65714" x2="11400" y2="65714"/>
                        <a14:foregroundMark x1="45800" y1="48000" x2="45800" y2="48000"/>
                        <a14:foregroundMark x1="28600" y1="64857" x2="28600" y2="64857"/>
                        <a14:foregroundMark x1="30000" y1="23143" x2="30000" y2="23143"/>
                        <a14:foregroundMark x1="34600" y1="28000" x2="34600" y2="28000"/>
                        <a14:foregroundMark x1="51800" y1="23143" x2="51800" y2="23143"/>
                        <a14:foregroundMark x1="55400" y1="17429" x2="55400" y2="17429"/>
                        <a14:foregroundMark x1="64600" y1="25429" x2="64600" y2="25429"/>
                        <a14:foregroundMark x1="81600" y1="56571" x2="81600" y2="56571"/>
                        <a14:foregroundMark x1="88800" y1="34857" x2="88800" y2="34857"/>
                        <a14:foregroundMark x1="85200" y1="31143" x2="85200" y2="31143"/>
                        <a14:foregroundMark x1="84800" y1="39714" x2="84800" y2="39714"/>
                        <a14:foregroundMark x1="87600" y1="42000" x2="87600" y2="42000"/>
                        <a14:foregroundMark x1="83600" y1="42571" x2="83600" y2="42571"/>
                        <a14:foregroundMark x1="93600" y1="38857" x2="93600" y2="38857"/>
                        <a14:foregroundMark x1="65200" y1="37429" x2="65200" y2="37429"/>
                        <a14:foregroundMark x1="32000" y1="8000" x2="32000" y2="8000"/>
                        <a14:foregroundMark x1="49800" y1="5429" x2="49800" y2="5429"/>
                        <a14:foregroundMark x1="32000" y1="20571" x2="32000" y2="2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59" y="4437627"/>
            <a:ext cx="3281058" cy="22967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57 243 рез. по запросу «Мама сын и дочь» — изображения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8534398" y="3385005"/>
            <a:ext cx="2949121" cy="30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558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 flipH="1">
            <a:off x="1086120" y="1952662"/>
            <a:ext cx="3565606" cy="29866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6120" y="494529"/>
            <a:ext cx="9980631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«Пошуковці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874" y="1952662"/>
            <a:ext cx="54053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Спитати (як?) …….……. 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728" y="1810868"/>
            <a:ext cx="183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лагідно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9874" y="2636842"/>
            <a:ext cx="54053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Піду (куди?) ……….….…….. 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3705" y="2485459"/>
            <a:ext cx="264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на ковзанку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9874" y="3309184"/>
            <a:ext cx="53564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Літаю (куди?) ……..…….. 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7200" y="3119188"/>
            <a:ext cx="19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до зірок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7237" y="3986170"/>
            <a:ext cx="53291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З'їм (як?) …….……. 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6258" y="3820567"/>
            <a:ext cx="197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на ходу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8297" y="4705646"/>
            <a:ext cx="52980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Літаю (коли?) ….…….. 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0857" y="4560056"/>
            <a:ext cx="156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в снах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86120" y="1265373"/>
            <a:ext cx="8206068" cy="4576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слова у вірші,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відповідають на подані питання. </a:t>
            </a:r>
          </a:p>
        </p:txBody>
      </p:sp>
    </p:spTree>
    <p:extLst>
      <p:ext uri="{BB962C8B-B14F-4D97-AF65-F5344CB8AC3E}">
        <p14:creationId xmlns:p14="http://schemas.microsoft.com/office/powerpoint/2010/main" val="2742578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5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1620" y="733749"/>
            <a:ext cx="10377963" cy="637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0058" y="4338128"/>
            <a:ext cx="4891563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rgbClr val="0070C0"/>
                </a:solidFill>
              </a:rPr>
              <a:t>Вдома навчися </a:t>
            </a:r>
            <a:r>
              <a:rPr lang="uk-UA" sz="2800" b="1" dirty="0">
                <a:solidFill>
                  <a:srgbClr val="0070C0"/>
                </a:solidFill>
              </a:rPr>
              <a:t>виразно читати </a:t>
            </a:r>
            <a:r>
              <a:rPr lang="uk-UA" sz="2800" b="1" dirty="0" smtClean="0">
                <a:solidFill>
                  <a:srgbClr val="0070C0"/>
                </a:solidFill>
              </a:rPr>
              <a:t>вірш по ролях.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87747" y="1586348"/>
            <a:ext cx="4529746" cy="354082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E922CFEB-D797-42CF-86AA-E0228BBE588B}"/>
              </a:ext>
            </a:extLst>
          </p:cNvPr>
          <p:cNvSpPr/>
          <p:nvPr/>
        </p:nvSpPr>
        <p:spPr>
          <a:xfrm>
            <a:off x="794680" y="1573544"/>
            <a:ext cx="5682320" cy="2617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Що нового дізнався (дізналася) на уроці?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З ким хочеш поділитися інформацією?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Чи важлива ця інформація для тебе?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8413" y="513465"/>
            <a:ext cx="8732067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свою книгу.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5166" y="4627926"/>
            <a:ext cx="1818291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447" y="4707840"/>
            <a:ext cx="2473496" cy="1055608"/>
          </a:xfrm>
          <a:prstGeom prst="roundRect">
            <a:avLst/>
          </a:prstGeom>
          <a:solidFill>
            <a:srgbClr val="F09456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Зацікавила інформація!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68" y="4707840"/>
            <a:ext cx="1656425" cy="1055608"/>
          </a:xfrm>
          <a:prstGeom prst="roundRect">
            <a:avLst/>
          </a:prstGeom>
          <a:solidFill>
            <a:srgbClr val="E838BA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9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97" y="1672205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66" y="1672203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3" y="1679999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655075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84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4897" y="608829"/>
            <a:ext cx="9727904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244896" y="1451401"/>
            <a:ext cx="5327353" cy="60599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Закінчуй речення кожного рядка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139335" y="2152545"/>
            <a:ext cx="8287722" cy="21108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сонечку: </a:t>
            </a:r>
            <a:r>
              <a:rPr lang="uk-UA" sz="3200" b="1" dirty="0">
                <a:solidFill>
                  <a:srgbClr val="0070C0"/>
                </a:solidFill>
              </a:rPr>
              <a:t>— Здрастуй, золоте! 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квіточці: </a:t>
            </a:r>
            <a:r>
              <a:rPr lang="uk-UA" sz="3200" b="1" dirty="0">
                <a:solidFill>
                  <a:srgbClr val="0070C0"/>
                </a:solidFill>
              </a:rPr>
              <a:t>— Хай вона цвіте!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дощику: </a:t>
            </a:r>
            <a:r>
              <a:rPr lang="uk-UA" sz="3200" b="1" dirty="0">
                <a:solidFill>
                  <a:srgbClr val="0070C0"/>
                </a:solidFill>
              </a:rPr>
              <a:t>— </a:t>
            </a:r>
            <a:r>
              <a:rPr lang="uk-UA" sz="3200" b="1" dirty="0" err="1">
                <a:solidFill>
                  <a:srgbClr val="0070C0"/>
                </a:solidFill>
              </a:rPr>
              <a:t>Лийся</a:t>
            </a:r>
            <a:r>
              <a:rPr lang="uk-UA" sz="3200" b="1" dirty="0">
                <a:solidFill>
                  <a:srgbClr val="0070C0"/>
                </a:solidFill>
              </a:rPr>
              <a:t>, мов з відра!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Друзям усміхаюся, </a:t>
            </a:r>
            <a:r>
              <a:rPr lang="uk-UA" sz="3200" b="1" dirty="0">
                <a:solidFill>
                  <a:srgbClr val="0070C0"/>
                </a:solidFill>
              </a:rPr>
              <a:t>Зичу їм добра!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Ранкове привітання &quot;Здрастуй, сонечко!&quot; Розвиток мовле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60" y="3996669"/>
            <a:ext cx="3737610" cy="219426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02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199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15471" y="1618822"/>
            <a:ext cx="2365928" cy="969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882509" y="1587864"/>
            <a:ext cx="194907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710394" y="5253611"/>
            <a:ext cx="2441915" cy="9122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529233" y="5259594"/>
            <a:ext cx="2114392" cy="1039958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1" y="3473922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8" y="1513767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5" y="3576882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864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6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1888" y="625158"/>
            <a:ext cx="10445712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3727760" y="1700789"/>
            <a:ext cx="2618612" cy="16193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Вітерець у лісі шелестить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ш-ш-ш…</a:t>
            </a:r>
          </a:p>
        </p:txBody>
      </p:sp>
      <p:pic>
        <p:nvPicPr>
          <p:cNvPr id="3078" name="Picture 6" descr="Картинки по запросу &quot;дерево ветер анимация&quot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9" y="1582304"/>
            <a:ext cx="2606927" cy="18047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799502" y="3880757"/>
            <a:ext cx="2639314" cy="17689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Прилетів і задзижчав жук – ж-ж-ж… </a:t>
            </a:r>
          </a:p>
        </p:txBody>
      </p:sp>
      <p:pic>
        <p:nvPicPr>
          <p:cNvPr id="9" name="Picture 2" descr="Картинки по запросу &quot;жук жужжит анимация&quot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26" y="3707719"/>
            <a:ext cx="2643757" cy="21150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601589" y="1700789"/>
            <a:ext cx="2161411" cy="144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Заспівав комарик –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з-з-з …</a:t>
            </a:r>
          </a:p>
        </p:txBody>
      </p:sp>
      <p:pic>
        <p:nvPicPr>
          <p:cNvPr id="11" name="Picture 2" descr="Картинки по запросу &quot;комар анимация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83" y="1448167"/>
            <a:ext cx="1704717" cy="21308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346371" y="3579064"/>
            <a:ext cx="2416629" cy="23645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Пролетів птах, вимахуючи крилами – </a:t>
            </a:r>
            <a:r>
              <a:rPr lang="uk-UA" sz="2800" b="1" dirty="0" err="1">
                <a:solidFill>
                  <a:srgbClr val="FFFF00"/>
                </a:solidFill>
              </a:rPr>
              <a:t>шух-шух</a:t>
            </a:r>
            <a:r>
              <a:rPr lang="uk-UA" sz="2800" b="1" dirty="0">
                <a:solidFill>
                  <a:srgbClr val="FFFF00"/>
                </a:solidFill>
              </a:rPr>
              <a:t> … </a:t>
            </a:r>
          </a:p>
        </p:txBody>
      </p:sp>
      <p:pic>
        <p:nvPicPr>
          <p:cNvPr id="13" name="Picture 2" descr="Картинки по запросу &quot;птица летит анимация&quot;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11" y="3792917"/>
            <a:ext cx="2537788" cy="20022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47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&quot;клипарт воробей на дереве аним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70" y="1588447"/>
            <a:ext cx="3781823" cy="30848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7169" y="646929"/>
            <a:ext cx="10278424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513" y="2252004"/>
            <a:ext cx="527343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Сидів горобець на сосні, -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Заснув – і упав уві сні.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Якби не упав уві сні,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Сидів би він ще на сосні.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7169" y="1616155"/>
            <a:ext cx="6355086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усвідомлено, повільно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968" y="4673335"/>
            <a:ext cx="6572801" cy="9219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наспівуючи мелодію.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дуже 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7" y="494529"/>
            <a:ext cx="9731828" cy="7739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«Числа в словах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643993" y="2175294"/>
            <a:ext cx="3321079" cy="3312659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смородина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відвага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відвар</a:t>
            </a: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електрик</a:t>
            </a:r>
            <a:endParaRPr lang="uk-UA" sz="4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5657" y="2175294"/>
            <a:ext cx="2158571" cy="3045245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5657" y="1343174"/>
            <a:ext cx="9571189" cy="5835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число заховалося в кожному слові.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25143" y="3243943"/>
            <a:ext cx="9906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65914" y="3831623"/>
            <a:ext cx="74022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86786" y="4386796"/>
            <a:ext cx="7336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04532" y="4974624"/>
            <a:ext cx="7336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595974" y="2175293"/>
            <a:ext cx="3321079" cy="3312659"/>
          </a:xfrm>
          <a:prstGeom prst="roundRect">
            <a:avLst/>
          </a:prstGeom>
          <a:ln w="76200"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транзистор</a:t>
            </a:r>
          </a:p>
          <a:p>
            <a:pPr algn="ctr" eaLnBrk="0" hangingPunct="0">
              <a:defRPr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гетри</a:t>
            </a:r>
          </a:p>
          <a:p>
            <a:pPr algn="ctr" eaLnBrk="0" hangingPunct="0">
              <a:defRPr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вісім</a:t>
            </a:r>
          </a:p>
          <a:p>
            <a:pPr algn="ctr" eaLnBrk="0" hangingPunct="0">
              <a:defRPr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стрибун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539075" y="3080509"/>
            <a:ext cx="73365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111951" y="3831622"/>
            <a:ext cx="73365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11951" y="4441226"/>
            <a:ext cx="73365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522856" y="5159687"/>
            <a:ext cx="73365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252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1995" y="625158"/>
            <a:ext cx="9641947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995" y="1471605"/>
            <a:ext cx="563600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Знаю я слово – у цілому світі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Краще й тепліше від сонця і </a:t>
            </a:r>
            <a:r>
              <a:rPr lang="uk-UA" sz="2800" b="1" dirty="0" smtClean="0">
                <a:solidFill>
                  <a:schemeClr val="bg1"/>
                </a:solidFill>
              </a:rPr>
              <a:t>квітів.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Слово це пестить, голубить і гріє,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 душу дитячу вселяє надію.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9478" y="3287487"/>
            <a:ext cx="15185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Мама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13503"/>
          <a:stretch/>
        </p:blipFill>
        <p:spPr bwMode="auto">
          <a:xfrm>
            <a:off x="7380515" y="1365980"/>
            <a:ext cx="3406971" cy="448934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5229" y="4416851"/>
            <a:ext cx="25771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най ………. </a:t>
            </a:r>
            <a:r>
              <a:rPr lang="uk-UA" sz="3200" b="1" dirty="0" err="1"/>
              <a:t>ша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8837" y="4282534"/>
            <a:ext cx="130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ніжні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6862" y="4416852"/>
            <a:ext cx="25771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най ………. </a:t>
            </a:r>
            <a:r>
              <a:rPr lang="uk-UA" sz="3200" b="1" dirty="0" err="1"/>
              <a:t>ша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865" y="4282535"/>
            <a:ext cx="130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добрі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862" y="5153593"/>
            <a:ext cx="25771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най ………. </a:t>
            </a:r>
            <a:r>
              <a:rPr lang="uk-UA" sz="3200" b="1" dirty="0" err="1"/>
              <a:t>ша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2865" y="5001187"/>
            <a:ext cx="130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рідні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5228" y="5153592"/>
            <a:ext cx="25771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най ………. </a:t>
            </a:r>
            <a:r>
              <a:rPr lang="uk-UA" sz="3200" b="1" dirty="0" err="1"/>
              <a:t>ша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8837" y="5001186"/>
            <a:ext cx="115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милі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1797" y="3335470"/>
            <a:ext cx="3704117" cy="8802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Побудуй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слова про маму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схемою</a:t>
            </a:r>
            <a:endParaRPr lang="uk-UA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9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5" y="1460028"/>
            <a:ext cx="3242855" cy="32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0560" y="1511767"/>
            <a:ext cx="668818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 з віршем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Володимира Лучука «Тільки мама».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Поспілкуємось про найдорожчу для кожного людину – </a:t>
            </a:r>
            <a:r>
              <a:rPr lang="uk-UA" sz="3200" b="1" dirty="0" smtClean="0">
                <a:solidFill>
                  <a:schemeClr val="bg1"/>
                </a:solidFill>
              </a:rPr>
              <a:t>маму, про повагу </a:t>
            </a:r>
            <a:r>
              <a:rPr lang="uk-UA" sz="3200" b="1" dirty="0" smtClean="0">
                <a:solidFill>
                  <a:schemeClr val="bg1"/>
                </a:solidFill>
              </a:rPr>
              <a:t>й </a:t>
            </a:r>
            <a:r>
              <a:rPr lang="uk-UA" sz="3200" b="1" dirty="0" smtClean="0">
                <a:solidFill>
                  <a:schemeClr val="bg1"/>
                </a:solidFill>
              </a:rPr>
              <a:t>любов до  </a:t>
            </a:r>
            <a:r>
              <a:rPr lang="uk-UA" sz="3200" b="1" dirty="0" smtClean="0">
                <a:solidFill>
                  <a:schemeClr val="bg1"/>
                </a:solidFill>
              </a:rPr>
              <a:t>мам.</a:t>
            </a:r>
          </a:p>
        </p:txBody>
      </p:sp>
    </p:spTree>
    <p:extLst>
      <p:ext uri="{BB962C8B-B14F-4D97-AF65-F5344CB8AC3E}">
        <p14:creationId xmlns:p14="http://schemas.microsoft.com/office/powerpoint/2010/main" val="275092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510" y="603386"/>
            <a:ext cx="10131803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Мама – це …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3514" y="1460252"/>
            <a:ext cx="6400799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Мама</a:t>
            </a:r>
            <a:r>
              <a:rPr lang="uk-UA" sz="2800" b="1" dirty="0">
                <a:solidFill>
                  <a:schemeClr val="bg1"/>
                </a:solidFill>
              </a:rPr>
              <a:t>… Це перше слово, що з радісною усмішкою вимовляє дитина.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What is a family child care provider and how is that different than an au pair or a babysitt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0" y="1460252"/>
            <a:ext cx="3588947" cy="38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4384" y="2658013"/>
            <a:ext cx="551905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Мама </a:t>
            </a:r>
            <a:r>
              <a:rPr lang="uk-UA" sz="2800" b="1" dirty="0">
                <a:solidFill>
                  <a:schemeClr val="bg1"/>
                </a:solidFill>
              </a:rPr>
              <a:t>– це слово, яке найчастіше повторює людина в хвилини страждання і горя.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755" y="4342037"/>
            <a:ext cx="4501245" cy="954107"/>
          </a:xfrm>
          <a:prstGeom prst="rect">
            <a:avLst/>
          </a:prstGeom>
          <a:solidFill>
            <a:srgbClr val="F13F9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Мама </a:t>
            </a:r>
            <a:r>
              <a:rPr lang="uk-UA" sz="2800" b="1" dirty="0">
                <a:solidFill>
                  <a:schemeClr val="bg1"/>
                </a:solidFill>
              </a:rPr>
              <a:t>– найдорожча, найрідніша, найласкавіша. </a:t>
            </a:r>
          </a:p>
        </p:txBody>
      </p:sp>
    </p:spTree>
    <p:extLst>
      <p:ext uri="{BB962C8B-B14F-4D97-AF65-F5344CB8AC3E}">
        <p14:creationId xmlns:p14="http://schemas.microsoft.com/office/powerpoint/2010/main" val="2809530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757</Words>
  <Application>Microsoft Office PowerPoint</Application>
  <PresentationFormat>Произвольный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382</cp:revision>
  <dcterms:created xsi:type="dcterms:W3CDTF">2018-01-05T16:38:53Z</dcterms:created>
  <dcterms:modified xsi:type="dcterms:W3CDTF">2025-04-15T19:30:38Z</dcterms:modified>
</cp:coreProperties>
</file>