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685" r:id="rId3"/>
    <p:sldId id="642" r:id="rId4"/>
    <p:sldId id="665" r:id="rId5"/>
    <p:sldId id="684" r:id="rId6"/>
    <p:sldId id="683" r:id="rId7"/>
    <p:sldId id="670" r:id="rId8"/>
    <p:sldId id="643" r:id="rId9"/>
    <p:sldId id="671" r:id="rId10"/>
    <p:sldId id="615" r:id="rId11"/>
    <p:sldId id="675" r:id="rId12"/>
    <p:sldId id="677" r:id="rId13"/>
    <p:sldId id="68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FFFF00"/>
    <a:srgbClr val="00B050"/>
    <a:srgbClr val="295FFF"/>
    <a:srgbClr val="1694E9"/>
    <a:srgbClr val="FF66FF"/>
    <a:srgbClr val="FF7C80"/>
    <a:srgbClr val="709E32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5.jpeg"/><Relationship Id="rId4" Type="http://schemas.openxmlformats.org/officeDocument/2006/relationships/image" Target="../media/image31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6.wdp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6914" y="4381852"/>
            <a:ext cx="9078684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Повторення </a:t>
            </a:r>
            <a:r>
              <a:rPr lang="uk-UA" sz="4800" b="1" dirty="0" smtClean="0">
                <a:solidFill>
                  <a:srgbClr val="0070C0"/>
                </a:solidFill>
              </a:rPr>
              <a:t>знань </a:t>
            </a:r>
            <a:r>
              <a:rPr lang="uk-UA" sz="4800" b="1" dirty="0">
                <a:solidFill>
                  <a:srgbClr val="0070C0"/>
                </a:solidFill>
              </a:rPr>
              <a:t>про речення</a:t>
            </a:r>
          </a:p>
        </p:txBody>
      </p:sp>
      <p:pic>
        <p:nvPicPr>
          <p:cNvPr id="13314" name="Picture 2" descr="Картинки по запросу &quot;клипарт весна де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27" y="1214338"/>
            <a:ext cx="3484558" cy="228674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78210" y="1489386"/>
            <a:ext cx="313738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Досліджую речення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10</a:t>
            </a:r>
            <a:r>
              <a:rPr lang="en-US" sz="2400" b="1" dirty="0" smtClean="0">
                <a:solidFill>
                  <a:srgbClr val="0070C0"/>
                </a:solidFill>
              </a:rPr>
              <a:t>1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52959"/>
              </p:ext>
            </p:extLst>
          </p:nvPr>
        </p:nvGraphicFramePr>
        <p:xfrm>
          <a:off x="5290457" y="3674432"/>
          <a:ext cx="5912069" cy="193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192"/>
                <a:gridCol w="1911284"/>
                <a:gridCol w="1955593"/>
              </a:tblGrid>
              <a:tr h="1938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82510" y="516300"/>
            <a:ext cx="10220016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Склади речення </a:t>
            </a:r>
            <a:r>
              <a:rPr lang="uk-UA" sz="3600" b="1" dirty="0">
                <a:solidFill>
                  <a:schemeClr val="bg1"/>
                </a:solidFill>
              </a:rPr>
              <a:t>за </a:t>
            </a:r>
            <a:r>
              <a:rPr lang="uk-UA" sz="3600" b="1" dirty="0" err="1" smtClean="0">
                <a:solidFill>
                  <a:schemeClr val="bg1"/>
                </a:solidFill>
              </a:rPr>
              <a:t>мнемотаблицями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60560"/>
              </p:ext>
            </p:extLst>
          </p:nvPr>
        </p:nvGraphicFramePr>
        <p:xfrm>
          <a:off x="5294260" y="1314791"/>
          <a:ext cx="5939797" cy="20456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9545">
                  <a:extLst>
                    <a:ext uri="{9D8B030D-6E8A-4147-A177-3AD203B41FA5}">
                      <a16:colId xmlns:a16="http://schemas.microsoft.com/office/drawing/2014/main" xmlns="" val="2464573028"/>
                    </a:ext>
                  </a:extLst>
                </a:gridCol>
                <a:gridCol w="1897281">
                  <a:extLst>
                    <a:ext uri="{9D8B030D-6E8A-4147-A177-3AD203B41FA5}">
                      <a16:colId xmlns:a16="http://schemas.microsoft.com/office/drawing/2014/main" xmlns="" val="1055042210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xmlns="" val="2685277496"/>
                    </a:ext>
                  </a:extLst>
                </a:gridCol>
              </a:tblGrid>
              <a:tr h="2045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266986"/>
                  </a:ext>
                </a:extLst>
              </a:tr>
            </a:tbl>
          </a:graphicData>
        </a:graphic>
      </p:graphicFrame>
      <p:pic>
        <p:nvPicPr>
          <p:cNvPr id="1026" name="Picture 2" descr="Картинки по запросу &quot;клипарт кот на батаре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1349" r="2020" b="8799"/>
          <a:stretch/>
        </p:blipFill>
        <p:spPr bwMode="auto">
          <a:xfrm>
            <a:off x="7399727" y="1569078"/>
            <a:ext cx="1754371" cy="163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клипарт солнце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169" y="1596690"/>
            <a:ext cx="1781204" cy="16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1017239" y="2452253"/>
            <a:ext cx="4067120" cy="8167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Весною гріє сонечко.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7460317" y="3727073"/>
            <a:ext cx="1633189" cy="1746918"/>
            <a:chOff x="1709030" y="2002866"/>
            <a:chExt cx="2510816" cy="2547617"/>
          </a:xfrm>
        </p:grpSpPr>
        <p:pic>
          <p:nvPicPr>
            <p:cNvPr id="13" name="Picture 6" descr="Картинки по запросу &quot;клипарт деревья на прозрачном фоне&quot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149" y="2002866"/>
              <a:ext cx="1552578" cy="2098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Картинки по запросу &quot;клипарт деревья на прозрачном фоне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030" y="2682100"/>
              <a:ext cx="1382603" cy="1868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Картинки по запросу &quot;клипарт деревья на прозрачном фоне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243" y="2682099"/>
              <a:ext cx="1382603" cy="1868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8" descr="Картинки по запросу &quot;клипарт мальчик одевается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510" y1="38158" x2="29510" y2="38158"/>
                        <a14:foregroundMark x1="30670" y1="35902" x2="30670" y2="35902"/>
                        <a14:foregroundMark x1="35696" y1="95865" x2="35696" y2="95865"/>
                        <a14:foregroundMark x1="57216" y1="98402" x2="57216" y2="98402"/>
                        <a14:foregroundMark x1="32603" y1="96429" x2="32603" y2="96429"/>
                        <a14:foregroundMark x1="39175" y1="95583" x2="39175" y2="95583"/>
                        <a14:foregroundMark x1="54124" y1="95583" x2="54124" y2="95583"/>
                        <a14:foregroundMark x1="57216" y1="95583" x2="57216" y2="95583"/>
                        <a14:foregroundMark x1="54510" y1="98120" x2="54510" y2="98120"/>
                        <a14:foregroundMark x1="29897" y1="96711" x2="29897" y2="9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25" y="3727073"/>
            <a:ext cx="1319711" cy="180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Картинки по запросу &quot;клипарт одежда на прозрачном фоне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169" y="3875070"/>
            <a:ext cx="1650660" cy="15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945081" y="4054353"/>
            <a:ext cx="4211436" cy="11549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Одягають дерева </a:t>
            </a:r>
            <a:r>
              <a:rPr lang="uk-UA" sz="3200" b="1" dirty="0">
                <a:solidFill>
                  <a:schemeClr val="bg1"/>
                </a:solidFill>
              </a:rPr>
              <a:t>зелене вбрання.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17239" y="1356797"/>
            <a:ext cx="4067120" cy="100570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</a:t>
            </a:r>
            <a:r>
              <a:rPr lang="uk-UA" sz="2400" b="1" dirty="0" smtClean="0">
                <a:solidFill>
                  <a:srgbClr val="0070C0"/>
                </a:solidFill>
              </a:rPr>
              <a:t>одне речення, підкресли </a:t>
            </a:r>
            <a:r>
              <a:rPr lang="uk-UA" sz="2400" b="1" dirty="0">
                <a:solidFill>
                  <a:srgbClr val="0070C0"/>
                </a:solidFill>
              </a:rPr>
              <a:t>головні слова. </a:t>
            </a:r>
          </a:p>
        </p:txBody>
      </p:sp>
      <p:pic>
        <p:nvPicPr>
          <p:cNvPr id="3" name="Picture 2" descr="Картинки по запросу весна картинки для детей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25" y="1459308"/>
            <a:ext cx="1282066" cy="18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3396342" y="3047111"/>
            <a:ext cx="14369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480457" y="4631822"/>
            <a:ext cx="15703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80457" y="4692089"/>
            <a:ext cx="15703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00400" y="4631824"/>
            <a:ext cx="14369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623457" y="3019848"/>
            <a:ext cx="6885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623457" y="3090655"/>
            <a:ext cx="688599" cy="11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7382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3257" y="494529"/>
            <a:ext cx="10243457" cy="637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«Віднови текст»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44906" y="1226768"/>
            <a:ext cx="3222624" cy="6422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прогулянці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30454" y="4348492"/>
            <a:ext cx="6136260" cy="626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  Дзюрчать веселі струмочки.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30454" y="2853723"/>
            <a:ext cx="6136260" cy="626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  Настала весна.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30454" y="3590671"/>
            <a:ext cx="6136260" cy="626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 </a:t>
            </a:r>
            <a:r>
              <a:rPr lang="uk-UA" sz="3200" b="1" dirty="0" smtClean="0"/>
              <a:t>– А чи довго він протримається?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0828" y="5106221"/>
            <a:ext cx="6125885" cy="626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  </a:t>
            </a:r>
            <a:r>
              <a:rPr lang="uk-UA" sz="3200" b="1" dirty="0" smtClean="0"/>
              <a:t>– Мій човен швидший за твій!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30455" y="2064151"/>
            <a:ext cx="6136260" cy="626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  </a:t>
            </a:r>
            <a:r>
              <a:rPr lang="uk-UA" sz="3200" b="1" dirty="0" smtClean="0"/>
              <a:t>Хлопці запускають човники.</a:t>
            </a:r>
            <a:endParaRPr lang="ru-RU" sz="3200" b="1" dirty="0"/>
          </a:p>
        </p:txBody>
      </p:sp>
      <p:sp>
        <p:nvSpPr>
          <p:cNvPr id="14" name="Овал 13"/>
          <p:cNvSpPr/>
          <p:nvPr/>
        </p:nvSpPr>
        <p:spPr>
          <a:xfrm>
            <a:off x="4442606" y="4323531"/>
            <a:ext cx="627468" cy="64224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408944" y="2847636"/>
            <a:ext cx="627468" cy="64224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442606" y="3551268"/>
            <a:ext cx="627468" cy="64224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442605" y="5143549"/>
            <a:ext cx="627468" cy="64224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474495" y="2047151"/>
            <a:ext cx="627468" cy="64224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Картинки по запросу &quot;клипарт дети пускают кораблик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3" t="2644" r="22226" b="3299"/>
          <a:stretch/>
        </p:blipFill>
        <p:spPr bwMode="auto">
          <a:xfrm>
            <a:off x="1101536" y="1869012"/>
            <a:ext cx="2967372" cy="287715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34143" y="1226768"/>
            <a:ext cx="5889171" cy="5476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текст. </a:t>
            </a:r>
            <a:r>
              <a:rPr lang="uk-UA" sz="2400" b="1" dirty="0" smtClean="0">
                <a:solidFill>
                  <a:srgbClr val="0070C0"/>
                </a:solidFill>
              </a:rPr>
              <a:t>Встанови </a:t>
            </a:r>
            <a:r>
              <a:rPr lang="uk-UA" sz="2400" b="1" dirty="0">
                <a:solidFill>
                  <a:srgbClr val="0070C0"/>
                </a:solidFill>
              </a:rPr>
              <a:t>порядок речень.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3778" y="4748060"/>
            <a:ext cx="3706308" cy="15675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два останні речення тексту, правильно оформлюючи репліки хлопців.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948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клипарт девушка весн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5566" y="1399229"/>
            <a:ext cx="2297874" cy="187207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55566" y="5255130"/>
            <a:ext cx="2227365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err="1" smtClean="0">
                <a:solidFill>
                  <a:srgbClr val="FFFF00"/>
                </a:solidFill>
              </a:rPr>
              <a:t>окченос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5567" y="426440"/>
            <a:ext cx="10247862" cy="8254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«Слово навпаки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77886" y="1443653"/>
            <a:ext cx="1598964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err="1" smtClean="0">
                <a:solidFill>
                  <a:srgbClr val="FFFF00"/>
                </a:solidFill>
              </a:rPr>
              <a:t>ансев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621546" y="1458109"/>
            <a:ext cx="1655304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весна</a:t>
            </a:r>
            <a:endParaRPr lang="uk-UA" sz="40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Картинки по запросу &quot;клипарт ручей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84" b="14760"/>
          <a:stretch/>
        </p:blipFill>
        <p:spPr bwMode="auto">
          <a:xfrm>
            <a:off x="4454319" y="1356044"/>
            <a:ext cx="2409155" cy="163952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961910" y="1421025"/>
            <a:ext cx="2371340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err="1" smtClean="0">
                <a:solidFill>
                  <a:srgbClr val="FFFF00"/>
                </a:solidFill>
              </a:rPr>
              <a:t>комуртс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61910" y="1421880"/>
            <a:ext cx="2366015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струмок</a:t>
            </a:r>
            <a:endParaRPr lang="uk-UA" sz="4000" b="1" dirty="0">
              <a:solidFill>
                <a:srgbClr val="FFFF00"/>
              </a:solidFill>
            </a:endParaRPr>
          </a:p>
        </p:txBody>
      </p:sp>
      <p:pic>
        <p:nvPicPr>
          <p:cNvPr id="11" name="Picture 4" descr="Картинки по запросу &quot;клипарт солнце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68" y="3473896"/>
            <a:ext cx="1822318" cy="1674829"/>
          </a:xfrm>
          <a:prstGeom prst="round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843950" y="5278646"/>
            <a:ext cx="2250596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сонечко</a:t>
            </a:r>
            <a:endParaRPr lang="uk-UA" sz="4000" b="1" dirty="0">
              <a:solidFill>
                <a:srgbClr val="FFFF00"/>
              </a:solidFill>
            </a:endParaRPr>
          </a:p>
        </p:txBody>
      </p:sp>
      <p:pic>
        <p:nvPicPr>
          <p:cNvPr id="14" name="Picture 2" descr="Береза - векторный клипарт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100000" l="2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903"/>
          <a:stretch/>
        </p:blipFill>
        <p:spPr bwMode="auto">
          <a:xfrm>
            <a:off x="9436433" y="1371837"/>
            <a:ext cx="1569024" cy="2410285"/>
          </a:xfrm>
          <a:prstGeom prst="round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Скругленный прямоугольник 14"/>
          <p:cNvSpPr/>
          <p:nvPr/>
        </p:nvSpPr>
        <p:spPr>
          <a:xfrm>
            <a:off x="6961910" y="2879703"/>
            <a:ext cx="2185255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err="1" smtClean="0">
                <a:solidFill>
                  <a:srgbClr val="FFFF00"/>
                </a:solidFill>
              </a:rPr>
              <a:t>азереб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67235" y="2879703"/>
            <a:ext cx="2180348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береза</a:t>
            </a:r>
            <a:endParaRPr lang="uk-UA" sz="4000" b="1" dirty="0">
              <a:solidFill>
                <a:srgbClr val="FFFF00"/>
              </a:solidFill>
            </a:endParaRPr>
          </a:p>
        </p:txBody>
      </p:sp>
      <p:pic>
        <p:nvPicPr>
          <p:cNvPr id="17" name="Picture 2" descr="Картинки по запросу &quot;клипарт аист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87" y="4054493"/>
            <a:ext cx="2188464" cy="2188464"/>
          </a:xfrm>
          <a:prstGeom prst="round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Скругленный прямоугольник 17"/>
          <p:cNvSpPr/>
          <p:nvPr/>
        </p:nvSpPr>
        <p:spPr>
          <a:xfrm>
            <a:off x="3395451" y="3083278"/>
            <a:ext cx="2069234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err="1" smtClean="0">
                <a:solidFill>
                  <a:srgbClr val="FFFF00"/>
                </a:solidFill>
              </a:rPr>
              <a:t>акелел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85099" y="3083278"/>
            <a:ext cx="2089938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лелека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05016" y="4054493"/>
            <a:ext cx="5559670" cy="204022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1) </a:t>
            </a:r>
            <a:r>
              <a:rPr lang="uk-UA" sz="2400" b="1" dirty="0" smtClean="0">
                <a:solidFill>
                  <a:srgbClr val="0070C0"/>
                </a:solidFill>
              </a:rPr>
              <a:t>Склади </a:t>
            </a:r>
            <a:r>
              <a:rPr lang="uk-UA" sz="2400" b="1" dirty="0" smtClean="0">
                <a:solidFill>
                  <a:srgbClr val="0070C0"/>
                </a:solidFill>
              </a:rPr>
              <a:t>з одним із слів розповідне речення.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2</a:t>
            </a:r>
            <a:r>
              <a:rPr lang="uk-UA" sz="2400" b="1" dirty="0">
                <a:solidFill>
                  <a:srgbClr val="0070C0"/>
                </a:solidFill>
              </a:rPr>
              <a:t>) </a:t>
            </a:r>
            <a:r>
              <a:rPr lang="uk-UA" sz="2400" b="1" dirty="0" smtClean="0">
                <a:solidFill>
                  <a:srgbClr val="0070C0"/>
                </a:solidFill>
              </a:rPr>
              <a:t>Перетвори </a:t>
            </a:r>
            <a:r>
              <a:rPr lang="uk-UA" sz="2400" b="1" dirty="0">
                <a:solidFill>
                  <a:srgbClr val="0070C0"/>
                </a:solidFill>
              </a:rPr>
              <a:t>це речення на </a:t>
            </a:r>
            <a:r>
              <a:rPr lang="uk-UA" sz="2400" b="1" dirty="0" smtClean="0">
                <a:solidFill>
                  <a:srgbClr val="0070C0"/>
                </a:solidFill>
              </a:rPr>
              <a:t>питальне.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3) </a:t>
            </a:r>
            <a:r>
              <a:rPr lang="uk-UA" sz="2400" b="1" dirty="0" smtClean="0">
                <a:solidFill>
                  <a:srgbClr val="0070C0"/>
                </a:solidFill>
              </a:rPr>
              <a:t>Назви </a:t>
            </a:r>
            <a:r>
              <a:rPr lang="uk-UA" sz="2400" b="1" dirty="0" smtClean="0">
                <a:solidFill>
                  <a:srgbClr val="0070C0"/>
                </a:solidFill>
              </a:rPr>
              <a:t>в </a:t>
            </a:r>
            <a:r>
              <a:rPr lang="uk-UA" sz="2400" b="1" dirty="0" smtClean="0">
                <a:solidFill>
                  <a:srgbClr val="0070C0"/>
                </a:solidFill>
              </a:rPr>
              <a:t>утворених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реченнях головні </a:t>
            </a:r>
            <a:r>
              <a:rPr lang="uk-UA" sz="2400" b="1" dirty="0" smtClean="0">
                <a:solidFill>
                  <a:srgbClr val="0070C0"/>
                </a:solidFill>
              </a:rPr>
              <a:t>слова.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640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368421" y="1920945"/>
            <a:ext cx="5157114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80582" y="1909544"/>
            <a:ext cx="1284702" cy="19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597972" y="4306155"/>
            <a:ext cx="5157113" cy="105560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err="1">
                <a:solidFill>
                  <a:schemeClr val="bg1"/>
                </a:solidFill>
              </a:rPr>
              <a:t>виникали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6872" y="3082374"/>
            <a:ext cx="5157113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78034" y="3082374"/>
            <a:ext cx="1286946" cy="122836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1176" y="609600"/>
            <a:ext cx="9665424" cy="6422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64980" y="1294958"/>
            <a:ext cx="7097485" cy="5765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Оціни свою роботу на уроці </a:t>
            </a:r>
            <a:r>
              <a:rPr lang="uk-UA" sz="2400" b="1" dirty="0" smtClean="0">
                <a:solidFill>
                  <a:srgbClr val="0070C0"/>
                </a:solidFill>
              </a:rPr>
              <a:t>розділовими </a:t>
            </a:r>
            <a:r>
              <a:rPr lang="uk-UA" sz="2400" b="1" dirty="0" smtClean="0">
                <a:solidFill>
                  <a:srgbClr val="0070C0"/>
                </a:solidFill>
              </a:rPr>
              <a:t>знаками </a:t>
            </a: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996872" y="4306155"/>
            <a:ext cx="1241291" cy="19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962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97" y="2591056"/>
            <a:ext cx="4564381" cy="317795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796" y="494529"/>
            <a:ext cx="9903204" cy="7205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Налаштуймося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5796" y="1215089"/>
            <a:ext cx="4951601" cy="2009061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800" b="1" dirty="0">
                <a:solidFill>
                  <a:srgbClr val="0070C0"/>
                </a:solidFill>
                <a:latin typeface="+mn-lt"/>
              </a:rPr>
              <a:t>Пролунав дзвінок веселий.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latin typeface="+mn-lt"/>
              </a:rPr>
              <a:t>Всі готові? </a:t>
            </a:r>
            <a:r>
              <a:rPr lang="uk-UA" sz="2800" b="1" dirty="0" smtClean="0">
                <a:solidFill>
                  <a:srgbClr val="0070C0"/>
                </a:solidFill>
                <a:latin typeface="+mn-lt"/>
              </a:rPr>
              <a:t>Все </a:t>
            </a:r>
            <a:r>
              <a:rPr lang="uk-UA" sz="2800" b="1" dirty="0">
                <a:solidFill>
                  <a:srgbClr val="0070C0"/>
                </a:solidFill>
                <a:latin typeface="+mn-lt"/>
              </a:rPr>
              <a:t>готово?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latin typeface="+mn-lt"/>
              </a:rPr>
              <a:t>Ми не відпочиваємо,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latin typeface="+mn-lt"/>
              </a:rPr>
              <a:t>Ми працювати починаємо. </a:t>
            </a:r>
          </a:p>
        </p:txBody>
      </p:sp>
      <p:pic>
        <p:nvPicPr>
          <p:cNvPr id="6" name="Рисунок 5" descr="Картинки по запросу тачк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49" y="2696802"/>
            <a:ext cx="2493301" cy="168098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Картинки по запросу маинка жовта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20" y="2699886"/>
            <a:ext cx="2135618" cy="167789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Картинки по запросу машина синя малюнок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41" y="2699886"/>
            <a:ext cx="2205295" cy="167789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Картинки по запросу машина розовая малюнок мульт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57" y="2700612"/>
            <a:ext cx="2277288" cy="16771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521073" y="4451268"/>
            <a:ext cx="1875655" cy="620951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89320" y="4457001"/>
            <a:ext cx="1875655" cy="620951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39349" y="4500121"/>
            <a:ext cx="2461015" cy="620951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758949" y="4451269"/>
            <a:ext cx="2188265" cy="620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6000" y="1364464"/>
            <a:ext cx="7271658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solidFill>
                  <a:srgbClr val="0070C0"/>
                </a:solidFill>
              </a:rPr>
              <a:t>Чи </a:t>
            </a:r>
            <a:r>
              <a:rPr lang="uk-UA" sz="2400" b="1" dirty="0" smtClean="0">
                <a:solidFill>
                  <a:srgbClr val="0070C0"/>
                </a:solidFill>
              </a:rPr>
              <a:t>любиш ти подорожувати? </a:t>
            </a:r>
            <a:r>
              <a:rPr lang="uk-UA" sz="2400" b="1" dirty="0">
                <a:solidFill>
                  <a:srgbClr val="0070C0"/>
                </a:solidFill>
              </a:rPr>
              <a:t>На </a:t>
            </a:r>
            <a:r>
              <a:rPr lang="uk-UA" sz="2400" b="1" dirty="0" smtClean="0">
                <a:solidFill>
                  <a:srgbClr val="0070C0"/>
                </a:solidFill>
              </a:rPr>
              <a:t>екрані </a:t>
            </a:r>
            <a:r>
              <a:rPr lang="uk-UA" sz="2400" b="1" dirty="0">
                <a:solidFill>
                  <a:srgbClr val="0070C0"/>
                </a:solidFill>
              </a:rPr>
              <a:t>машинки.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lvl="0" algn="ctr"/>
            <a:r>
              <a:rPr lang="uk-UA" sz="2400" b="1" dirty="0" smtClean="0">
                <a:solidFill>
                  <a:srgbClr val="0070C0"/>
                </a:solidFill>
              </a:rPr>
              <a:t>Яку </a:t>
            </a:r>
            <a:r>
              <a:rPr lang="uk-UA" sz="2400" b="1" dirty="0" smtClean="0">
                <a:solidFill>
                  <a:srgbClr val="0070C0"/>
                </a:solidFill>
              </a:rPr>
              <a:t>вибираєш </a:t>
            </a:r>
            <a:r>
              <a:rPr lang="uk-UA" sz="2400" b="1" dirty="0" smtClean="0">
                <a:solidFill>
                  <a:srgbClr val="0070C0"/>
                </a:solidFill>
              </a:rPr>
              <a:t>для участі у подорожі на уроці?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057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9784" y="508107"/>
            <a:ext cx="8732066" cy="7981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     </a:t>
            </a:r>
            <a:r>
              <a:rPr lang="uk-UA" sz="4000" b="1" dirty="0" smtClean="0">
                <a:solidFill>
                  <a:schemeClr val="bg1"/>
                </a:solidFill>
              </a:rPr>
              <a:t>Розгадай ребус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Картинки по запросу &quot;клипарт нота р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1" y="2191204"/>
            <a:ext cx="2714771" cy="196409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буква ч клипар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20" y="2219253"/>
            <a:ext cx="1775247" cy="209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&quot;крокодил гена клипарт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65" y="1541686"/>
            <a:ext cx="2449088" cy="326545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5807892" y="3700326"/>
            <a:ext cx="571137" cy="10284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7699835" y="1027472"/>
            <a:ext cx="490203" cy="10284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3569080" y="5059480"/>
            <a:ext cx="4255770" cy="6917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Р Е Ч Е Н </a:t>
            </a:r>
            <a:r>
              <a:rPr lang="uk-UA" sz="4000" b="1" dirty="0" err="1">
                <a:solidFill>
                  <a:srgbClr val="0070C0"/>
                </a:solidFill>
              </a:rPr>
              <a:t>Н</a:t>
            </a:r>
            <a:r>
              <a:rPr lang="uk-UA" sz="4000" b="1" dirty="0">
                <a:solidFill>
                  <a:srgbClr val="0070C0"/>
                </a:solidFill>
              </a:rPr>
              <a:t> Я</a:t>
            </a:r>
          </a:p>
        </p:txBody>
      </p:sp>
      <p:pic>
        <p:nvPicPr>
          <p:cNvPr id="1026" name="Picture 2" descr="ᐉ Диня — купити по ціні 197,80 грн/кг • Київ, Харків, Дніпро • FRUIT TIM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16612" r="6329" b="16110"/>
          <a:stretch/>
        </p:blipFill>
        <p:spPr bwMode="auto">
          <a:xfrm>
            <a:off x="8622343" y="2219253"/>
            <a:ext cx="2520000" cy="1908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8454143" y="3186112"/>
            <a:ext cx="607769" cy="10284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8816810" y="3186112"/>
            <a:ext cx="490203" cy="10284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477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7429" y="453606"/>
            <a:ext cx="9720941" cy="7220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«Хто швидше</a:t>
            </a:r>
            <a:r>
              <a:rPr lang="uk-UA" sz="4000" b="1" dirty="0" smtClean="0">
                <a:solidFill>
                  <a:schemeClr val="bg1"/>
                </a:solidFill>
              </a:rPr>
              <a:t>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956" y="2017798"/>
            <a:ext cx="3836415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Що виражає речення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6535" y="1279667"/>
            <a:ext cx="3950508" cy="58881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Дай </a:t>
            </a:r>
            <a:r>
              <a:rPr lang="uk-UA" sz="2400" b="1" dirty="0">
                <a:solidFill>
                  <a:srgbClr val="0070C0"/>
                </a:solidFill>
              </a:rPr>
              <a:t>відповіді на </a:t>
            </a:r>
            <a:r>
              <a:rPr lang="uk-UA" sz="2400" b="1" dirty="0" smtClean="0">
                <a:solidFill>
                  <a:srgbClr val="0070C0"/>
                </a:solidFill>
              </a:rPr>
              <a:t>запитання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639" y="2017798"/>
            <a:ext cx="581230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Речення </a:t>
            </a:r>
            <a:r>
              <a:rPr lang="uk-UA" sz="2800" b="1" dirty="0">
                <a:solidFill>
                  <a:schemeClr val="bg1"/>
                </a:solidFill>
              </a:rPr>
              <a:t>виражає закінчену </a:t>
            </a:r>
            <a:r>
              <a:rPr lang="uk-UA" sz="2800" b="1" dirty="0" smtClean="0">
                <a:solidFill>
                  <a:schemeClr val="bg1"/>
                </a:solidFill>
              </a:rPr>
              <a:t>думку.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672" y="2822360"/>
            <a:ext cx="6415414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Що </a:t>
            </a:r>
            <a:r>
              <a:rPr lang="uk-UA" sz="2800" b="1" dirty="0">
                <a:solidFill>
                  <a:schemeClr val="bg1"/>
                </a:solidFill>
              </a:rPr>
              <a:t>утворюють головні члени речення?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660" y="3548540"/>
            <a:ext cx="6110614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Як </a:t>
            </a:r>
            <a:r>
              <a:rPr lang="uk-UA" sz="2800" b="1" dirty="0">
                <a:solidFill>
                  <a:schemeClr val="bg1"/>
                </a:solidFill>
              </a:rPr>
              <a:t>пишеться перше слово в реченні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3159" y="2819079"/>
            <a:ext cx="292118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Основу </a:t>
            </a:r>
            <a:r>
              <a:rPr lang="uk-UA" sz="2800" b="1" dirty="0">
                <a:solidFill>
                  <a:schemeClr val="bg1"/>
                </a:solidFill>
              </a:rPr>
              <a:t>речення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7556" y="3548540"/>
            <a:ext cx="286461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 </a:t>
            </a:r>
            <a:r>
              <a:rPr lang="uk-UA" sz="2800" b="1" dirty="0">
                <a:solidFill>
                  <a:schemeClr val="bg1"/>
                </a:solidFill>
              </a:rPr>
              <a:t>великої </a:t>
            </a:r>
            <a:r>
              <a:rPr lang="uk-UA" sz="2800" b="1" dirty="0" smtClean="0">
                <a:solidFill>
                  <a:schemeClr val="bg1"/>
                </a:solidFill>
              </a:rPr>
              <a:t>букви.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660" y="4193135"/>
            <a:ext cx="393233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Які </a:t>
            </a:r>
            <a:r>
              <a:rPr lang="uk-UA" sz="2800" b="1" dirty="0">
                <a:solidFill>
                  <a:schemeClr val="bg1"/>
                </a:solidFill>
              </a:rPr>
              <a:t>речення </a:t>
            </a:r>
            <a:r>
              <a:rPr lang="uk-UA" sz="2800" b="1" dirty="0" smtClean="0">
                <a:solidFill>
                  <a:schemeClr val="bg1"/>
                </a:solidFill>
              </a:rPr>
              <a:t>називають </a:t>
            </a:r>
            <a:r>
              <a:rPr lang="uk-UA" sz="2800" b="1" dirty="0">
                <a:solidFill>
                  <a:schemeClr val="bg1"/>
                </a:solidFill>
              </a:rPr>
              <a:t>розповідними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8471" y="4220595"/>
            <a:ext cx="360139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Речення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uk-UA" sz="2800" b="1" dirty="0" smtClean="0">
                <a:solidFill>
                  <a:schemeClr val="bg1"/>
                </a:solidFill>
              </a:rPr>
              <a:t>в </a:t>
            </a:r>
            <a:r>
              <a:rPr lang="uk-UA" sz="2800" b="1" dirty="0">
                <a:solidFill>
                  <a:schemeClr val="bg1"/>
                </a:solidFill>
              </a:rPr>
              <a:t>яких </a:t>
            </a:r>
            <a:r>
              <a:rPr lang="uk-UA" sz="2800" b="1" dirty="0" smtClean="0">
                <a:solidFill>
                  <a:schemeClr val="bg1"/>
                </a:solidFill>
              </a:rPr>
              <a:t>про </a:t>
            </a:r>
            <a:r>
              <a:rPr lang="uk-UA" sz="2800" b="1" dirty="0" smtClean="0">
                <a:solidFill>
                  <a:schemeClr val="bg1"/>
                </a:solidFill>
              </a:rPr>
              <a:t>щось розповідається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Дівча замислен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8005"/>
          <a:stretch/>
        </p:blipFill>
        <p:spPr bwMode="auto">
          <a:xfrm flipH="1">
            <a:off x="10044000" y="2819079"/>
            <a:ext cx="1728000" cy="344772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257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7429" y="453606"/>
            <a:ext cx="9720941" cy="7220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«Хто швидше</a:t>
            </a:r>
            <a:r>
              <a:rPr lang="uk-UA" sz="4000" b="1" dirty="0" smtClean="0">
                <a:solidFill>
                  <a:schemeClr val="bg1"/>
                </a:solidFill>
              </a:rPr>
              <a:t>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936" y="1952482"/>
            <a:ext cx="604709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Які речення називають питальними?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6535" y="1279667"/>
            <a:ext cx="3950508" cy="58881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Дай </a:t>
            </a:r>
            <a:r>
              <a:rPr lang="uk-UA" sz="2400" b="1" dirty="0">
                <a:solidFill>
                  <a:srgbClr val="0070C0"/>
                </a:solidFill>
              </a:rPr>
              <a:t>відповіді на </a:t>
            </a:r>
            <a:r>
              <a:rPr lang="uk-UA" sz="2400" b="1" dirty="0" smtClean="0">
                <a:solidFill>
                  <a:srgbClr val="0070C0"/>
                </a:solidFill>
              </a:rPr>
              <a:t>запитання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729" y="1500616"/>
            <a:ext cx="348724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Речення</a:t>
            </a:r>
            <a:r>
              <a:rPr lang="uk-UA" sz="2800" b="1" dirty="0">
                <a:solidFill>
                  <a:schemeClr val="bg1"/>
                </a:solidFill>
              </a:rPr>
              <a:t>, у яких про щось </a:t>
            </a:r>
            <a:r>
              <a:rPr lang="uk-UA" sz="2800" b="1" dirty="0" smtClean="0">
                <a:solidFill>
                  <a:schemeClr val="bg1"/>
                </a:solidFill>
              </a:rPr>
              <a:t>запитується.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022" y="2702801"/>
            <a:ext cx="392437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Які речення називають спонукальними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479" y="4088410"/>
            <a:ext cx="468637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Які розділові знаки можуть стояти в кінці речення?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654047"/>
            <a:ext cx="5072743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Речення</a:t>
            </a:r>
            <a:r>
              <a:rPr lang="uk-UA" sz="2800" b="1" dirty="0">
                <a:solidFill>
                  <a:schemeClr val="bg1"/>
                </a:solidFill>
              </a:rPr>
              <a:t>, які спонукають до дії, тобто виражають заклик, прохання, запрошення, наказ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2985" y="4188513"/>
            <a:ext cx="360861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Крапка</a:t>
            </a:r>
            <a:r>
              <a:rPr lang="uk-UA" sz="2800" b="1" dirty="0">
                <a:solidFill>
                  <a:schemeClr val="bg1"/>
                </a:solidFill>
              </a:rPr>
              <a:t>, знак оклику, знак питання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936" y="5244121"/>
            <a:ext cx="472992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Якими можуть бути речення за інтонацією?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2858" y="5290160"/>
            <a:ext cx="5094513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За інтонацією речення </a:t>
            </a:r>
            <a:r>
              <a:rPr lang="uk-UA" sz="2800" b="1" dirty="0" smtClean="0">
                <a:solidFill>
                  <a:schemeClr val="bg1"/>
                </a:solidFill>
              </a:rPr>
              <a:t>бувають </a:t>
            </a:r>
            <a:r>
              <a:rPr lang="uk-UA" sz="2800" b="1" dirty="0">
                <a:solidFill>
                  <a:schemeClr val="bg1"/>
                </a:solidFill>
              </a:rPr>
              <a:t>окличні і неокличні.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D:\Картинки до тестів\Людина\Дівча замислен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8005"/>
          <a:stretch/>
        </p:blipFill>
        <p:spPr bwMode="auto">
          <a:xfrm flipH="1">
            <a:off x="10054370" y="2654046"/>
            <a:ext cx="1728000" cy="344772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7330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44143" y="1538298"/>
            <a:ext cx="5931359" cy="296251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2800" b="1" dirty="0" smtClean="0">
                <a:solidFill>
                  <a:srgbClr val="0070C0"/>
                </a:solidFill>
              </a:rPr>
              <a:t>будемо повторювати свої знання про речення</a:t>
            </a:r>
            <a:r>
              <a:rPr lang="uk-UA" sz="2800" b="1" dirty="0">
                <a:solidFill>
                  <a:srgbClr val="0070C0"/>
                </a:solidFill>
              </a:rPr>
              <a:t>, </a:t>
            </a:r>
            <a:r>
              <a:rPr lang="uk-UA" sz="2800" b="1" dirty="0" smtClean="0">
                <a:solidFill>
                  <a:srgbClr val="0070C0"/>
                </a:solidFill>
              </a:rPr>
              <a:t>закріплювати свої вміння будувати </a:t>
            </a:r>
            <a:r>
              <a:rPr lang="uk-UA" sz="2800" b="1" dirty="0">
                <a:solidFill>
                  <a:srgbClr val="0070C0"/>
                </a:solidFill>
              </a:rPr>
              <a:t>речення за ілюстраціями, </a:t>
            </a:r>
            <a:r>
              <a:rPr lang="uk-UA" sz="2800" b="1" dirty="0" smtClean="0">
                <a:solidFill>
                  <a:srgbClr val="0070C0"/>
                </a:solidFill>
              </a:rPr>
              <a:t>різні за </a:t>
            </a:r>
            <a:r>
              <a:rPr lang="uk-UA" sz="2800" b="1" dirty="0">
                <a:solidFill>
                  <a:srgbClr val="0070C0"/>
                </a:solidFill>
              </a:rPr>
              <a:t>метою </a:t>
            </a:r>
            <a:r>
              <a:rPr lang="uk-UA" sz="2800" b="1" dirty="0" smtClean="0">
                <a:solidFill>
                  <a:srgbClr val="0070C0"/>
                </a:solidFill>
              </a:rPr>
              <a:t>висловлювання.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325630" y="1538298"/>
            <a:ext cx="3096459" cy="29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87ADDA4-D677-4AEF-A20F-95A8514A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64788" y="-323883"/>
            <a:ext cx="287632" cy="3588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08435" y="-358839"/>
            <a:ext cx="287632" cy="3588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C2CC2DF-DD3A-4F5D-9F48-D1E8905580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17616" y="-550673"/>
            <a:ext cx="482662" cy="6021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815907" y="-358839"/>
            <a:ext cx="287632" cy="3588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5" t="2238" r="48904" b="81354"/>
          <a:stretch/>
        </p:blipFill>
        <p:spPr>
          <a:xfrm>
            <a:off x="4968000" y="4702617"/>
            <a:ext cx="5796000" cy="1656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41" y="5426353"/>
            <a:ext cx="1620606" cy="9447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84338" r="36758" b="7838"/>
          <a:stretch/>
        </p:blipFill>
        <p:spPr>
          <a:xfrm>
            <a:off x="6930641" y="5773011"/>
            <a:ext cx="323227" cy="4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6" t="63509" r="49099" b="19546"/>
          <a:stretch/>
        </p:blipFill>
        <p:spPr>
          <a:xfrm>
            <a:off x="7257523" y="5491585"/>
            <a:ext cx="924229" cy="8142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9" t="47958" r="23430" b="35097"/>
          <a:stretch/>
        </p:blipFill>
        <p:spPr>
          <a:xfrm>
            <a:off x="8517948" y="5494234"/>
            <a:ext cx="872615" cy="8394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8" t="36389" r="41544" b="55278"/>
          <a:stretch/>
        </p:blipFill>
        <p:spPr>
          <a:xfrm>
            <a:off x="9661970" y="5753844"/>
            <a:ext cx="822673" cy="3933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29" t="707" r="39075" b="89497"/>
          <a:stretch/>
        </p:blipFill>
        <p:spPr>
          <a:xfrm>
            <a:off x="8195963" y="5734092"/>
            <a:ext cx="447310" cy="3168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90" t="1471" r="30014" b="88733"/>
          <a:stretch/>
        </p:blipFill>
        <p:spPr>
          <a:xfrm>
            <a:off x="7247120" y="5691834"/>
            <a:ext cx="542678" cy="3844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3" t="1613" r="64991" b="88591"/>
          <a:stretch/>
        </p:blipFill>
        <p:spPr>
          <a:xfrm>
            <a:off x="9332796" y="5734092"/>
            <a:ext cx="498249" cy="352947"/>
          </a:xfrm>
          <a:prstGeom prst="rect">
            <a:avLst/>
          </a:prstGeom>
        </p:spPr>
      </p:pic>
      <p:sp>
        <p:nvSpPr>
          <p:cNvPr id="24" name="Равнобедренный треугольник 23"/>
          <p:cNvSpPr/>
          <p:nvPr/>
        </p:nvSpPr>
        <p:spPr>
          <a:xfrm rot="11962124">
            <a:off x="5863859" y="5462487"/>
            <a:ext cx="45719" cy="6231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5196704" y="5737340"/>
            <a:ext cx="1906306" cy="6917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=: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32F65F7-2F9E-4747-8BAD-C360200EC0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77" y="4637073"/>
            <a:ext cx="1599879" cy="75662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60514" y="4567357"/>
            <a:ext cx="4183629" cy="17912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400" b="1" dirty="0">
                <a:solidFill>
                  <a:srgbClr val="0070C0"/>
                </a:solidFill>
              </a:rPr>
              <a:t>Прочитай </a:t>
            </a:r>
            <a:r>
              <a:rPr lang="uk-UA" sz="2400" b="1" dirty="0" smtClean="0">
                <a:solidFill>
                  <a:srgbClr val="0070C0"/>
                </a:solidFill>
              </a:rPr>
              <a:t>і запиши </a:t>
            </a:r>
            <a:r>
              <a:rPr lang="uk-UA" sz="2400" b="1" dirty="0">
                <a:solidFill>
                  <a:srgbClr val="0070C0"/>
                </a:solidFill>
              </a:rPr>
              <a:t>слово. </a:t>
            </a:r>
            <a:r>
              <a:rPr lang="uk-UA" sz="2400" b="1" dirty="0" smtClean="0">
                <a:solidFill>
                  <a:srgbClr val="0070C0"/>
                </a:solidFill>
              </a:rPr>
              <a:t>Постав наголос, зроби звукову модель, запиши кількість букв, звуків, складів. 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705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943" y="520259"/>
            <a:ext cx="10270178" cy="11125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Склади розповідне і питальне речення </a:t>
            </a:r>
            <a:r>
              <a:rPr lang="uk-UA" sz="3600" b="1" dirty="0">
                <a:solidFill>
                  <a:schemeClr val="bg1"/>
                </a:solidFill>
              </a:rPr>
              <a:t>за </a:t>
            </a:r>
            <a:r>
              <a:rPr lang="uk-UA" sz="3600" b="1" dirty="0" smtClean="0">
                <a:solidFill>
                  <a:schemeClr val="bg1"/>
                </a:solidFill>
              </a:rPr>
              <a:t>кожним </a:t>
            </a:r>
            <a:r>
              <a:rPr lang="uk-UA" sz="3600" b="1" dirty="0" smtClean="0">
                <a:solidFill>
                  <a:schemeClr val="bg1"/>
                </a:solidFill>
              </a:rPr>
              <a:t>малюнком. </a:t>
            </a:r>
            <a:r>
              <a:rPr lang="uk-UA" sz="3600" b="1" dirty="0">
                <a:solidFill>
                  <a:schemeClr val="bg1"/>
                </a:solidFill>
              </a:rPr>
              <a:t>Дай імена дітям.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6361" y="2339677"/>
            <a:ext cx="5038525" cy="64698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Тетяна і Оля миють посуд.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Картинки по запросу &quot;дети убирают в квартире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r="9897"/>
          <a:stretch/>
        </p:blipFill>
        <p:spPr bwMode="auto">
          <a:xfrm>
            <a:off x="990601" y="1742503"/>
            <a:ext cx="2890879" cy="227432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&quot;дети играют игрушкам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2" y="3842658"/>
            <a:ext cx="3009407" cy="231097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72039" y="3063081"/>
            <a:ext cx="6421790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Скільки тарілок помили дівчатка?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6507" y="4035464"/>
            <a:ext cx="4420043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Чим займаються діти?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5371" y="4750563"/>
            <a:ext cx="5877507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Наталка та Олег  весело грають.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2039" y="1742503"/>
            <a:ext cx="6540753" cy="49392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одну пару. Підкресли </a:t>
            </a:r>
            <a:r>
              <a:rPr lang="uk-UA" sz="2400" b="1" dirty="0" smtClean="0">
                <a:solidFill>
                  <a:srgbClr val="0070C0"/>
                </a:solidFill>
              </a:rPr>
              <a:t>основу речень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67200" y="2879666"/>
            <a:ext cx="108857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638799" y="2879666"/>
            <a:ext cx="6966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433457" y="2847008"/>
            <a:ext cx="12083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433457" y="2907275"/>
            <a:ext cx="12083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056414" y="3641667"/>
            <a:ext cx="13038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023756" y="3565465"/>
            <a:ext cx="1336471" cy="1004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567057" y="3565465"/>
            <a:ext cx="155665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913662" y="4556057"/>
            <a:ext cx="89139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720193" y="4600442"/>
            <a:ext cx="201806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20193" y="4515826"/>
            <a:ext cx="2050722" cy="1004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275114" y="5258573"/>
            <a:ext cx="1371600" cy="159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67200" y="5302905"/>
            <a:ext cx="6966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564476" y="5258573"/>
            <a:ext cx="12083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564476" y="5318840"/>
            <a:ext cx="12083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6807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7686" y="570727"/>
            <a:ext cx="9982200" cy="9859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Склади спонукальне і окличне речення </a:t>
            </a:r>
            <a:r>
              <a:rPr lang="uk-UA" sz="3600" b="1" dirty="0">
                <a:solidFill>
                  <a:schemeClr val="bg1"/>
                </a:solidFill>
              </a:rPr>
              <a:t>за </a:t>
            </a:r>
            <a:r>
              <a:rPr lang="uk-UA" sz="3600" b="1" dirty="0" smtClean="0">
                <a:solidFill>
                  <a:schemeClr val="bg1"/>
                </a:solidFill>
              </a:rPr>
              <a:t>кожним малюнком.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Картинки по запросу &quot;мама читает книжку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2" b="5364"/>
          <a:stretch/>
        </p:blipFill>
        <p:spPr bwMode="auto">
          <a:xfrm>
            <a:off x="1077686" y="1648361"/>
            <a:ext cx="3110133" cy="269995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40790" y="1811646"/>
            <a:ext cx="5162439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Марійко, почитай книжку.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Картинки по запросу &quot;дети вешают кормушки для птиц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r="10351"/>
          <a:stretch/>
        </p:blipFill>
        <p:spPr bwMode="auto">
          <a:xfrm>
            <a:off x="8140334" y="3760527"/>
            <a:ext cx="3026229" cy="24462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40789" y="2737119"/>
            <a:ext cx="5162439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Який цікавий малюнок!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526" y="4570938"/>
            <a:ext cx="7326580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Дмитре, допоможи повісити шпаківню.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1260" y="5312384"/>
            <a:ext cx="6891846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Василю, кріпи шпаківню міцніше!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356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2513" y="615201"/>
            <a:ext cx="10354433" cy="680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«Доповни </a:t>
            </a:r>
            <a:r>
              <a:rPr lang="uk-UA" sz="4000" b="1" dirty="0" smtClean="0">
                <a:solidFill>
                  <a:schemeClr val="bg1"/>
                </a:solidFill>
              </a:rPr>
              <a:t>речення»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514" y="2059434"/>
            <a:ext cx="44723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Діти, звісно, </a:t>
            </a:r>
            <a:r>
              <a:rPr lang="uk-UA" sz="3200" b="1" dirty="0" err="1">
                <a:solidFill>
                  <a:schemeClr val="bg1"/>
                </a:solidFill>
              </a:rPr>
              <a:t>вчаться</a:t>
            </a:r>
            <a:r>
              <a:rPr lang="uk-UA" sz="3200" b="1" dirty="0">
                <a:solidFill>
                  <a:schemeClr val="bg1"/>
                </a:solidFill>
              </a:rPr>
              <a:t> в ...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2400" y="2059432"/>
            <a:ext cx="13411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школі.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2513" y="2663168"/>
            <a:ext cx="44723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А комбайн працює </a:t>
            </a:r>
            <a:r>
              <a:rPr lang="uk-UA" sz="3200" b="1" dirty="0" smtClean="0">
                <a:solidFill>
                  <a:schemeClr val="bg1"/>
                </a:solidFill>
              </a:rPr>
              <a:t>в …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7611" y="2663168"/>
            <a:ext cx="12595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 полі.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515" y="3247943"/>
            <a:ext cx="44723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Ми лікуємось в …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1568" y="3247942"/>
            <a:ext cx="155329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л</a:t>
            </a:r>
            <a:r>
              <a:rPr lang="uk-UA" sz="3200" b="1" dirty="0" smtClean="0">
                <a:solidFill>
                  <a:srgbClr val="FFFF00"/>
                </a:solidFill>
              </a:rPr>
              <a:t>ікарні,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2513" y="3832718"/>
            <a:ext cx="44723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А стрижемось в …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6471" y="3819021"/>
            <a:ext cx="21306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перукарні.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513" y="4417493"/>
            <a:ext cx="44723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Ліки беремо в …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2101" y="4417493"/>
            <a:ext cx="17327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а</a:t>
            </a:r>
            <a:r>
              <a:rPr lang="uk-UA" sz="3200" b="1" dirty="0" smtClean="0">
                <a:solidFill>
                  <a:srgbClr val="FFFF00"/>
                </a:solidFill>
              </a:rPr>
              <a:t>птеці,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1093" y="5002268"/>
            <a:ext cx="44637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А книжки в …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2882" y="5002267"/>
            <a:ext cx="22619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бібліотеці.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31093" y="1377694"/>
            <a:ext cx="6881204" cy="53127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перше речення, підкресли </a:t>
            </a:r>
            <a:r>
              <a:rPr lang="uk-UA" sz="2400" b="1" dirty="0">
                <a:solidFill>
                  <a:srgbClr val="0070C0"/>
                </a:solidFill>
              </a:rPr>
              <a:t>головні слова. </a:t>
            </a:r>
          </a:p>
        </p:txBody>
      </p:sp>
      <p:pic>
        <p:nvPicPr>
          <p:cNvPr id="2050" name="Picture 2" descr="D:\Картинки до тестів\Професії\Лік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54" y="1414705"/>
            <a:ext cx="1641793" cy="306792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Професії\Професії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297" y="3813860"/>
            <a:ext cx="3968168" cy="2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6945087" y="2059434"/>
            <a:ext cx="2427513" cy="14634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Поміркуй, це речення розповідне чи спонукальне. 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197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  <p:bldP spid="18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21696</TotalTime>
  <Words>533</Words>
  <Application>Microsoft Office PowerPoint</Application>
  <PresentationFormat>Произвольный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1443</cp:revision>
  <dcterms:created xsi:type="dcterms:W3CDTF">2018-01-05T16:38:53Z</dcterms:created>
  <dcterms:modified xsi:type="dcterms:W3CDTF">2025-04-14T12:05:37Z</dcterms:modified>
</cp:coreProperties>
</file>