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422" r:id="rId3"/>
    <p:sldId id="416" r:id="rId4"/>
    <p:sldId id="398" r:id="rId5"/>
    <p:sldId id="401" r:id="rId6"/>
    <p:sldId id="418" r:id="rId7"/>
    <p:sldId id="424" r:id="rId8"/>
    <p:sldId id="421" r:id="rId9"/>
    <p:sldId id="342" r:id="rId10"/>
    <p:sldId id="419" r:id="rId11"/>
    <p:sldId id="420" r:id="rId12"/>
    <p:sldId id="423" r:id="rId13"/>
    <p:sldId id="40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00B050"/>
    <a:srgbClr val="295FFF"/>
    <a:srgbClr val="1694E9"/>
    <a:srgbClr val="FFFF00"/>
    <a:srgbClr val="709E32"/>
    <a:srgbClr val="FFB441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8429" y="4139051"/>
            <a:ext cx="9058547" cy="160043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Леся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Українка </a:t>
            </a:r>
            <a:endParaRPr lang="uk-UA" sz="4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На зеленому горбочку»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артинки по запросу &quot;українська хата клипар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1233442"/>
            <a:ext cx="3742369" cy="277169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6650" y="1283732"/>
            <a:ext cx="31503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Надійшла весна прекрасна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57200"/>
            <a:ext cx="10136186" cy="598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Леся Українка «На </a:t>
            </a:r>
            <a:r>
              <a:rPr lang="uk-UA" sz="4000" b="1" dirty="0">
                <a:solidFill>
                  <a:schemeClr val="bg1"/>
                </a:solidFill>
              </a:rPr>
              <a:t>зеленому </a:t>
            </a:r>
            <a:r>
              <a:rPr lang="uk-UA" sz="4000" b="1" dirty="0" smtClean="0">
                <a:solidFill>
                  <a:schemeClr val="bg1"/>
                </a:solidFill>
              </a:rPr>
              <a:t>горбочку»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4101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4100" y="5049506"/>
            <a:ext cx="469355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Чи сподобався </a:t>
            </a:r>
            <a:r>
              <a:rPr lang="uk-UA" sz="2400" b="1" dirty="0" smtClean="0">
                <a:solidFill>
                  <a:schemeClr val="bg1"/>
                </a:solidFill>
              </a:rPr>
              <a:t>тобі </a:t>
            </a:r>
            <a:r>
              <a:rPr lang="uk-UA" sz="2400" b="1" dirty="0">
                <a:solidFill>
                  <a:schemeClr val="bg1"/>
                </a:solidFill>
              </a:rPr>
              <a:t>вірш?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Що </a:t>
            </a:r>
            <a:r>
              <a:rPr lang="uk-UA" sz="2400" b="1" dirty="0" smtClean="0">
                <a:solidFill>
                  <a:schemeClr val="bg1"/>
                </a:solidFill>
              </a:rPr>
              <a:t>тебе </a:t>
            </a:r>
            <a:r>
              <a:rPr lang="uk-UA" sz="2400" b="1" dirty="0">
                <a:solidFill>
                  <a:schemeClr val="bg1"/>
                </a:solidFill>
              </a:rPr>
              <a:t>вразило? Здивувало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2 Читання\1 Савченко\09 Надійшла весна прекрасна\№102 - Леся Українка. Н а зеленому горбочку\2025-04-21_130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168853"/>
            <a:ext cx="8119917" cy="383187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30978" y="1179739"/>
            <a:ext cx="5801051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Що описує поетеса у вірші?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Де </a:t>
            </a:r>
            <a:r>
              <a:rPr lang="uk-UA" sz="2400" b="1" dirty="0">
                <a:solidFill>
                  <a:schemeClr val="bg1"/>
                </a:solidFill>
              </a:rPr>
              <a:t>знаходиться хатинка, </a:t>
            </a:r>
            <a:r>
              <a:rPr lang="uk-UA" sz="2400" b="1" dirty="0" smtClean="0">
                <a:solidFill>
                  <a:schemeClr val="bg1"/>
                </a:solidFill>
              </a:rPr>
              <a:t>прочитай. 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      </a:t>
            </a:r>
            <a:r>
              <a:rPr lang="uk-UA" sz="2400" b="1" dirty="0" smtClean="0">
                <a:solidFill>
                  <a:schemeClr val="bg1"/>
                </a:solidFill>
              </a:rPr>
              <a:t>З </a:t>
            </a:r>
            <a:r>
              <a:rPr lang="uk-UA" sz="2400" b="1" dirty="0">
                <a:solidFill>
                  <a:schemeClr val="bg1"/>
                </a:solidFill>
              </a:rPr>
              <a:t>ким авторка порівнює хатинку?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      </a:t>
            </a:r>
            <a:r>
              <a:rPr lang="uk-UA" sz="2400" b="1" dirty="0" smtClean="0">
                <a:solidFill>
                  <a:schemeClr val="bg1"/>
                </a:solidFill>
              </a:rPr>
              <a:t>Хто </a:t>
            </a:r>
            <a:r>
              <a:rPr lang="uk-UA" sz="2400" b="1" dirty="0">
                <a:solidFill>
                  <a:schemeClr val="bg1"/>
                </a:solidFill>
              </a:rPr>
              <a:t>вийшов до хатинки?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З ким Леся Українка порівнює сонце?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 сонечко змінило хатку? </a:t>
            </a:r>
            <a:r>
              <a:rPr lang="uk-UA" sz="2400" b="1" dirty="0" smtClean="0">
                <a:solidFill>
                  <a:schemeClr val="bg1"/>
                </a:solidFill>
              </a:rPr>
              <a:t>Доведи </a:t>
            </a:r>
            <a:r>
              <a:rPr lang="uk-UA" sz="2400" b="1" dirty="0">
                <a:solidFill>
                  <a:schemeClr val="bg1"/>
                </a:solidFill>
              </a:rPr>
              <a:t>словами вірша.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Вибери і прочитай </a:t>
            </a:r>
            <a:r>
              <a:rPr lang="uk-UA" sz="2400" b="1" dirty="0">
                <a:solidFill>
                  <a:schemeClr val="bg1"/>
                </a:solidFill>
              </a:rPr>
              <a:t>пестливі слова, що є у вірші. Про що свідчать ці слова?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Яким настроєм пронизаний цей </a:t>
            </a:r>
            <a:r>
              <a:rPr lang="uk-UA" sz="2400" b="1" dirty="0" smtClean="0">
                <a:solidFill>
                  <a:schemeClr val="bg1"/>
                </a:solidFill>
              </a:rPr>
              <a:t>вірш?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Вибери і прочитай рими у </a:t>
            </a:r>
            <a:r>
              <a:rPr lang="uk-UA" sz="2400" b="1" dirty="0">
                <a:solidFill>
                  <a:schemeClr val="bg1"/>
                </a:solidFill>
              </a:rPr>
              <a:t>вірші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724" y="5367381"/>
            <a:ext cx="4693557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Горбочку –  …          хатинка –  …</a:t>
            </a:r>
          </a:p>
          <a:p>
            <a:r>
              <a:rPr lang="uk-UA" sz="2400" b="1" dirty="0" smtClean="0">
                <a:solidFill>
                  <a:schemeClr val="bg1"/>
                </a:solidFill>
              </a:rPr>
              <a:t>Мати –  …              виглядати –  …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49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1620" y="733749"/>
            <a:ext cx="10377963" cy="637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0057" y="4865932"/>
            <a:ext cx="4891563" cy="105560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Вдома навчися </a:t>
            </a:r>
            <a:r>
              <a:rPr lang="uk-UA" sz="2800" b="1" dirty="0">
                <a:solidFill>
                  <a:srgbClr val="0070C0"/>
                </a:solidFill>
              </a:rPr>
              <a:t>виразно читати </a:t>
            </a:r>
            <a:r>
              <a:rPr lang="uk-UA" sz="2800" b="1" dirty="0" smtClean="0">
                <a:solidFill>
                  <a:srgbClr val="0070C0"/>
                </a:solidFill>
              </a:rPr>
              <a:t>вірш.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6787747" y="1586348"/>
            <a:ext cx="4529746" cy="354082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11">
            <a:extLst>
              <a:ext uri="{FF2B5EF4-FFF2-40B4-BE49-F238E27FC236}">
                <a16:creationId xmlns:a16="http://schemas.microsoft.com/office/drawing/2014/main" xmlns="" id="{E922CFEB-D797-42CF-86AA-E0228BBE588B}"/>
              </a:ext>
            </a:extLst>
          </p:cNvPr>
          <p:cNvSpPr/>
          <p:nvPr/>
        </p:nvSpPr>
        <p:spPr>
          <a:xfrm>
            <a:off x="794680" y="1573543"/>
            <a:ext cx="5682320" cy="30855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chemeClr val="bg1"/>
                </a:solidFill>
              </a:rPr>
              <a:t>Про яку поетесу спілкувалися на уроці?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chemeClr val="bg1"/>
                </a:solidFill>
              </a:rPr>
              <a:t>Чому Леся Українка дала саме таку назву своєму віршу «На зеленому горбочку»?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800" b="1" dirty="0" smtClean="0">
                <a:solidFill>
                  <a:schemeClr val="bg1"/>
                </a:solidFill>
              </a:rPr>
              <a:t>Чи важлива ця інформація для тебе?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68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547052"/>
            <a:ext cx="9949544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«Ромашка»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i.pinimg.com/474x/75/f3/60/75f360cb63b0064399699f92335725d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7333"/>
          <a:stretch/>
        </p:blipFill>
        <p:spPr bwMode="auto">
          <a:xfrm>
            <a:off x="8546100" y="2046907"/>
            <a:ext cx="2292610" cy="242659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474x/83/b3/bd/83b3bd1cf1eba833481c0b476cf54e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3"/>
          <a:stretch/>
        </p:blipFill>
        <p:spPr bwMode="auto">
          <a:xfrm>
            <a:off x="1492157" y="2013789"/>
            <a:ext cx="2292610" cy="2582474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90" y="2045759"/>
            <a:ext cx="2165980" cy="251931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313855" y="4710682"/>
            <a:ext cx="2677596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8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800" b="1" dirty="0" err="1" smtClean="0">
                <a:solidFill>
                  <a:schemeClr val="bg1"/>
                </a:solidFill>
              </a:rPr>
              <a:t>уроці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3294" y="4710682"/>
            <a:ext cx="3061688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Не всі завдання </a:t>
            </a:r>
            <a:r>
              <a:rPr lang="ru-RU" sz="2800" b="1" dirty="0" smtClean="0">
                <a:solidFill>
                  <a:schemeClr val="bg1"/>
                </a:solidFill>
              </a:rPr>
              <a:t>були зрозумілі на уроці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14655" y="4565072"/>
            <a:ext cx="2836769" cy="153233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Не </a:t>
            </a:r>
            <a:r>
              <a:rPr lang="ru-RU" sz="2800" b="1" dirty="0" err="1" smtClean="0">
                <a:solidFill>
                  <a:schemeClr val="bg1"/>
                </a:solidFill>
              </a:rPr>
              <a:t>сподобалась</a:t>
            </a:r>
            <a:r>
              <a:rPr lang="ru-RU" sz="2800" b="1" dirty="0" smtClean="0">
                <a:solidFill>
                  <a:schemeClr val="bg1"/>
                </a:solidFill>
              </a:rPr>
              <a:t> своя робота на </a:t>
            </a:r>
            <a:r>
              <a:rPr lang="ru-RU" sz="2800" b="1" dirty="0" err="1" smtClean="0">
                <a:solidFill>
                  <a:schemeClr val="bg1"/>
                </a:solidFill>
              </a:rPr>
              <a:t>уроці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20539" y="1362775"/>
            <a:ext cx="9318171" cy="51077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Оціни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свою роботу 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уроці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ромашкою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03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21.04.2025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704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Прослуховування </a:t>
            </a:r>
            <a:r>
              <a:rPr lang="uk-UA" sz="2000" b="1" dirty="0" err="1">
                <a:solidFill>
                  <a:schemeClr val="bg1"/>
                </a:solidFill>
              </a:rPr>
              <a:t>аудиозапису</a:t>
            </a:r>
            <a:r>
              <a:rPr lang="uk-UA" sz="2000" b="1" dirty="0">
                <a:solidFill>
                  <a:schemeClr val="bg1"/>
                </a:solidFill>
              </a:rPr>
              <a:t> пісні «На зеленому горбочку» (</a:t>
            </a:r>
            <a:r>
              <a:rPr lang="uk-UA" sz="2000" b="1" dirty="0" err="1">
                <a:solidFill>
                  <a:schemeClr val="bg1"/>
                </a:solidFill>
              </a:rPr>
              <a:t>муз.Б.Фільц</a:t>
            </a:r>
            <a:r>
              <a:rPr lang="uk-UA" sz="2000" b="1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681" y="1327613"/>
            <a:ext cx="9408227" cy="529212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25789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86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977019" y="1917916"/>
            <a:ext cx="5389150" cy="282630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3242" y="525149"/>
            <a:ext cx="9363923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42" y="2132856"/>
            <a:ext cx="2668009" cy="239642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483242" y="515701"/>
            <a:ext cx="942424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Колір</a:t>
            </a:r>
            <a:r>
              <a:rPr lang="ru-RU" sz="4000" b="1" dirty="0" smtClean="0">
                <a:solidFill>
                  <a:schemeClr val="bg1"/>
                </a:solidFill>
              </a:rPr>
              <a:t> настрою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83242" y="1303065"/>
            <a:ext cx="9347790" cy="51077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Роздивись квіти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Які з них співпадають зараз з твоїм настроєм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969582" y="4529282"/>
            <a:ext cx="2272208" cy="941416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Заспокоєння, </a:t>
            </a:r>
            <a:r>
              <a:rPr lang="uk-UA" sz="2400" b="1" dirty="0" smtClean="0">
                <a:solidFill>
                  <a:schemeClr val="bg1"/>
                </a:solidFill>
              </a:rPr>
              <a:t>ніжність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868350" y="4529282"/>
            <a:ext cx="2102624" cy="941416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Сонце, світло, щастя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444738" y="4529282"/>
            <a:ext cx="2555623" cy="907515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Початок нового, бадьорість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9463115" y="4578246"/>
            <a:ext cx="1942928" cy="8434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Доброта,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скромність</a:t>
            </a:r>
            <a:endParaRPr lang="uk-UA" sz="2400" b="1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 descr="https://tvoyariviera.com/images/articles/interesting/lavender/lavender-02/tvoyariviera.com-lavander-02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6" y="2084889"/>
            <a:ext cx="2928927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tudfile.net/html/2706/1182/html_ZuZ2QG31Zc.TfhV/htmlconvd-7zm7xX_html_5d12524f6971c1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99" y="2084889"/>
            <a:ext cx="2529127" cy="180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flowersdelux.com.ua/wp-content/uploads/2017/06/c51c62f409713dcd28839a516196514c-3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037" y="2084889"/>
            <a:ext cx="2287084" cy="182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Що означає червоний тюльпа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15" y="2061679"/>
            <a:ext cx="2862673" cy="185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85387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9125" y="636044"/>
            <a:ext cx="9409503" cy="7028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1333" y="2185558"/>
            <a:ext cx="5494616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Ра-ра-ра, ра-ра-ра –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Розпочалась весела 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Ру-ру-ру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ру-ру-ру</a:t>
            </a:r>
            <a:r>
              <a:rPr lang="uk-UA" sz="3200" b="1" dirty="0">
                <a:solidFill>
                  <a:schemeClr val="bg1"/>
                </a:solidFill>
              </a:rPr>
              <a:t> –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Ми продовжуємо 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</a:p>
          <a:p>
            <a:r>
              <a:rPr lang="uk-UA" sz="3200" b="1" dirty="0" err="1" smtClean="0">
                <a:solidFill>
                  <a:schemeClr val="bg1"/>
                </a:solidFill>
              </a:rPr>
              <a:t>Ри-ри-ри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ри-ри-ри</a:t>
            </a:r>
            <a:r>
              <a:rPr lang="uk-UA" sz="3200" b="1" dirty="0">
                <a:solidFill>
                  <a:schemeClr val="bg1"/>
                </a:solidFill>
              </a:rPr>
              <a:t> –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З полиці </a:t>
            </a:r>
            <a:r>
              <a:rPr lang="uk-UA" sz="3200" b="1" dirty="0" smtClean="0">
                <a:solidFill>
                  <a:schemeClr val="bg1"/>
                </a:solidFill>
              </a:rPr>
              <a:t>книжечку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  <a:endParaRPr lang="uk-UA" sz="3200" b="1" dirty="0">
              <a:solidFill>
                <a:schemeClr val="bg1"/>
              </a:solidFill>
            </a:endParaRPr>
          </a:p>
          <a:p>
            <a:r>
              <a:rPr lang="uk-UA" sz="3200" b="1" dirty="0" err="1">
                <a:solidFill>
                  <a:schemeClr val="bg1"/>
                </a:solidFill>
              </a:rPr>
              <a:t>Рі-рі-рі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рі-рі-рі</a:t>
            </a:r>
            <a:r>
              <a:rPr lang="uk-UA" sz="3200" b="1" dirty="0">
                <a:solidFill>
                  <a:schemeClr val="bg1"/>
                </a:solidFill>
              </a:rPr>
              <a:t> –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На гілку </a:t>
            </a:r>
            <a:r>
              <a:rPr lang="uk-UA" sz="3200" b="1" dirty="0" smtClean="0">
                <a:solidFill>
                  <a:schemeClr val="bg1"/>
                </a:solidFill>
              </a:rPr>
              <a:t>сіли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8660" y="2631909"/>
            <a:ext cx="996656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гра.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4984" y="5545185"/>
            <a:ext cx="1615828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снігурі.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89125" y="1457647"/>
            <a:ext cx="9322418" cy="6210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чистомовку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, додаючи останні слова в рядках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4746" y="4617126"/>
            <a:ext cx="1290570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бери.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430" y="3587821"/>
            <a:ext cx="953807" cy="64633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гру.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16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1833" r="8897" b="8527"/>
          <a:stretch/>
        </p:blipFill>
        <p:spPr bwMode="auto">
          <a:xfrm flipH="1">
            <a:off x="1389125" y="2229127"/>
            <a:ext cx="3035862" cy="388142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297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2140" y="494528"/>
            <a:ext cx="9584459" cy="692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«Утвори нове слово</a:t>
            </a:r>
            <a:r>
              <a:rPr lang="uk-UA" sz="4000" b="1" dirty="0" smtClean="0">
                <a:solidFill>
                  <a:schemeClr val="bg1"/>
                </a:solidFill>
              </a:rPr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97020" y="1856096"/>
            <a:ext cx="2152123" cy="4017162"/>
          </a:xfrm>
          <a:prstGeom prst="roundRect">
            <a:avLst/>
          </a:prstGeom>
          <a:ln w="7620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рій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сорт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мир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рак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ніч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гора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141" y="2039435"/>
            <a:ext cx="2384079" cy="3363385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331471" y="1856096"/>
            <a:ext cx="2201883" cy="4017162"/>
          </a:xfrm>
          <a:prstGeom prst="roundRect">
            <a:avLst/>
          </a:prstGeom>
          <a:ln w="7620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бій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порт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жир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мак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піч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ea typeface="+mj-ea"/>
                <a:cs typeface="+mj-cs"/>
              </a:rPr>
              <a:t>нора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887896" y="2306797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896020" y="2977974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63121" y="3602685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983918" y="4232756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952236" y="4838456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940375" y="5402820"/>
            <a:ext cx="1201003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389125" y="1257292"/>
            <a:ext cx="9409504" cy="485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 поданих слів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утвори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нове слово, замінивши тільки першу букву.</a:t>
            </a:r>
          </a:p>
        </p:txBody>
      </p:sp>
    </p:spTree>
    <p:extLst>
      <p:ext uri="{BB962C8B-B14F-4D97-AF65-F5344CB8AC3E}">
        <p14:creationId xmlns:p14="http://schemas.microsoft.com/office/powerpoint/2010/main" val="31352525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2124" y="476937"/>
            <a:ext cx="9854219" cy="9926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200" b="1" dirty="0">
                <a:solidFill>
                  <a:schemeClr val="bg1"/>
                </a:solidFill>
              </a:rPr>
              <a:t>уривок з вірша, присвяченого відомій українській поетесі.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2124" y="2273794"/>
            <a:ext cx="486311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Ти себе Українкою звала.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чи краще знайти ім'я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Тій, що радістю в муках сіяла,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Як Вітчизна велика твоя!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r"/>
            <a:r>
              <a:rPr lang="uk-UA" sz="2800" b="1" dirty="0" smtClean="0">
                <a:solidFill>
                  <a:srgbClr val="FFFF00"/>
                </a:solidFill>
              </a:rPr>
              <a:t>М. Рильський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0223" y="1622607"/>
            <a:ext cx="4199090" cy="5327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кого у ньому йдеться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2" descr="Картинки по запросу &quot;леся українка портрет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1602" r="7811" b="11110"/>
          <a:stretch/>
        </p:blipFill>
        <p:spPr bwMode="auto">
          <a:xfrm>
            <a:off x="6541207" y="1622607"/>
            <a:ext cx="4475136" cy="410572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00223" y="4579115"/>
            <a:ext cx="5244120" cy="14515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Леся Українка – українська поетеса. Пригадай,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відомо про життя поетеси? Які твори поетеси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ти читав/читала?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693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3395" y="582906"/>
            <a:ext cx="9994719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5" y="1460028"/>
            <a:ext cx="3506834" cy="35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26429" y="1511767"/>
            <a:ext cx="6400798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3200" b="1" dirty="0" smtClean="0">
                <a:solidFill>
                  <a:schemeClr val="bg1"/>
                </a:solidFill>
              </a:rPr>
              <a:t>ми ознайомимося з віршем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Лесі Українки </a:t>
            </a:r>
            <a:r>
              <a:rPr lang="uk-UA" sz="3200" b="1" dirty="0">
                <a:solidFill>
                  <a:schemeClr val="bg1"/>
                </a:solidFill>
              </a:rPr>
              <a:t>«На зеленому горбочку</a:t>
            </a:r>
            <a:r>
              <a:rPr lang="uk-UA" sz="3200" b="1" dirty="0" smtClean="0">
                <a:solidFill>
                  <a:schemeClr val="bg1"/>
                </a:solidFill>
              </a:rPr>
              <a:t>».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Поспілкуємось про поетичні </a:t>
            </a:r>
            <a:r>
              <a:rPr lang="uk-UA" sz="3200" b="1" dirty="0">
                <a:solidFill>
                  <a:schemeClr val="bg1"/>
                </a:solidFill>
              </a:rPr>
              <a:t>картини </a:t>
            </a:r>
            <a:r>
              <a:rPr lang="uk-UA" sz="3200" b="1" dirty="0" smtClean="0">
                <a:solidFill>
                  <a:schemeClr val="bg1"/>
                </a:solidFill>
              </a:rPr>
              <a:t>природи,  знайдемо </a:t>
            </a:r>
            <a:r>
              <a:rPr lang="uk-UA" sz="3200" b="1" dirty="0" smtClean="0">
                <a:solidFill>
                  <a:schemeClr val="bg1"/>
                </a:solidFill>
              </a:rPr>
              <a:t>п</a:t>
            </a:r>
            <a:r>
              <a:rPr lang="uk-UA" sz="3200" b="1" dirty="0" smtClean="0">
                <a:solidFill>
                  <a:schemeClr val="bg1"/>
                </a:solidFill>
              </a:rPr>
              <a:t>орівняння образів, рими у вірші.</a:t>
            </a:r>
            <a:endParaRPr lang="uk-UA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17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5681" y="505706"/>
            <a:ext cx="10447490" cy="6808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Леся Українка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– українська </a:t>
            </a:r>
            <a:r>
              <a:rPr lang="uk-UA" sz="4000" b="1" dirty="0">
                <a:solidFill>
                  <a:schemeClr val="bg1"/>
                </a:solidFill>
              </a:rPr>
              <a:t>поетеса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625" y="1219202"/>
            <a:ext cx="7192662" cy="5262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Леся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Українка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(Лариса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Петрівна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Косач)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народилася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25 лютого 1871 року у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Новограді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Волинському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Мати – Ольга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Петрівна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Косач (Олена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Пчілка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) - (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письменниця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перекладачка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).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Батько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– Петро Антонович Косач (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український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юрист,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громадський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діяч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освітянин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).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Дитячі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літа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майбутньої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поетеси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минали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серед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мальовничої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природи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Волині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жвавих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іграх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праці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читанні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книжок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Читати Леся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навчилася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в 4 роки, у 6 років -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вишивати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Вона була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допитливою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веселою, любила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співати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слухати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народні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пісні,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казки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Перший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свій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вірш 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Надія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» вона написала в 9 років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присвятила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його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своїй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тьоті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яка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відбувала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заслання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За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порадою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вона його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підписала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Леся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Українка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098" name="Picture 2" descr="Картинки по запросу &quot;леся українка портрет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1602" r="7811" b="11110"/>
          <a:stretch/>
        </p:blipFill>
        <p:spPr bwMode="auto">
          <a:xfrm>
            <a:off x="7870372" y="1251085"/>
            <a:ext cx="3744685" cy="343557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201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27407" y="1352378"/>
            <a:ext cx="5350736" cy="57557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Робота із заголовком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ілюстрацією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2982" y="2701979"/>
            <a:ext cx="635310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назву вірша. Про що ми можемо дізнатися за назвою?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Що на ньому зображено?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Які фарби переважають? Який настрій створює малюнок?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4101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4102" y="466921"/>
            <a:ext cx="10081984" cy="7732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«Передбачення»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60136" y="2045199"/>
            <a:ext cx="64759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Леся Українка </a:t>
            </a:r>
            <a:r>
              <a:rPr lang="uk-UA" sz="2800" b="1" dirty="0">
                <a:solidFill>
                  <a:schemeClr val="bg1"/>
                </a:solidFill>
              </a:rPr>
              <a:t>«На зеленому горбочку». </a:t>
            </a:r>
            <a:endParaRPr lang="ru-RU" sz="2800" dirty="0"/>
          </a:p>
        </p:txBody>
      </p:sp>
      <p:pic>
        <p:nvPicPr>
          <p:cNvPr id="2050" name="Picture 2" descr="D:\2 клас\2 Читання\1 Савченко\09 Надійшла весна прекрасна\№102 - Леся Українка. Н а зеленому горбочку\2025-04-21_131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1" y="1364282"/>
            <a:ext cx="3429483" cy="401535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54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6550" y="494528"/>
            <a:ext cx="10063805" cy="9509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002708" y="2476776"/>
            <a:ext cx="3138321" cy="369449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горбочку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садочку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дитинка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хатинки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маленькая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білої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610448" y="2530916"/>
            <a:ext cx="3319756" cy="35836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зеленому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вишневому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притулилася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виглядати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засвітило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звеселило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915" y="2530916"/>
            <a:ext cx="2574553" cy="358362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авнобедренный треугольник 9"/>
          <p:cNvSpPr/>
          <p:nvPr/>
        </p:nvSpPr>
        <p:spPr>
          <a:xfrm rot="6556522">
            <a:off x="5693200" y="270457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6556522">
            <a:off x="5586842" y="322346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5554976" y="3796567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556522">
            <a:off x="5526207" y="431831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5448461" y="487919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6556522">
            <a:off x="5396842" y="540294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6556522">
            <a:off x="9130083" y="267873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9395643" y="323311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9505208" y="382834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6556522">
            <a:off x="9709847" y="429471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6556522">
            <a:off x="9596431" y="487190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6556522">
            <a:off x="9758876" y="544407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31872" y="1487760"/>
            <a:ext cx="10038483" cy="8237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слова</a:t>
            </a:r>
            <a:r>
              <a:rPr lang="uk-UA" sz="2400" b="1" dirty="0">
                <a:solidFill>
                  <a:srgbClr val="0070C0"/>
                </a:solidFill>
              </a:rPr>
              <a:t>.</a:t>
            </a:r>
            <a:r>
              <a:rPr lang="uk-UA" sz="2400" b="1" dirty="0" smtClean="0">
                <a:solidFill>
                  <a:srgbClr val="0070C0"/>
                </a:solidFill>
              </a:rPr>
              <a:t> Знайди і прочитай слова, що </a:t>
            </a:r>
            <a:r>
              <a:rPr lang="uk-UA" sz="2400" b="1" dirty="0">
                <a:solidFill>
                  <a:srgbClr val="0070C0"/>
                </a:solidFill>
              </a:rPr>
              <a:t>називають предмет</a:t>
            </a:r>
            <a:r>
              <a:rPr lang="uk-UA" sz="2400" b="1" dirty="0">
                <a:solidFill>
                  <a:srgbClr val="0070C0"/>
                </a:solidFill>
              </a:rPr>
              <a:t>. Знайди і прочитай слова, що вказують на дію предмета.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3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637</Words>
  <Application>Microsoft Office PowerPoint</Application>
  <PresentationFormat>Произвольный</PresentationFormat>
  <Paragraphs>111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«Ромашка»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401</cp:revision>
  <dcterms:created xsi:type="dcterms:W3CDTF">2018-01-05T16:38:53Z</dcterms:created>
  <dcterms:modified xsi:type="dcterms:W3CDTF">2025-04-21T12:14:02Z</dcterms:modified>
</cp:coreProperties>
</file>