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689" r:id="rId2"/>
    <p:sldId id="693" r:id="rId3"/>
    <p:sldId id="671" r:id="rId4"/>
    <p:sldId id="690" r:id="rId5"/>
    <p:sldId id="672" r:id="rId6"/>
    <p:sldId id="622" r:id="rId7"/>
    <p:sldId id="680" r:id="rId8"/>
    <p:sldId id="691" r:id="rId9"/>
    <p:sldId id="674" r:id="rId10"/>
    <p:sldId id="684" r:id="rId11"/>
    <p:sldId id="685" r:id="rId12"/>
    <p:sldId id="686" r:id="rId13"/>
    <p:sldId id="687" r:id="rId14"/>
    <p:sldId id="676" r:id="rId15"/>
    <p:sldId id="69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EE2"/>
    <a:srgbClr val="295FFF"/>
    <a:srgbClr val="2F3242"/>
    <a:srgbClr val="FFCCFF"/>
    <a:srgbClr val="F5FC9A"/>
    <a:srgbClr val="ECF949"/>
    <a:srgbClr val="FF66FF"/>
    <a:srgbClr val="00B050"/>
    <a:srgbClr val="1694E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33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462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16.04.2025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16.04.2025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16.04.2025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89315" y="4156151"/>
            <a:ext cx="9078685" cy="160043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0070C0"/>
                </a:solidFill>
              </a:rPr>
              <a:t>Розвиток зв'язного мовлення. Малюю весняні </a:t>
            </a:r>
            <a:r>
              <a:rPr lang="uk-UA" sz="4400" b="1" dirty="0" smtClean="0">
                <a:solidFill>
                  <a:srgbClr val="0070C0"/>
                </a:solidFill>
              </a:rPr>
              <a:t>квіти</a:t>
            </a:r>
            <a:endParaRPr lang="uk-UA" sz="44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61514" y="1693654"/>
            <a:ext cx="2906486" cy="1328023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pPr algn="ctr"/>
            <a:r>
              <a:rPr lang="uk-UA" sz="2400" b="1" i="1" dirty="0">
                <a:solidFill>
                  <a:srgbClr val="0070C0"/>
                </a:solidFill>
              </a:rPr>
              <a:t>2 </a:t>
            </a:r>
            <a:r>
              <a:rPr lang="uk-UA" sz="2400" b="1" i="1" dirty="0" smtClean="0">
                <a:solidFill>
                  <a:srgbClr val="0070C0"/>
                </a:solidFill>
              </a:rPr>
              <a:t>клас 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Урок </a:t>
            </a:r>
            <a:r>
              <a:rPr lang="en-US" sz="2400" b="1" dirty="0" smtClean="0">
                <a:solidFill>
                  <a:srgbClr val="0070C0"/>
                </a:solidFill>
              </a:rPr>
              <a:t>102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5" name="Picture 2" descr="http://tdvsesvit.com.ua/images/product_images/popup_images/4429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97" y="981341"/>
            <a:ext cx="2055274" cy="3059961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66850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4484914" y="1285429"/>
            <a:ext cx="6760030" cy="45243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Підсніжник - квітка весни</a:t>
            </a:r>
          </a:p>
          <a:p>
            <a:pPr algn="just"/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Ще навкруги лежить сніг, а він вже пробиває собі дорогу до сонця. Спершу 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появляються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невеликі зелені 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листочки, а згодом – білі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голівки на  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тонкому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стебельці. Квітка має три ніжних пелюстки. Ростуть ці чудові квіти густими білими острівцями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94417"/>
            <a:ext cx="957943" cy="9529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48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4" descr="Волинян штрафуватимуть за продаж і купівлю первоцвіті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43" y="1305618"/>
            <a:ext cx="3439886" cy="2571978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90600" y="545399"/>
            <a:ext cx="10221685" cy="6851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опис квітки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89434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539342" y="1230527"/>
            <a:ext cx="6845517" cy="50167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Проліски</a:t>
            </a:r>
          </a:p>
          <a:p>
            <a:pPr algn="just" fontAlgn="base"/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Пролісок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зацвітає 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ранньою весною.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тоненьке стебельце з 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видовженими листочками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що 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розташовані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попарно. 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Синя квіточка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проліска має ніжні, загострені на кінці 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пелюстки.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Ця тендітна 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квітка дивує тим,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вона пробиває корку весняного снігу і витримує 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нічні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морози.</a:t>
            </a:r>
          </a:p>
        </p:txBody>
      </p:sp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94417"/>
            <a:ext cx="957943" cy="9529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48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8" descr="Днепродзержинские школьники искали первоцветы | Каменское Новости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2" r="11097"/>
          <a:stretch/>
        </p:blipFill>
        <p:spPr bwMode="auto">
          <a:xfrm>
            <a:off x="566056" y="1332912"/>
            <a:ext cx="3799115" cy="2822986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90600" y="545399"/>
            <a:ext cx="10221685" cy="6851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опис квітки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6819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550229" y="1317621"/>
            <a:ext cx="6749142" cy="45243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Крокуси</a:t>
            </a:r>
          </a:p>
          <a:p>
            <a:pPr algn="just"/>
            <a:r>
              <a:rPr lang="uk-UA" sz="3200" b="1" dirty="0">
                <a:solidFill>
                  <a:schemeClr val="bg1"/>
                </a:solidFill>
              </a:rPr>
              <a:t>   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Крокуси ростуть на короткій стеблинці.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Листячко блискуче та вузеньке, наче 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голка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Квіточки бувають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бузкового, фіолетового, 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яскраво-жовтого, оранжевого,  білого кольору.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Велика квітка, неначе яскравий келих, здіймається з тоненької стеблини. </a:t>
            </a:r>
          </a:p>
        </p:txBody>
      </p:sp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32657" y="5894417"/>
            <a:ext cx="957943" cy="9529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48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10" descr="В Оренбуржье стартует акция «Сохраним первоцветы!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52" y="1317621"/>
            <a:ext cx="3657000" cy="2742750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90600" y="545399"/>
            <a:ext cx="10221685" cy="6851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опис квітки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9639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90600" y="545399"/>
            <a:ext cx="10221685" cy="6851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опис квітки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97828" y="1317621"/>
            <a:ext cx="6814457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Сон-трава</a:t>
            </a:r>
          </a:p>
          <a:p>
            <a:pPr algn="just" fontAlgn="base"/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/>
              <a:t>Сон-трава </a:t>
            </a:r>
            <a:r>
              <a:rPr lang="ru-RU" sz="3200" dirty="0" smtClean="0"/>
              <a:t>– це</a:t>
            </a:r>
            <a:r>
              <a:rPr lang="ru-RU" sz="3200" dirty="0"/>
              <a:t> </a:t>
            </a:r>
            <a:r>
              <a:rPr lang="ru-RU" sz="3200" dirty="0" smtClean="0"/>
              <a:t>красива рослина-першоцвіт</a:t>
            </a:r>
            <a:r>
              <a:rPr lang="ru-RU" sz="3200" dirty="0"/>
              <a:t>, яка має прямостоячі, пухнасті </a:t>
            </a:r>
            <a:r>
              <a:rPr lang="ru-RU" sz="3200" dirty="0" smtClean="0"/>
              <a:t>стебла, </a:t>
            </a:r>
            <a:r>
              <a:rPr lang="ru-RU" sz="3200" dirty="0"/>
              <a:t>а також розсічені, ажурні, волосисті листки та великі, дзвоникоподібні квітки. Дуже ніжна, і приваблива рослина. 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32657" y="5894417"/>
            <a:ext cx="957943" cy="9529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48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6" descr="Первоцветы (75 фото): виды, названия, применение в ландшафтном дизай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1324853"/>
            <a:ext cx="3309257" cy="2474307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90600" y="4964999"/>
            <a:ext cx="10221685" cy="6851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Запиши </a:t>
            </a:r>
            <a:r>
              <a:rPr lang="uk-UA" sz="3600" b="1" dirty="0">
                <a:solidFill>
                  <a:schemeClr val="bg1"/>
                </a:solidFill>
              </a:rPr>
              <a:t>свій опис квітки. Розпочни із заголовка.</a:t>
            </a:r>
          </a:p>
        </p:txBody>
      </p:sp>
    </p:spTree>
    <p:extLst>
      <p:ext uri="{BB962C8B-B14F-4D97-AF65-F5344CB8AC3E}">
        <p14:creationId xmlns:p14="http://schemas.microsoft.com/office/powerpoint/2010/main" val="280220490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444204" y="1272343"/>
            <a:ext cx="3343067" cy="493008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Підпиши малюнок</a:t>
            </a:r>
            <a:endParaRPr lang="uk-UA" sz="2400" b="1" dirty="0">
              <a:solidFill>
                <a:srgbClr val="0070C0"/>
              </a:solidFill>
            </a:endParaRPr>
          </a:p>
        </p:txBody>
      </p:sp>
      <p:pic>
        <p:nvPicPr>
          <p:cNvPr id="5132" name="Picture 12" descr="Картинки по запросу &quot;детские рисунки про весн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152" y="3878829"/>
            <a:ext cx="3109865" cy="232386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ПОДСНЕЖНИКИ–ПЕРВОЦВЕТЫ | Мир дошколя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892" y="1947469"/>
            <a:ext cx="2816465" cy="209064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Акция «Сохраним первоцветы». Воспитателям детских садов, школьным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06" r="13894"/>
          <a:stretch/>
        </p:blipFill>
        <p:spPr bwMode="auto">
          <a:xfrm>
            <a:off x="1173733" y="1362497"/>
            <a:ext cx="2918835" cy="218540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Рисунки детей по теме &quot;Первоцвет&quot; | Социальная сеть работников ..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0" t="5162" r="3689" b="12978"/>
          <a:stretch/>
        </p:blipFill>
        <p:spPr bwMode="auto">
          <a:xfrm>
            <a:off x="8183538" y="1388399"/>
            <a:ext cx="3109865" cy="233594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Рисунки детей по теме &quot;Первоцвет&quot; | Социальная сеть работников ...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0" t="5334" r="4117" b="10078"/>
          <a:stretch/>
        </p:blipFill>
        <p:spPr bwMode="auto">
          <a:xfrm>
            <a:off x="1173733" y="3724339"/>
            <a:ext cx="3144037" cy="232386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Конкурс рисунков и поделок «И расцвел подснежник»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892" y="4038115"/>
            <a:ext cx="3110379" cy="233278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152734" y="545399"/>
            <a:ext cx="10059551" cy="6851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Намалюй олівцями описану квітку</a:t>
            </a: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32657" y="5894417"/>
            <a:ext cx="957943" cy="9529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48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9149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2368421" y="1920945"/>
            <a:ext cx="5157114" cy="1055608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bg1"/>
                </a:solidFill>
              </a:rPr>
              <a:t>Я</a:t>
            </a:r>
            <a:r>
              <a:rPr lang="ru-RU" sz="2800" b="1" dirty="0" err="1" smtClean="0">
                <a:solidFill>
                  <a:schemeClr val="bg1"/>
                </a:solidFill>
              </a:rPr>
              <a:t>кщо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під час уроку </a:t>
            </a:r>
            <a:r>
              <a:rPr lang="ru-RU" sz="2800" b="1" dirty="0" smtClean="0">
                <a:solidFill>
                  <a:schemeClr val="bg1"/>
                </a:solidFill>
              </a:rPr>
              <a:t>все </a:t>
            </a:r>
            <a:r>
              <a:rPr lang="ru-RU" sz="2800" b="1" dirty="0">
                <a:solidFill>
                  <a:schemeClr val="bg1"/>
                </a:solidFill>
              </a:rPr>
              <a:t>було </a:t>
            </a:r>
            <a:r>
              <a:rPr lang="ru-RU" sz="2800" b="1" dirty="0" err="1">
                <a:solidFill>
                  <a:schemeClr val="bg1"/>
                </a:solidFill>
              </a:rPr>
              <a:t>зрозумілим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smtClean="0">
                <a:solidFill>
                  <a:schemeClr val="bg1"/>
                </a:solidFill>
              </a:rPr>
              <a:t>легким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data10.proshkolu.ru/content/media/pic/std/4000000/3419000/3418865-6ecffe6f24ee643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" t="3375" r="6769" b="5523"/>
          <a:stretch/>
        </p:blipFill>
        <p:spPr bwMode="auto">
          <a:xfrm>
            <a:off x="980582" y="1909544"/>
            <a:ext cx="1284702" cy="199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5597972" y="4306155"/>
            <a:ext cx="5157113" cy="1055608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bg1"/>
                </a:solidFill>
              </a:rPr>
              <a:t>Я</a:t>
            </a:r>
            <a:r>
              <a:rPr lang="ru-RU" sz="2800" b="1" dirty="0" err="1" smtClean="0">
                <a:solidFill>
                  <a:schemeClr val="bg1"/>
                </a:solidFill>
              </a:rPr>
              <a:t>кщо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під час уроку </a:t>
            </a:r>
            <a:r>
              <a:rPr lang="ru-RU" sz="2800" b="1" dirty="0" err="1">
                <a:solidFill>
                  <a:schemeClr val="bg1"/>
                </a:solidFill>
              </a:rPr>
              <a:t>виникали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труднощі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smtClean="0">
                <a:solidFill>
                  <a:schemeClr val="bg1"/>
                </a:solidFill>
              </a:rPr>
              <a:t>багато </a:t>
            </a:r>
            <a:r>
              <a:rPr lang="ru-RU" sz="2800" b="1" dirty="0" err="1" smtClean="0">
                <a:solidFill>
                  <a:schemeClr val="bg1"/>
                </a:solidFill>
              </a:rPr>
              <a:t>помилок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996872" y="3082374"/>
            <a:ext cx="5157113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Якщо</a:t>
            </a:r>
            <a:r>
              <a:rPr lang="ru-RU" sz="2800" b="1" dirty="0">
                <a:solidFill>
                  <a:schemeClr val="bg1"/>
                </a:solidFill>
              </a:rPr>
              <a:t> </a:t>
            </a:r>
            <a:r>
              <a:rPr lang="ru-RU" sz="2800" b="1" dirty="0" err="1">
                <a:solidFill>
                  <a:schemeClr val="bg1"/>
                </a:solidFill>
              </a:rPr>
              <a:t>інколи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під</a:t>
            </a:r>
            <a:r>
              <a:rPr lang="ru-RU" sz="2800" b="1" dirty="0">
                <a:solidFill>
                  <a:schemeClr val="bg1"/>
                </a:solidFill>
              </a:rPr>
              <a:t> час уроку </a:t>
            </a:r>
            <a:r>
              <a:rPr lang="ru-RU" sz="2800" b="1" dirty="0" err="1">
                <a:solidFill>
                  <a:schemeClr val="bg1"/>
                </a:solidFill>
              </a:rPr>
              <a:t>з'являлися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труднощі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478034" y="3082374"/>
            <a:ext cx="1286946" cy="122836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231176" y="609600"/>
            <a:ext cx="9665424" cy="6422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764980" y="1294958"/>
            <a:ext cx="7097485" cy="5765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Оціни свою роботу на уроці розділовими знаками </a:t>
            </a:r>
          </a:p>
        </p:txBody>
      </p:sp>
      <p:pic>
        <p:nvPicPr>
          <p:cNvPr id="9" name="Picture 2" descr="D:\Картинки до тестів\Емоції Розділові знаки\Знак питання з чоловічком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1" t="-1" r="10869" b="12229"/>
          <a:stretch/>
        </p:blipFill>
        <p:spPr bwMode="auto">
          <a:xfrm>
            <a:off x="3996872" y="4306155"/>
            <a:ext cx="1241291" cy="191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64157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32114" y="494528"/>
            <a:ext cx="10014603" cy="724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65385" y="1319276"/>
            <a:ext cx="8948058" cy="735046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Розглянь весняні квіти. Вибери свою квітку настрою і прочитай передбачення під нею на урок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Барвіно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104" y="3165526"/>
            <a:ext cx="2784021" cy="1856014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рокус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125" y="2269796"/>
            <a:ext cx="2848882" cy="1899255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Галантус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2" y="2269796"/>
            <a:ext cx="2729962" cy="1823614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Первоцвіт (примула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6007" y="2961523"/>
            <a:ext cx="2532931" cy="1899699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A422E68-C715-41C5-BD9F-D4C4EE7F7FFA}"/>
              </a:ext>
            </a:extLst>
          </p:cNvPr>
          <p:cNvSpPr txBox="1"/>
          <p:nvPr/>
        </p:nvSpPr>
        <p:spPr>
          <a:xfrm>
            <a:off x="3558323" y="5021540"/>
            <a:ext cx="2433582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Чудове спілкування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C6D81AE-5CFB-4C25-A3D2-05B1D10F4D90}"/>
              </a:ext>
            </a:extLst>
          </p:cNvPr>
          <p:cNvSpPr txBox="1"/>
          <p:nvPr/>
        </p:nvSpPr>
        <p:spPr>
          <a:xfrm>
            <a:off x="9481458" y="4861222"/>
            <a:ext cx="1948288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 smtClean="0">
                <a:solidFill>
                  <a:schemeClr val="bg1"/>
                </a:solidFill>
              </a:rPr>
              <a:t>Цікаві знання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AA5B367-759C-4656-8406-C6FEB2C4ADA9}"/>
              </a:ext>
            </a:extLst>
          </p:cNvPr>
          <p:cNvSpPr txBox="1"/>
          <p:nvPr/>
        </p:nvSpPr>
        <p:spPr>
          <a:xfrm>
            <a:off x="744495" y="4093533"/>
            <a:ext cx="2547256" cy="105560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 smtClean="0">
                <a:solidFill>
                  <a:schemeClr val="accent6">
                    <a:lumMod val="75000"/>
                  </a:schemeClr>
                </a:solidFill>
              </a:rPr>
              <a:t>Отримаю задоволення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CF7A4D3-CAF4-43F6-9D4A-86A306BE94A3}"/>
              </a:ext>
            </a:extLst>
          </p:cNvPr>
          <p:cNvSpPr txBox="1"/>
          <p:nvPr/>
        </p:nvSpPr>
        <p:spPr>
          <a:xfrm>
            <a:off x="6455229" y="4208904"/>
            <a:ext cx="2560778" cy="1055608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 smtClean="0">
                <a:solidFill>
                  <a:schemeClr val="bg1"/>
                </a:solidFill>
              </a:rPr>
              <a:t>Я впораюсь із завданнями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13206" y="2054322"/>
            <a:ext cx="5252415" cy="243059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Знову наш шкільний дзвінок</a:t>
            </a:r>
          </a:p>
          <a:p>
            <a:pPr algn="ctr"/>
            <a:r>
              <a:rPr lang="uk-UA" sz="2800" b="1" dirty="0"/>
              <a:t>Кличе всіх нас на урок.</a:t>
            </a:r>
          </a:p>
          <a:p>
            <a:pPr algn="ctr"/>
            <a:r>
              <a:rPr lang="uk-UA" sz="2800" b="1" dirty="0"/>
              <a:t>Тож швиденько ти сідай,</a:t>
            </a:r>
          </a:p>
          <a:p>
            <a:pPr algn="ctr"/>
            <a:r>
              <a:rPr lang="uk-UA" sz="2800" b="1" dirty="0"/>
              <a:t>Новинки–</a:t>
            </a:r>
            <a:r>
              <a:rPr lang="uk-UA" sz="2800" b="1" dirty="0" err="1"/>
              <a:t>цікавинки</a:t>
            </a:r>
            <a:r>
              <a:rPr lang="uk-UA" sz="2800" b="1" dirty="0"/>
              <a:t> </a:t>
            </a:r>
            <a:endParaRPr lang="uk-UA" sz="2800" b="1" dirty="0" smtClean="0"/>
          </a:p>
          <a:p>
            <a:pPr algn="ctr"/>
            <a:r>
              <a:rPr lang="uk-UA" sz="2800" b="1" dirty="0" smtClean="0"/>
              <a:t>для </a:t>
            </a:r>
            <a:r>
              <a:rPr lang="uk-UA" sz="2800" b="1" dirty="0"/>
              <a:t>себе відкривай.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28898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84209" y="468086"/>
            <a:ext cx="9732134" cy="7375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Які </a:t>
            </a:r>
            <a:r>
              <a:rPr lang="uk-UA" sz="3600" b="1" dirty="0">
                <a:solidFill>
                  <a:schemeClr val="bg1"/>
                </a:solidFill>
              </a:rPr>
              <a:t>зміни в </a:t>
            </a:r>
            <a:r>
              <a:rPr lang="uk-UA" sz="3600" b="1" dirty="0" smtClean="0">
                <a:solidFill>
                  <a:schemeClr val="bg1"/>
                </a:solidFill>
              </a:rPr>
              <a:t>природі відбуваються навесні?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84209" y="1365685"/>
            <a:ext cx="5854890" cy="954107"/>
          </a:xfrm>
          <a:prstGeom prst="rect">
            <a:avLst/>
          </a:prstGeom>
          <a:solidFill>
            <a:srgbClr val="F68EE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Сонце з кожним днем піднімається вище, все більше обігріває землю.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284209" y="2505433"/>
            <a:ext cx="5854890" cy="138499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З приходом весни дерева прокидаються після довгого зимового сну.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284209" y="4049774"/>
            <a:ext cx="5854890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З'являються перші квіти, </a:t>
            </a:r>
            <a:r>
              <a:rPr lang="uk-UA" sz="2800" b="1" dirty="0" smtClean="0">
                <a:solidFill>
                  <a:schemeClr val="bg1"/>
                </a:solidFill>
              </a:rPr>
              <a:t>комахи, повертаються </a:t>
            </a:r>
            <a:r>
              <a:rPr lang="uk-UA" sz="2800" b="1" dirty="0">
                <a:solidFill>
                  <a:schemeClr val="bg1"/>
                </a:solidFill>
              </a:rPr>
              <a:t>додому птахи з теплих країв.</a:t>
            </a:r>
          </a:p>
        </p:txBody>
      </p:sp>
      <p:pic>
        <p:nvPicPr>
          <p:cNvPr id="1030" name="Picture 6" descr="Плакат &quot;Девушка-весна&quot; - Оформительские набор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299" y="1205625"/>
            <a:ext cx="3877244" cy="486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86238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97429" y="599721"/>
            <a:ext cx="9644742" cy="7399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Повідомлення теми уроку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302829" y="1521613"/>
            <a:ext cx="4539343" cy="2826306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Сьогодні на уроці </a:t>
            </a:r>
            <a:r>
              <a:rPr lang="ru-RU" sz="3200" b="1" dirty="0" smtClean="0">
                <a:solidFill>
                  <a:srgbClr val="0070C0"/>
                </a:solidFill>
              </a:rPr>
              <a:t>розвитку зв’язного мовлення ми будемо вчитися описувати перші весняні квіти.</a:t>
            </a:r>
            <a:endParaRPr lang="uk-UA" sz="3200" b="1" dirty="0" smtClean="0">
              <a:solidFill>
                <a:srgbClr val="0070C0"/>
              </a:solidFill>
            </a:endParaRPr>
          </a:p>
        </p:txBody>
      </p:sp>
      <p:pic>
        <p:nvPicPr>
          <p:cNvPr id="8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" b="2098"/>
          <a:stretch/>
        </p:blipFill>
        <p:spPr bwMode="auto">
          <a:xfrm>
            <a:off x="1317172" y="1521613"/>
            <a:ext cx="3368100" cy="320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25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5166" y="603386"/>
            <a:ext cx="10183389" cy="8144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Прочитай </a:t>
            </a:r>
            <a:r>
              <a:rPr lang="uk-UA" sz="3600" b="1" dirty="0">
                <a:solidFill>
                  <a:schemeClr val="bg1"/>
                </a:solidFill>
              </a:rPr>
              <a:t>про </a:t>
            </a:r>
            <a:r>
              <a:rPr lang="uk-UA" sz="3600" b="1" dirty="0" smtClean="0">
                <a:solidFill>
                  <a:schemeClr val="bg1"/>
                </a:solidFill>
              </a:rPr>
              <a:t>первоцвіти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31870" y="1524350"/>
            <a:ext cx="5466685" cy="44012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 fontAlgn="base"/>
            <a:r>
              <a:rPr lang="uk-UA" sz="2800" b="1" dirty="0">
                <a:solidFill>
                  <a:schemeClr val="bg1"/>
                </a:solidFill>
              </a:rPr>
              <a:t>Щороку світ з нетерпінням чекає весни. Усьому й усім хочеться нарешті тепла і яскравого сонечка. Першими вісниками всіма очікуваної пори є квіти, які, </a:t>
            </a:r>
            <a:r>
              <a:rPr lang="uk-UA" sz="2800" b="1">
                <a:solidFill>
                  <a:schemeClr val="bg1"/>
                </a:solidFill>
              </a:rPr>
              <a:t>за </a:t>
            </a:r>
            <a:r>
              <a:rPr lang="uk-UA" sz="2800" b="1" smtClean="0">
                <a:solidFill>
                  <a:schemeClr val="bg1"/>
                </a:solidFill>
              </a:rPr>
              <a:t>свою </a:t>
            </a:r>
            <a:r>
              <a:rPr lang="uk-UA" sz="2800" b="1" dirty="0">
                <a:solidFill>
                  <a:schemeClr val="bg1"/>
                </a:solidFill>
              </a:rPr>
              <a:t>першість, отримали назву первоцвіти. Вони своїми яскравими барвами сповіщають про прихід весни, тепла і сонця. Вони радують око і душу.</a:t>
            </a:r>
          </a:p>
        </p:txBody>
      </p:sp>
      <p:pic>
        <p:nvPicPr>
          <p:cNvPr id="2050" name="Picture 2" descr="Ранние весенние цветы: интересно о первоцвета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166" y="1524350"/>
            <a:ext cx="4477218" cy="447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2559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4399" y="405926"/>
            <a:ext cx="10341429" cy="7697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Відгадай загадки і з’єднай їх з відповідними світлинами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2464" y="2187315"/>
            <a:ext cx="300048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першим зацвітаю серед гаю.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білий, наче сніг,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колір маю.</a:t>
            </a:r>
          </a:p>
        </p:txBody>
      </p:sp>
      <p:pic>
        <p:nvPicPr>
          <p:cNvPr id="5122" name="Picture 2" descr="Травянистое многолетнее растение подснежник &quot; — card of the user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297" y="3712986"/>
            <a:ext cx="2080179" cy="1934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804638" y="5660390"/>
            <a:ext cx="206749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Підсніжник</a:t>
            </a: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1441" y="1256757"/>
            <a:ext cx="3032320" cy="841328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Розглянь світлини і підпиши назви квітів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94417"/>
            <a:ext cx="1001486" cy="9529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46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3" name="Picture 2" descr="Тюльпан Махровый Микс 🌷 - купить луковицы и клубни в Украине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99"/>
          <a:stretch/>
        </p:blipFill>
        <p:spPr bwMode="auto">
          <a:xfrm>
            <a:off x="3798297" y="1256757"/>
            <a:ext cx="2074546" cy="1985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73281" y="3975892"/>
            <a:ext cx="3000480" cy="156966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Мій цвіт фіолетовий,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п'ять пелюсток.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довго я квітну 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  інших квіток.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16677" y="5571801"/>
            <a:ext cx="1597891" cy="52322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Крокус</a:t>
            </a:r>
          </a:p>
        </p:txBody>
      </p:sp>
      <p:pic>
        <p:nvPicPr>
          <p:cNvPr id="18" name="Picture 2" descr="31 мая. Пятница. &quot;Ландыши, ландыши светлого мая привет&quot; | Цветники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3" r="11815"/>
          <a:stretch/>
        </p:blipFill>
        <p:spPr bwMode="auto">
          <a:xfrm>
            <a:off x="5980490" y="1271868"/>
            <a:ext cx="2070266" cy="1905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Крокус фиолетовый: продажа, цена в Киевской области. рассада и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490" y="3712986"/>
            <a:ext cx="2076776" cy="1922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8108505" y="2001300"/>
            <a:ext cx="3740298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гордо голову тримаю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перед вітром не схиляю.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Усяких кольорів буваю.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Скажи, яке ім'я я маю?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48771" y="3047740"/>
            <a:ext cx="173154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Тюльпан</a:t>
            </a:r>
            <a:endParaRPr lang="uk-UA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108505" y="3987928"/>
            <a:ext cx="3549115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Вона цвіте в травневі дні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Поміж великим листом.</a:t>
            </a:r>
          </a:p>
          <a:p>
            <a:pPr algn="ctr"/>
            <a:r>
              <a:rPr lang="uk-UA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Повисли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квіти запашні,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Немов дрібне намисто.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85113" y="3080490"/>
            <a:ext cx="178758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Конвалія</a:t>
            </a:r>
          </a:p>
        </p:txBody>
      </p:sp>
    </p:spTree>
    <p:extLst>
      <p:ext uri="{BB962C8B-B14F-4D97-AF65-F5344CB8AC3E}">
        <p14:creationId xmlns:p14="http://schemas.microsoft.com/office/powerpoint/2010/main" val="50932767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 animBg="1"/>
      <p:bldP spid="16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69492" y="521132"/>
            <a:ext cx="9655412" cy="72541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</a:t>
            </a:r>
            <a:r>
              <a:rPr lang="uk-UA" sz="4000" b="1" dirty="0">
                <a:solidFill>
                  <a:schemeClr val="bg1"/>
                </a:solidFill>
              </a:rPr>
              <a:t>текст </a:t>
            </a:r>
            <a:r>
              <a:rPr lang="uk-UA" sz="4000" b="1" dirty="0" err="1" smtClean="0">
                <a:solidFill>
                  <a:schemeClr val="bg1"/>
                </a:solidFill>
              </a:rPr>
              <a:t>Читалочки</a:t>
            </a:r>
            <a:endParaRPr lang="uk-UA" sz="4000" b="1" i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02876" y="2081054"/>
            <a:ext cx="5347210" cy="39703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_____________</a:t>
            </a:r>
            <a:endParaRPr lang="uk-UA" sz="3600" b="1" dirty="0">
              <a:solidFill>
                <a:srgbClr val="FFFF00"/>
              </a:solidFill>
            </a:endParaRPr>
          </a:p>
          <a:p>
            <a:pPr algn="just"/>
            <a:r>
              <a:rPr lang="uk-UA" sz="3600" b="1" dirty="0" smtClean="0">
                <a:solidFill>
                  <a:srgbClr val="FFFF00"/>
                </a:solidFill>
              </a:rPr>
              <a:t>      Ця </a:t>
            </a:r>
            <a:r>
              <a:rPr lang="uk-UA" sz="3600" b="1" dirty="0">
                <a:solidFill>
                  <a:srgbClr val="FFFF00"/>
                </a:solidFill>
              </a:rPr>
              <a:t>квітка жовтенька і пухнаста, як курчатко. Вона має стебельце-трубочку. Якщо зірвеш його, потече біленьке молочко.</a:t>
            </a:r>
          </a:p>
        </p:txBody>
      </p:sp>
      <p:pic>
        <p:nvPicPr>
          <p:cNvPr id="7" name="Picture 2" descr="Одуванчики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111" y="4145777"/>
            <a:ext cx="2770080" cy="205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042489" y="2037509"/>
            <a:ext cx="2402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Кульбабка</a:t>
            </a:r>
          </a:p>
        </p:txBody>
      </p:sp>
      <p:pic>
        <p:nvPicPr>
          <p:cNvPr id="4098" name="Picture 2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389" y="2081053"/>
            <a:ext cx="1749988" cy="182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 l="3517" r="9924"/>
          <a:stretch/>
        </p:blipFill>
        <p:spPr>
          <a:xfrm flipH="1">
            <a:off x="551936" y="2232181"/>
            <a:ext cx="2890186" cy="288548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132114" y="1318500"/>
            <a:ext cx="9792790" cy="572196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Відгадай</a:t>
            </a:r>
            <a:r>
              <a:rPr lang="uk-UA" sz="2400" b="1" dirty="0">
                <a:solidFill>
                  <a:srgbClr val="0070C0"/>
                </a:solidFill>
              </a:rPr>
              <a:t>, яку квітку вона описала. Запиши назву цієї квітки в заголовку. </a:t>
            </a:r>
            <a:endParaRPr lang="uk-UA" sz="2400" b="1" i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94417"/>
            <a:ext cx="957943" cy="9529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47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04718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66404" y="544286"/>
            <a:ext cx="10443853" cy="6711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Словникова робота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85834" y="1267026"/>
            <a:ext cx="5775158" cy="68157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Малюю весняну квітку</a:t>
            </a:r>
            <a:endParaRPr lang="ru-RU" sz="3600" b="1" dirty="0">
              <a:solidFill>
                <a:schemeClr val="bg1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7373412" y="1910467"/>
            <a:ext cx="1" cy="44865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075757" y="1582712"/>
            <a:ext cx="5004" cy="789443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0671069" y="1569681"/>
            <a:ext cx="7415" cy="825287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endCxn id="9" idx="1"/>
          </p:cNvCxnSpPr>
          <p:nvPr/>
        </p:nvCxnSpPr>
        <p:spPr>
          <a:xfrm>
            <a:off x="4075757" y="1607811"/>
            <a:ext cx="410077" cy="1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0260992" y="1582712"/>
            <a:ext cx="410077" cy="1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441727" y="2359125"/>
            <a:ext cx="2227322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u="sng" dirty="0"/>
              <a:t>Назви предметів</a:t>
            </a:r>
          </a:p>
          <a:p>
            <a:pPr algn="ctr"/>
            <a:r>
              <a:rPr lang="uk-UA" sz="2800" dirty="0"/>
              <a:t>квітки</a:t>
            </a:r>
          </a:p>
          <a:p>
            <a:pPr algn="ctr"/>
            <a:r>
              <a:rPr lang="uk-UA" sz="2800" dirty="0"/>
              <a:t>кульбаба</a:t>
            </a:r>
          </a:p>
          <a:p>
            <a:pPr algn="ctr"/>
            <a:r>
              <a:rPr lang="uk-UA" sz="2800" dirty="0" smtClean="0"/>
              <a:t>пролісок</a:t>
            </a:r>
          </a:p>
          <a:p>
            <a:pPr algn="ctr"/>
            <a:r>
              <a:rPr lang="uk-UA" sz="2800" dirty="0" smtClean="0"/>
              <a:t>__________</a:t>
            </a:r>
            <a:endParaRPr lang="uk-UA" sz="2800" dirty="0"/>
          </a:p>
          <a:p>
            <a:pPr algn="ctr"/>
            <a:r>
              <a:rPr lang="uk-UA" sz="2800" dirty="0" smtClean="0"/>
              <a:t>__________</a:t>
            </a:r>
            <a:endParaRPr lang="uk-UA" sz="2800" dirty="0"/>
          </a:p>
          <a:p>
            <a:pPr algn="ctr"/>
            <a:r>
              <a:rPr lang="uk-UA" sz="2800" dirty="0" smtClean="0"/>
              <a:t>__________</a:t>
            </a:r>
            <a:endParaRPr lang="uk-UA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6310338" y="2394969"/>
            <a:ext cx="2131751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u="sng" dirty="0"/>
              <a:t>Назви</a:t>
            </a:r>
          </a:p>
          <a:p>
            <a:pPr algn="ctr"/>
            <a:r>
              <a:rPr lang="uk-UA" sz="2800" b="1" u="sng" dirty="0"/>
              <a:t> ознак</a:t>
            </a:r>
          </a:p>
          <a:p>
            <a:pPr algn="ctr"/>
            <a:r>
              <a:rPr lang="uk-UA" sz="2800" dirty="0"/>
              <a:t>біла</a:t>
            </a:r>
          </a:p>
          <a:p>
            <a:pPr algn="ctr"/>
            <a:r>
              <a:rPr lang="uk-UA" sz="2800" dirty="0"/>
              <a:t>кругле</a:t>
            </a:r>
          </a:p>
          <a:p>
            <a:pPr algn="ctr"/>
            <a:r>
              <a:rPr lang="uk-UA" sz="2800" dirty="0" smtClean="0"/>
              <a:t>тоненьке</a:t>
            </a:r>
          </a:p>
          <a:p>
            <a:pPr algn="ctr"/>
            <a:r>
              <a:rPr lang="uk-UA" sz="2800" dirty="0" smtClean="0"/>
              <a:t>__________</a:t>
            </a:r>
            <a:endParaRPr lang="uk-UA" sz="2800" dirty="0"/>
          </a:p>
          <a:p>
            <a:pPr algn="ctr"/>
            <a:r>
              <a:rPr lang="uk-UA" sz="2800" dirty="0"/>
              <a:t>__________</a:t>
            </a:r>
          </a:p>
          <a:p>
            <a:pPr algn="ctr"/>
            <a:r>
              <a:rPr lang="uk-UA" sz="2800" dirty="0" smtClean="0"/>
              <a:t>__________</a:t>
            </a:r>
            <a:endParaRPr lang="uk-UA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9054400" y="2375143"/>
            <a:ext cx="2255857" cy="353943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u="sng" dirty="0"/>
              <a:t>Назви</a:t>
            </a:r>
          </a:p>
          <a:p>
            <a:pPr algn="ctr"/>
            <a:r>
              <a:rPr lang="uk-UA" sz="2800" b="1" u="sng" dirty="0"/>
              <a:t>дій</a:t>
            </a:r>
          </a:p>
          <a:p>
            <a:pPr algn="ctr"/>
            <a:r>
              <a:rPr lang="uk-UA" sz="2800" dirty="0"/>
              <a:t>з'явилися</a:t>
            </a:r>
          </a:p>
          <a:p>
            <a:pPr algn="ctr"/>
            <a:r>
              <a:rPr lang="uk-UA" sz="2800" dirty="0"/>
              <a:t>зацвітає</a:t>
            </a:r>
          </a:p>
          <a:p>
            <a:pPr algn="ctr"/>
            <a:r>
              <a:rPr lang="uk-UA" sz="2800" dirty="0" smtClean="0"/>
              <a:t>пахне</a:t>
            </a:r>
          </a:p>
          <a:p>
            <a:pPr algn="ctr"/>
            <a:r>
              <a:rPr lang="uk-UA" sz="2800" dirty="0" smtClean="0"/>
              <a:t>________</a:t>
            </a:r>
            <a:endParaRPr lang="uk-UA" sz="2800" dirty="0"/>
          </a:p>
          <a:p>
            <a:pPr algn="ctr"/>
            <a:r>
              <a:rPr lang="uk-UA" sz="2800" dirty="0"/>
              <a:t>__________</a:t>
            </a:r>
          </a:p>
          <a:p>
            <a:pPr algn="ctr"/>
            <a:r>
              <a:rPr lang="uk-UA" sz="2800" dirty="0" smtClean="0"/>
              <a:t>__________</a:t>
            </a:r>
            <a:endParaRPr lang="uk-UA" sz="2800" dirty="0"/>
          </a:p>
        </p:txBody>
      </p:sp>
      <p:sp>
        <p:nvSpPr>
          <p:cNvPr id="1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94417"/>
            <a:ext cx="957943" cy="9529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66404" y="1362617"/>
            <a:ext cx="2475509" cy="3606397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70C0"/>
                </a:solidFill>
              </a:rPr>
              <a:t>Прочитай </a:t>
            </a:r>
            <a:r>
              <a:rPr lang="uk-UA" sz="2400" b="1" dirty="0" smtClean="0">
                <a:solidFill>
                  <a:srgbClr val="0070C0"/>
                </a:solidFill>
              </a:rPr>
              <a:t>слова.</a:t>
            </a:r>
            <a:endParaRPr lang="uk-UA" sz="2400" b="1" dirty="0">
              <a:solidFill>
                <a:srgbClr val="0070C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Підкресли </a:t>
            </a:r>
            <a:r>
              <a:rPr lang="uk-UA" sz="2400" b="1" dirty="0">
                <a:solidFill>
                  <a:srgbClr val="0070C0"/>
                </a:solidFill>
              </a:rPr>
              <a:t>ті, </a:t>
            </a:r>
            <a:r>
              <a:rPr lang="uk-UA" sz="2400" b="1" dirty="0" smtClean="0">
                <a:solidFill>
                  <a:srgbClr val="0070C0"/>
                </a:solidFill>
              </a:rPr>
              <a:t>якими хочеш </a:t>
            </a:r>
            <a:r>
              <a:rPr lang="uk-UA" sz="2400" b="1" dirty="0">
                <a:solidFill>
                  <a:srgbClr val="0070C0"/>
                </a:solidFill>
              </a:rPr>
              <a:t>описати свою улюблену весняну квітку</a:t>
            </a:r>
            <a:r>
              <a:rPr lang="uk-UA" sz="2400" b="1" dirty="0" smtClean="0">
                <a:solidFill>
                  <a:srgbClr val="0070C0"/>
                </a:solidFill>
              </a:rPr>
              <a:t>. </a:t>
            </a:r>
            <a:r>
              <a:rPr lang="uk-UA" sz="2400" b="1" dirty="0">
                <a:solidFill>
                  <a:srgbClr val="0070C0"/>
                </a:solidFill>
              </a:rPr>
              <a:t>Допиши інші слова, які хочеш використати.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514420" y="4445794"/>
            <a:ext cx="1942840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підсніжник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07294" y="4859804"/>
            <a:ext cx="1557093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конвалія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124207" y="5262223"/>
            <a:ext cx="723276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сон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788142" y="4478448"/>
            <a:ext cx="1112805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перші</a:t>
            </a:r>
            <a:endParaRPr lang="uk-UA" sz="2800" b="1" dirty="0">
              <a:solidFill>
                <a:srgbClr val="00206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612616" y="4872908"/>
            <a:ext cx="1463863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пухнасті</a:t>
            </a:r>
            <a:endParaRPr lang="uk-UA" sz="2800" b="1" dirty="0">
              <a:solidFill>
                <a:srgbClr val="00206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958944" y="4897070"/>
            <a:ext cx="2306512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прокинулись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470357" y="5336294"/>
            <a:ext cx="1726755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FFFF00"/>
                </a:solidFill>
              </a:rPr>
              <a:t>з’явилися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519381" y="4445794"/>
            <a:ext cx="1279516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цвітуть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116083" y="5286994"/>
            <a:ext cx="2520260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uk-UA" sz="2800" b="1" smtClean="0">
                <a:solidFill>
                  <a:srgbClr val="002060"/>
                </a:solidFill>
              </a:rPr>
              <a:t>вузенькі</a:t>
            </a:r>
            <a:endParaRPr lang="uk-UA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01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  <p:bldP spid="20" grpId="0"/>
      <p:bldP spid="22" grpId="0"/>
      <p:bldP spid="23" grpId="0"/>
      <p:bldP spid="24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05543" y="469308"/>
            <a:ext cx="10526485" cy="11200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Намалюй </a:t>
            </a:r>
            <a:r>
              <a:rPr lang="uk-UA" sz="3200" b="1" dirty="0">
                <a:solidFill>
                  <a:schemeClr val="bg1"/>
                </a:solidFill>
              </a:rPr>
              <a:t>словами свою улюблену весняну квітку, не називаючи її. </a:t>
            </a:r>
          </a:p>
        </p:txBody>
      </p:sp>
      <p:pic>
        <p:nvPicPr>
          <p:cNvPr id="9226" name="Picture 10" descr="В Оренбуржье стартует акция «Сохраним первоцветы!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43" y="2248809"/>
            <a:ext cx="3363838" cy="2522878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Волинян штрафуватимуть за продаж і купівлю первоцвіті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160" y="4025600"/>
            <a:ext cx="3136711" cy="2345296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Днепродзержинские школьники искали первоцветы | Каменское Новости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2" r="11097"/>
          <a:stretch/>
        </p:blipFill>
        <p:spPr bwMode="auto">
          <a:xfrm>
            <a:off x="5520059" y="2248809"/>
            <a:ext cx="3170450" cy="2355848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94417"/>
            <a:ext cx="957943" cy="9529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5543" y="1621971"/>
            <a:ext cx="6674408" cy="525414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Використовуй </a:t>
            </a:r>
            <a:r>
              <a:rPr lang="uk-UA" sz="2400" b="1" dirty="0">
                <a:solidFill>
                  <a:srgbClr val="0070C0"/>
                </a:solidFill>
              </a:rPr>
              <a:t>слова з попереднього завдання. </a:t>
            </a:r>
          </a:p>
        </p:txBody>
      </p:sp>
      <p:pic>
        <p:nvPicPr>
          <p:cNvPr id="9222" name="Picture 6" descr="Первоцветы (75 фото): виды, названия, применение в ландшафтном дизайн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632" y="3921159"/>
            <a:ext cx="3070596" cy="2295862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2005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20496</TotalTime>
  <Words>539</Words>
  <Application>Microsoft Office PowerPoint</Application>
  <PresentationFormat>Произвольный</PresentationFormat>
  <Paragraphs>126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1381</cp:revision>
  <dcterms:created xsi:type="dcterms:W3CDTF">2018-01-05T16:38:53Z</dcterms:created>
  <dcterms:modified xsi:type="dcterms:W3CDTF">2025-04-16T11:56:14Z</dcterms:modified>
</cp:coreProperties>
</file>