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32" r:id="rId3"/>
    <p:sldId id="361" r:id="rId4"/>
    <p:sldId id="431" r:id="rId5"/>
    <p:sldId id="416" r:id="rId6"/>
    <p:sldId id="429" r:id="rId7"/>
    <p:sldId id="398" r:id="rId8"/>
    <p:sldId id="365" r:id="rId9"/>
    <p:sldId id="433" r:id="rId10"/>
    <p:sldId id="436" r:id="rId11"/>
    <p:sldId id="435" r:id="rId12"/>
    <p:sldId id="406" r:id="rId13"/>
    <p:sldId id="437" r:id="rId14"/>
    <p:sldId id="430" r:id="rId15"/>
    <p:sldId id="43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295FFF"/>
    <a:srgbClr val="1694E9"/>
    <a:srgbClr val="FFFF00"/>
    <a:srgbClr val="709E32"/>
    <a:srgbClr val="FFB441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2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34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1883" y="4286962"/>
            <a:ext cx="9586745" cy="85129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Тетяна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Майданович «Що таке мир»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089907" y="1023257"/>
            <a:ext cx="2820552" cy="2958904"/>
            <a:chOff x="7724274" y="1025543"/>
            <a:chExt cx="4142307" cy="4099619"/>
          </a:xfrm>
        </p:grpSpPr>
        <p:pic>
          <p:nvPicPr>
            <p:cNvPr id="2" name="Picture 2" descr="Картинки по запросу &quot;клипарт мир на земле&quot;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38"/>
            <a:stretch/>
          </p:blipFill>
          <p:spPr bwMode="auto">
            <a:xfrm>
              <a:off x="7724274" y="1025543"/>
              <a:ext cx="4142307" cy="4099619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Картинки по запросу &quot;клипарт мир на земле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0" b="87444" l="3401" r="964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978" y="2034747"/>
              <a:ext cx="1954476" cy="2238231"/>
            </a:xfrm>
            <a:prstGeom prst="round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486650" y="1283732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6550" y="494528"/>
            <a:ext cx="10063805" cy="9509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02708" y="2476776"/>
            <a:ext cx="3138321" cy="23491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беретику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err="1" smtClean="0">
                <a:solidFill>
                  <a:schemeClr val="bg1"/>
                </a:solidFill>
                <a:ea typeface="+mj-ea"/>
                <a:cs typeface="+mj-cs"/>
              </a:rPr>
              <a:t>набакир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весняні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плакати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10448" y="2530916"/>
            <a:ext cx="3319756" cy="22877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запитує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пригортає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міцно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життя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914" y="2451982"/>
            <a:ext cx="1656485" cy="230572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6556522">
            <a:off x="5495590" y="256781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6026455" y="314222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5910555" y="365808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556522">
            <a:off x="5794813" y="423706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9292404" y="263736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9961700" y="315186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9015350" y="366585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6556522">
            <a:off x="9761467" y="428170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31872" y="1487760"/>
            <a:ext cx="10038483" cy="82373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слова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  <a:r>
              <a:rPr lang="uk-UA" sz="2400" b="1" dirty="0" smtClean="0">
                <a:solidFill>
                  <a:srgbClr val="0070C0"/>
                </a:solidFill>
              </a:rPr>
              <a:t> Знайди і прочитай слова, що </a:t>
            </a:r>
            <a:r>
              <a:rPr lang="uk-UA" sz="2400" b="1" dirty="0">
                <a:solidFill>
                  <a:srgbClr val="0070C0"/>
                </a:solidFill>
              </a:rPr>
              <a:t>називають предмет. Знайди і прочитай слова, що вказують на дію предмета.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4186" y="4922722"/>
            <a:ext cx="309335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Беретик – </a:t>
            </a:r>
            <a:r>
              <a:rPr lang="uk-UA" sz="3200" b="1" dirty="0"/>
              <a:t>головний убір.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98102" y="4922722"/>
            <a:ext cx="331975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>
                <a:solidFill>
                  <a:srgbClr val="FFFF00"/>
                </a:solidFill>
              </a:rPr>
              <a:t>Набакир</a:t>
            </a:r>
            <a:r>
              <a:rPr lang="uk-UA" sz="3200" b="1" dirty="0">
                <a:solidFill>
                  <a:srgbClr val="FFFF00"/>
                </a:solidFill>
              </a:rPr>
              <a:t> – </a:t>
            </a:r>
            <a:r>
              <a:rPr lang="uk-UA" sz="3200" b="1" dirty="0"/>
              <a:t>трохи на бік.</a:t>
            </a:r>
            <a:endParaRPr lang="ru-RU" sz="3200" b="1" dirty="0"/>
          </a:p>
        </p:txBody>
      </p:sp>
      <p:pic>
        <p:nvPicPr>
          <p:cNvPr id="28" name="Picture 4" descr="Картинки по запросу &quot;берет на мальчике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96"/>
          <a:stretch/>
        </p:blipFill>
        <p:spPr bwMode="auto">
          <a:xfrm>
            <a:off x="1513113" y="4705648"/>
            <a:ext cx="2513201" cy="17787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64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57200"/>
            <a:ext cx="10136186" cy="5987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Тетяна </a:t>
            </a:r>
            <a:r>
              <a:rPr lang="uk-UA" sz="4000" b="1" dirty="0">
                <a:solidFill>
                  <a:schemeClr val="bg1"/>
                </a:solidFill>
              </a:rPr>
              <a:t>Майданович </a:t>
            </a:r>
            <a:r>
              <a:rPr lang="uk-UA" sz="4000" b="1" dirty="0" smtClean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chemeClr val="bg1"/>
                </a:solidFill>
              </a:rPr>
              <a:t>Що таке мир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021" y="3531293"/>
            <a:ext cx="400140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 сподобався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вірш?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</a:t>
            </a:r>
            <a:r>
              <a:rPr lang="uk-UA" sz="2400" b="1" dirty="0" smtClean="0">
                <a:solidFill>
                  <a:schemeClr val="bg1"/>
                </a:solidFill>
              </a:rPr>
              <a:t>тебе </a:t>
            </a:r>
            <a:r>
              <a:rPr lang="uk-UA" sz="2400" b="1" dirty="0">
                <a:solidFill>
                  <a:schemeClr val="bg1"/>
                </a:solidFill>
              </a:rPr>
              <a:t>вразило? Здивувало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 </a:t>
            </a:r>
            <a:r>
              <a:rPr lang="uk-UA" sz="2400" b="1" dirty="0" smtClean="0">
                <a:solidFill>
                  <a:schemeClr val="bg1"/>
                </a:solidFill>
              </a:rPr>
              <a:t>погоджуєшся ти </a:t>
            </a:r>
            <a:r>
              <a:rPr lang="uk-UA" sz="2400" b="1" dirty="0">
                <a:solidFill>
                  <a:schemeClr val="bg1"/>
                </a:solidFill>
              </a:rPr>
              <a:t>з такою відповіддю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7440" y="3154981"/>
            <a:ext cx="628701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Хто є дійовими особами вірша?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Чим зацікавився хлопчик?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Яку відповідь дала мама? </a:t>
            </a:r>
            <a:r>
              <a:rPr lang="uk-UA" sz="2400" b="1" dirty="0" smtClean="0">
                <a:solidFill>
                  <a:schemeClr val="bg1"/>
                </a:solidFill>
              </a:rPr>
              <a:t>Прочитай.</a:t>
            </a:r>
            <a:endParaRPr lang="uk-UA" sz="24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виразно вголос вірш за ролями.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Зверни </a:t>
            </a:r>
            <a:r>
              <a:rPr lang="uk-UA" sz="2400" b="1" dirty="0">
                <a:solidFill>
                  <a:schemeClr val="bg1"/>
                </a:solidFill>
              </a:rPr>
              <a:t>увагу на розділові знаки в кінці речень. Під час читання </a:t>
            </a:r>
            <a:r>
              <a:rPr lang="uk-UA" sz="2400" b="1" dirty="0" smtClean="0">
                <a:solidFill>
                  <a:schemeClr val="bg1"/>
                </a:solidFill>
              </a:rPr>
              <a:t>передай </a:t>
            </a:r>
            <a:r>
              <a:rPr lang="uk-UA" sz="2400" b="1" dirty="0">
                <a:solidFill>
                  <a:schemeClr val="bg1"/>
                </a:solidFill>
              </a:rPr>
              <a:t>голосом відповідну інтонацію. </a:t>
            </a:r>
          </a:p>
        </p:txBody>
      </p:sp>
      <p:pic>
        <p:nvPicPr>
          <p:cNvPr id="4098" name="Picture 2" descr="D:\2 клас\2 Читання\1 Савченко\09 Надійшла весна прекрасна\№103 - Тетяна Майданович. Що таке мир\2025-04-21_171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7" y="1162654"/>
            <a:ext cx="7924571" cy="173883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&quot;клипарт мир на земле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78" l="2330" r="94757">
                        <a14:foregroundMark x1="38835" y1="76889" x2="38835" y2="76889"/>
                        <a14:foregroundMark x1="43495" y1="76222" x2="43495" y2="76222"/>
                        <a14:foregroundMark x1="46214" y1="76000" x2="46214" y2="76000"/>
                        <a14:foregroundMark x1="52233" y1="73778" x2="52233" y2="73778"/>
                        <a14:foregroundMark x1="58058" y1="71111" x2="58058" y2="71111"/>
                        <a14:foregroundMark x1="68932" y1="61556" x2="68932" y2="61556"/>
                        <a14:foregroundMark x1="76117" y1="58444" x2="76117" y2="58444"/>
                        <a14:foregroundMark x1="83495" y1="58000" x2="83495" y2="580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6" t="16068" r="5905" b="8596"/>
          <a:stretch/>
        </p:blipFill>
        <p:spPr bwMode="auto">
          <a:xfrm>
            <a:off x="476180" y="1087034"/>
            <a:ext cx="2963707" cy="21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66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6937" y="472277"/>
            <a:ext cx="4963886" cy="670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уважно світлину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804" y="1319315"/>
            <a:ext cx="484415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err="1" smtClean="0">
                <a:solidFill>
                  <a:schemeClr val="bg1"/>
                </a:solidFill>
              </a:rPr>
              <a:t>Мурал</a:t>
            </a:r>
            <a:r>
              <a:rPr lang="uk-UA" sz="2800" b="1" dirty="0">
                <a:solidFill>
                  <a:schemeClr val="bg1"/>
                </a:solidFill>
              </a:rPr>
              <a:t> «Рукавичка миру</a:t>
            </a:r>
            <a:r>
              <a:rPr lang="uk-UA" sz="2800" b="1" dirty="0" smtClean="0">
                <a:solidFill>
                  <a:schemeClr val="bg1"/>
                </a:solidFill>
              </a:rPr>
              <a:t>»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chemeClr val="bg1"/>
                </a:solidFill>
              </a:rPr>
              <a:t>стіні маріупольської школи № </a:t>
            </a:r>
            <a:r>
              <a:rPr lang="uk-UA" sz="2800" b="1" dirty="0" smtClean="0">
                <a:solidFill>
                  <a:schemeClr val="bg1"/>
                </a:solidFill>
              </a:rPr>
              <a:t>68 у 2017 році  </a:t>
            </a:r>
            <a:r>
              <a:rPr lang="uk-UA" sz="2800" b="1" dirty="0">
                <a:solidFill>
                  <a:schemeClr val="bg1"/>
                </a:solidFill>
              </a:rPr>
              <a:t>створив японський художник </a:t>
            </a:r>
            <a:r>
              <a:rPr lang="uk-UA" sz="2800" b="1" dirty="0" err="1">
                <a:solidFill>
                  <a:schemeClr val="bg1"/>
                </a:solidFill>
              </a:rPr>
              <a:t>Міязакі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Кенске</a:t>
            </a:r>
            <a:r>
              <a:rPr lang="uk-UA" sz="2800" b="1" dirty="0">
                <a:solidFill>
                  <a:schemeClr val="bg1"/>
                </a:solidFill>
              </a:rPr>
              <a:t> разом із дітьми, які постраждали від війни.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Картинки по запросу &quot;мурал рукавич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20151" r="24482" b="8731"/>
          <a:stretch/>
        </p:blipFill>
        <p:spPr bwMode="auto">
          <a:xfrm>
            <a:off x="5540824" y="472276"/>
            <a:ext cx="6139547" cy="54648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2056" y="4429957"/>
            <a:ext cx="465364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800" b="1" dirty="0" err="1" smtClean="0">
                <a:solidFill>
                  <a:srgbClr val="0070C0"/>
                </a:solidFill>
              </a:rPr>
              <a:t>Мур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uk-UA" sz="2800" b="1" dirty="0" err="1" smtClean="0">
                <a:solidFill>
                  <a:srgbClr val="0070C0"/>
                </a:solidFill>
              </a:rPr>
              <a:t>л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(</a:t>
            </a:r>
            <a:r>
              <a:rPr lang="uk-UA" sz="2800" b="1" dirty="0" err="1">
                <a:solidFill>
                  <a:srgbClr val="0070C0"/>
                </a:solidFill>
              </a:rPr>
              <a:t>стіно́пис</a:t>
            </a:r>
            <a:r>
              <a:rPr lang="uk-UA" sz="2800" b="1" dirty="0">
                <a:solidFill>
                  <a:srgbClr val="0070C0"/>
                </a:solidFill>
              </a:rPr>
              <a:t>)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велика картина,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що намальована на стіні будівлі.</a:t>
            </a:r>
          </a:p>
        </p:txBody>
      </p:sp>
    </p:spTree>
    <p:extLst>
      <p:ext uri="{BB962C8B-B14F-4D97-AF65-F5344CB8AC3E}">
        <p14:creationId xmlns:p14="http://schemas.microsoft.com/office/powerpoint/2010/main" val="3289382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6937" y="472277"/>
            <a:ext cx="4963886" cy="670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уважно світлину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937" y="1286390"/>
            <a:ext cx="4822372" cy="2138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Що зображено в центрі </a:t>
            </a:r>
            <a:r>
              <a:rPr lang="uk-UA" sz="2400" b="1" dirty="0" err="1" smtClean="0">
                <a:solidFill>
                  <a:schemeClr val="bg1"/>
                </a:solidFill>
              </a:rPr>
              <a:t>мурала</a:t>
            </a:r>
            <a:r>
              <a:rPr lang="uk-UA" sz="2400" b="1" dirty="0" smtClean="0">
                <a:solidFill>
                  <a:schemeClr val="bg1"/>
                </a:solidFill>
              </a:rPr>
              <a:t>? Хто </a:t>
            </a:r>
            <a:r>
              <a:rPr lang="uk-UA" sz="2400" b="1" dirty="0">
                <a:solidFill>
                  <a:schemeClr val="bg1"/>
                </a:solidFill>
              </a:rPr>
              <a:t>перебуває в </a:t>
            </a:r>
            <a:r>
              <a:rPr lang="uk-UA" sz="2400" b="1" dirty="0" smtClean="0">
                <a:solidFill>
                  <a:schemeClr val="bg1"/>
                </a:solidFill>
              </a:rPr>
              <a:t>середині </a:t>
            </a:r>
            <a:r>
              <a:rPr lang="uk-UA" sz="2400" b="1" dirty="0">
                <a:solidFill>
                  <a:schemeClr val="bg1"/>
                </a:solidFill>
              </a:rPr>
              <a:t>рукавички? Скільки там людей? Де знаходиться рукавичка? Що її </a:t>
            </a:r>
            <a:r>
              <a:rPr lang="uk-UA" sz="2400" b="1" dirty="0" smtClean="0">
                <a:solidFill>
                  <a:schemeClr val="bg1"/>
                </a:solidFill>
              </a:rPr>
              <a:t>оточує. Які </a:t>
            </a:r>
            <a:r>
              <a:rPr lang="uk-UA" sz="2400" b="1" dirty="0">
                <a:solidFill>
                  <a:schemeClr val="bg1"/>
                </a:solidFill>
              </a:rPr>
              <a:t>символи миру можна побачити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Картинки по запросу &quot;мурал рукавич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20151" r="24482" b="8731"/>
          <a:stretch/>
        </p:blipFill>
        <p:spPr bwMode="auto">
          <a:xfrm>
            <a:off x="5540824" y="472276"/>
            <a:ext cx="6139547" cy="54648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мурал рукавичка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1" r="3805"/>
          <a:stretch/>
        </p:blipFill>
        <p:spPr bwMode="auto">
          <a:xfrm>
            <a:off x="1567543" y="3570581"/>
            <a:ext cx="3407228" cy="27780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18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1620" y="733749"/>
            <a:ext cx="10377963" cy="637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680" y="4338128"/>
            <a:ext cx="5682320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Вдома навчися </a:t>
            </a:r>
            <a:r>
              <a:rPr lang="uk-UA" sz="2800" b="1" dirty="0">
                <a:solidFill>
                  <a:srgbClr val="0070C0"/>
                </a:solidFill>
              </a:rPr>
              <a:t>виразно читати </a:t>
            </a:r>
            <a:r>
              <a:rPr lang="uk-UA" sz="2800" b="1" dirty="0" smtClean="0">
                <a:solidFill>
                  <a:srgbClr val="0070C0"/>
                </a:solidFill>
              </a:rPr>
              <a:t>вірш</a:t>
            </a:r>
            <a:r>
              <a:rPr lang="uk-UA" sz="2800" b="1" dirty="0">
                <a:solidFill>
                  <a:srgbClr val="0070C0"/>
                </a:solidFill>
              </a:rPr>
              <a:t> Тетяни </a:t>
            </a:r>
            <a:r>
              <a:rPr lang="uk-UA" sz="2800" b="1" dirty="0" smtClean="0">
                <a:solidFill>
                  <a:srgbClr val="0070C0"/>
                </a:solidFill>
              </a:rPr>
              <a:t>Майданович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«Що таке мир</a:t>
            </a:r>
            <a:r>
              <a:rPr lang="uk-UA" sz="2800" b="1" dirty="0" smtClean="0">
                <a:solidFill>
                  <a:srgbClr val="0070C0"/>
                </a:solidFill>
              </a:rPr>
              <a:t>».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87747" y="1586348"/>
            <a:ext cx="4529746" cy="354082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E922CFEB-D797-42CF-86AA-E0228BBE588B}"/>
              </a:ext>
            </a:extLst>
          </p:cNvPr>
          <p:cNvSpPr/>
          <p:nvPr/>
        </p:nvSpPr>
        <p:spPr>
          <a:xfrm>
            <a:off x="794680" y="1573544"/>
            <a:ext cx="5682320" cy="2617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Що нового дізнався (дізналася) на уроці?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Що таке – мир, на твою думку?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Чи важлива ця інформація для тебе?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83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547052"/>
            <a:ext cx="9949544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546100" y="2046907"/>
            <a:ext cx="2292610" cy="242659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492157" y="2013789"/>
            <a:ext cx="2292610" cy="258247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90" y="2045759"/>
            <a:ext cx="2165980" cy="251931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3855" y="4710682"/>
            <a:ext cx="267759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3294" y="4710682"/>
            <a:ext cx="3061688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 на 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14655" y="4565072"/>
            <a:ext cx="2836769" cy="15323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0539" y="1362775"/>
            <a:ext cx="9318171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Оціни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свою роботу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уроці ромашкою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78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77019" y="1917916"/>
            <a:ext cx="5389150" cy="28263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3242" y="525149"/>
            <a:ext cx="936392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42" y="2132856"/>
            <a:ext cx="2668009" cy="239642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483242" y="515701"/>
            <a:ext cx="94242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Колір</a:t>
            </a:r>
            <a:r>
              <a:rPr lang="ru-RU" sz="4000" b="1" dirty="0" smtClean="0">
                <a:solidFill>
                  <a:schemeClr val="bg1"/>
                </a:solidFill>
              </a:rPr>
              <a:t> настрою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83242" y="1303065"/>
            <a:ext cx="9347790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Роздивись квіти. Які з них співпадають зараз з твоїм настроєм?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969582" y="4529282"/>
            <a:ext cx="2272208" cy="94141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Заспокоєння, ніжність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868350" y="4529282"/>
            <a:ext cx="2102624" cy="941416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Сонце, світло, щастя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444738" y="4529282"/>
            <a:ext cx="2555623" cy="90751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Початок нового, бадьорість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9463115" y="4578246"/>
            <a:ext cx="1942928" cy="8434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Доброта,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скромність</a:t>
            </a:r>
          </a:p>
        </p:txBody>
      </p:sp>
      <p:pic>
        <p:nvPicPr>
          <p:cNvPr id="4098" name="Picture 2" descr="https://tvoyariviera.com/images/articles/interesting/lavender/lavender-02/tvoyariviera.com-lavander-02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6" y="2084889"/>
            <a:ext cx="2928927" cy="18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studfile.net/html/2706/1182/html_ZuZ2QG31Zc.TfhV/htmlconvd-7zm7xX_html_5d12524f6971c1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99" y="2084889"/>
            <a:ext cx="2529127" cy="18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flowersdelux.com.ua/wp-content/uploads/2017/06/c51c62f409713dcd28839a516196514c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37" y="2084889"/>
            <a:ext cx="2287084" cy="182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Що означає червоний тюльп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15" y="2061679"/>
            <a:ext cx="2862673" cy="185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09846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08171" y="1960169"/>
            <a:ext cx="553525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Якось повз колючий тато,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На спині він ніс багато: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Лист, ожину, два грибочки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Для маленького синочка.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«Їж, мій любий, </a:t>
            </a:r>
            <a:r>
              <a:rPr lang="uk-UA" sz="3200" b="1" dirty="0" err="1">
                <a:solidFill>
                  <a:schemeClr val="bg1"/>
                </a:solidFill>
              </a:rPr>
              <a:t>хлоп'ячок</a:t>
            </a:r>
            <a:r>
              <a:rPr lang="uk-UA" sz="3200" b="1" dirty="0" smtClean="0">
                <a:solidFill>
                  <a:schemeClr val="bg1"/>
                </a:solidFill>
              </a:rPr>
              <a:t>!» -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Вмовляє сина їжачок.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7057" y="1392016"/>
            <a:ext cx="6286366" cy="485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повільно,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усвідомлено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1229" y="636044"/>
            <a:ext cx="9922194" cy="702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25.08.2022 р. – Тема: «На гостини до їжачка» | Конотопський заклад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4769" r="7334" b="8827"/>
          <a:stretch/>
        </p:blipFill>
        <p:spPr bwMode="auto">
          <a:xfrm>
            <a:off x="806892" y="1375073"/>
            <a:ext cx="2520000" cy="342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6892" y="3180966"/>
            <a:ext cx="2148619" cy="161410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892" y="5113574"/>
            <a:ext cx="6562738" cy="126409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 кого скоромовка?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ніс їжачок на спині? Для кого?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Розкажи сюжет скоромовки своїми словами.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00240" y="5136701"/>
            <a:ext cx="3143183" cy="698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скоромовку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61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853" y="525669"/>
            <a:ext cx="10186744" cy="75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«Заверши речення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853" y="2192350"/>
            <a:ext cx="771892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У лісі ростуть дерева товсті і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Річки бувають глибокі і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Улітку дні довгі, а взимку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Вночі на вулиці темно, а вдень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Коли йдеш із другом, то довга дорога </a:t>
            </a:r>
            <a:r>
              <a:rPr lang="uk-UA" sz="3200" b="1" dirty="0" smtClean="0">
                <a:solidFill>
                  <a:schemeClr val="bg1"/>
                </a:solidFill>
              </a:rPr>
              <a:t>здається …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321" y="2199082"/>
            <a:ext cx="123249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тонкі.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0572" y="2684625"/>
            <a:ext cx="1343938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мілкі.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3850" y="3176426"/>
            <a:ext cx="1655760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короткі.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4510" y="3656301"/>
            <a:ext cx="1355806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світло.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5894" y="4615945"/>
            <a:ext cx="2145585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короткою.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1080" y="1418298"/>
            <a:ext cx="8366834" cy="50847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Доповни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кожне речення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словом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із протилежним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значенням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9150" y="2011109"/>
            <a:ext cx="2286447" cy="42533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31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343" y="494528"/>
            <a:ext cx="9927771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6106" y="1358917"/>
            <a:ext cx="492812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Невеличка, сніжно-біла,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Що її в небесну шир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Люди радісно пускають,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Сповістити всіх про мир.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Кожний з нас цю пташку знає,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Її назву відгадає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4228" y="3451797"/>
            <a:ext cx="12235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Голуб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День миру | ЗШ І-ІІІ ступенів №12 ВМ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08" y="1346023"/>
            <a:ext cx="3692006" cy="26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6106" y="4462432"/>
            <a:ext cx="6571865" cy="5084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ти знаєш про символ миру – білого голуба?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297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9994719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5" y="1460028"/>
            <a:ext cx="3506834" cy="35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1511767"/>
            <a:ext cx="607422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600" b="1" dirty="0" smtClean="0">
                <a:solidFill>
                  <a:schemeClr val="bg1"/>
                </a:solidFill>
              </a:rPr>
              <a:t>ми ознайомимося з віршем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Тетяни </a:t>
            </a:r>
            <a:r>
              <a:rPr lang="uk-UA" sz="3600" b="1" dirty="0">
                <a:solidFill>
                  <a:schemeClr val="bg1"/>
                </a:solidFill>
              </a:rPr>
              <a:t>Майданович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Що таке мир</a:t>
            </a:r>
            <a:r>
              <a:rPr lang="uk-UA" sz="3600" b="1" dirty="0" smtClean="0">
                <a:solidFill>
                  <a:schemeClr val="bg1"/>
                </a:solidFill>
              </a:rPr>
              <a:t>».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Дізнаємось, чому голуб став символом миру.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2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1928" y="468455"/>
            <a:ext cx="10686302" cy="600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легенду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артинки по запросу &quot;голубь мира клипарт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" t="6418" r="6439" b="12594"/>
          <a:stretch/>
        </p:blipFill>
        <p:spPr bwMode="auto">
          <a:xfrm>
            <a:off x="721928" y="1224829"/>
            <a:ext cx="3722239" cy="35079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61114" y="1224829"/>
            <a:ext cx="6847116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0070C0"/>
                </a:solidFill>
              </a:rPr>
              <a:t>     З давніх-давен голуб уважався символом миру. За легендою, голубки богині кохання Венери змостили гніздо в шоломі бога війни Марса. Він, щоб не руйнувати пташиної оселі,  відмовився від військових дій, через які могло б загинути багато людей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1114" y="4397741"/>
            <a:ext cx="6874332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1982 </a:t>
            </a:r>
            <a:r>
              <a:rPr lang="uk-UA" sz="2800" b="1" dirty="0">
                <a:solidFill>
                  <a:srgbClr val="0070C0"/>
                </a:solidFill>
              </a:rPr>
              <a:t>року було проголошено 21 вересня Міжнародним днем миру. Емблемою став голуб, який несе у дзьобі оливкову гілку – символ перемоги, миру та примирення.   </a:t>
            </a:r>
          </a:p>
        </p:txBody>
      </p:sp>
    </p:spTree>
    <p:extLst>
      <p:ext uri="{BB962C8B-B14F-4D97-AF65-F5344CB8AC3E}">
        <p14:creationId xmlns:p14="http://schemas.microsoft.com/office/powerpoint/2010/main" val="31352525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7" y="494527"/>
            <a:ext cx="10443918" cy="670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Познайомся </a:t>
            </a:r>
            <a:r>
              <a:rPr lang="uk-UA" sz="4000" b="1" dirty="0">
                <a:solidFill>
                  <a:schemeClr val="bg1"/>
                </a:solidFill>
              </a:rPr>
              <a:t>з </a:t>
            </a:r>
            <a:r>
              <a:rPr lang="uk-UA" sz="4000" b="1" dirty="0" smtClean="0">
                <a:solidFill>
                  <a:schemeClr val="bg1"/>
                </a:solidFill>
              </a:rPr>
              <a:t>поетесою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234" y="1204135"/>
            <a:ext cx="6716487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</a:rPr>
              <a:t>Тетяна Василівна Майданович – </a:t>
            </a:r>
            <a:r>
              <a:rPr lang="uk-UA" sz="2400" b="1" dirty="0">
                <a:solidFill>
                  <a:schemeClr val="bg1"/>
                </a:solidFill>
              </a:rPr>
              <a:t>українська </a:t>
            </a:r>
            <a:r>
              <a:rPr lang="uk-UA" sz="2400" b="1" dirty="0" smtClean="0">
                <a:solidFill>
                  <a:schemeClr val="bg1"/>
                </a:solidFill>
              </a:rPr>
              <a:t>поетеса, літературознавець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мовознавець - </a:t>
            </a:r>
            <a:r>
              <a:rPr lang="ru-RU" sz="2400" b="1" dirty="0" err="1">
                <a:solidFill>
                  <a:schemeClr val="bg1"/>
                </a:solidFill>
              </a:rPr>
              <a:t>народилася</a:t>
            </a:r>
            <a:r>
              <a:rPr lang="ru-RU" sz="2400" b="1" dirty="0">
                <a:solidFill>
                  <a:schemeClr val="bg1"/>
                </a:solidFill>
              </a:rPr>
              <a:t> 18 </a:t>
            </a:r>
            <a:r>
              <a:rPr lang="ru-RU" sz="2400" b="1" dirty="0" err="1">
                <a:solidFill>
                  <a:schemeClr val="bg1"/>
                </a:solidFill>
              </a:rPr>
              <a:t>квітня</a:t>
            </a:r>
            <a:r>
              <a:rPr lang="ru-RU" sz="2400" b="1" dirty="0">
                <a:solidFill>
                  <a:schemeClr val="bg1"/>
                </a:solidFill>
              </a:rPr>
              <a:t> 1957 року в </a:t>
            </a:r>
            <a:r>
              <a:rPr lang="ru-RU" sz="2400" b="1" dirty="0" err="1">
                <a:solidFill>
                  <a:schemeClr val="bg1"/>
                </a:solidFill>
              </a:rPr>
              <a:t>селі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Андрієвичі</a:t>
            </a:r>
            <a:r>
              <a:rPr lang="ru-RU" sz="2400" b="1" dirty="0">
                <a:solidFill>
                  <a:schemeClr val="bg1"/>
                </a:solidFill>
              </a:rPr>
              <a:t> на </a:t>
            </a:r>
            <a:r>
              <a:rPr lang="ru-RU" sz="2400" b="1" dirty="0" err="1">
                <a:solidFill>
                  <a:schemeClr val="bg1"/>
                </a:solidFill>
              </a:rPr>
              <a:t>Житомирщині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err="1">
                <a:solidFill>
                  <a:schemeClr val="bg1"/>
                </a:solidFill>
              </a:rPr>
              <a:t>селянській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сім’ї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Закінчила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філологічний</a:t>
            </a:r>
            <a:r>
              <a:rPr lang="ru-RU" sz="2400" b="1" dirty="0">
                <a:solidFill>
                  <a:schemeClr val="bg1"/>
                </a:solidFill>
              </a:rPr>
              <a:t> факультет </a:t>
            </a:r>
            <a:r>
              <a:rPr lang="ru-RU" sz="2400" b="1" dirty="0" err="1">
                <a:solidFill>
                  <a:schemeClr val="bg1"/>
                </a:solidFill>
              </a:rPr>
              <a:t>Київського</a:t>
            </a:r>
            <a:r>
              <a:rPr lang="ru-RU" sz="2400" b="1" dirty="0">
                <a:solidFill>
                  <a:schemeClr val="bg1"/>
                </a:solidFill>
              </a:rPr>
              <a:t> державного </a:t>
            </a:r>
            <a:r>
              <a:rPr lang="ru-RU" sz="2400" b="1" dirty="0" err="1">
                <a:solidFill>
                  <a:schemeClr val="bg1"/>
                </a:solidFill>
              </a:rPr>
              <a:t>університету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ім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Т.Г.Шевченка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Св</a:t>
            </a:r>
            <a:r>
              <a:rPr lang="en-US" sz="2400" b="1" dirty="0" err="1">
                <a:solidFill>
                  <a:schemeClr val="bg1"/>
                </a:solidFill>
              </a:rPr>
              <a:t>i</a:t>
            </a:r>
            <a:r>
              <a:rPr lang="ru-RU" sz="2400" b="1" dirty="0">
                <a:solidFill>
                  <a:schemeClr val="bg1"/>
                </a:solidFill>
              </a:rPr>
              <a:t>й </a:t>
            </a:r>
            <a:r>
              <a:rPr lang="ru-RU" sz="2400" b="1" dirty="0" err="1">
                <a:solidFill>
                  <a:schemeClr val="bg1"/>
                </a:solidFill>
              </a:rPr>
              <a:t>трудовий</a:t>
            </a:r>
            <a:r>
              <a:rPr lang="ru-RU" sz="2400" b="1" dirty="0">
                <a:solidFill>
                  <a:schemeClr val="bg1"/>
                </a:solidFill>
              </a:rPr>
              <a:t> шлях </a:t>
            </a:r>
            <a:r>
              <a:rPr lang="ru-RU" sz="2400" b="1" dirty="0" err="1">
                <a:solidFill>
                  <a:schemeClr val="bg1"/>
                </a:solidFill>
              </a:rPr>
              <a:t>розпочинала</a:t>
            </a:r>
            <a:r>
              <a:rPr lang="ru-RU" sz="2400" b="1" dirty="0">
                <a:solidFill>
                  <a:schemeClr val="bg1"/>
                </a:solidFill>
              </a:rPr>
              <a:t> оптиком на </a:t>
            </a:r>
            <a:r>
              <a:rPr lang="ru-RU" sz="2400" b="1" dirty="0" err="1">
                <a:solidFill>
                  <a:schemeClr val="bg1"/>
                </a:solidFill>
              </a:rPr>
              <a:t>заводі</a:t>
            </a:r>
            <a:r>
              <a:rPr lang="ru-RU" sz="2400" b="1" dirty="0">
                <a:solidFill>
                  <a:schemeClr val="bg1"/>
                </a:solidFill>
              </a:rPr>
              <a:t>, далі </a:t>
            </a:r>
            <a:r>
              <a:rPr lang="ru-RU" sz="2400" b="1" dirty="0" err="1">
                <a:solidFill>
                  <a:schemeClr val="bg1"/>
                </a:solidFill>
              </a:rPr>
              <a:t>працювала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вихователькою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дитячого</a:t>
            </a:r>
            <a:r>
              <a:rPr lang="ru-RU" sz="2400" b="1" dirty="0">
                <a:solidFill>
                  <a:schemeClr val="bg1"/>
                </a:solidFill>
              </a:rPr>
              <a:t> садка, </a:t>
            </a:r>
            <a:r>
              <a:rPr lang="ru-RU" sz="2400" b="1" dirty="0" err="1">
                <a:solidFill>
                  <a:schemeClr val="bg1"/>
                </a:solidFill>
              </a:rPr>
              <a:t>літературним</a:t>
            </a:r>
            <a:r>
              <a:rPr lang="ru-RU" sz="2400" b="1" dirty="0">
                <a:solidFill>
                  <a:schemeClr val="bg1"/>
                </a:solidFill>
              </a:rPr>
              <a:t> консультантом </a:t>
            </a:r>
            <a:r>
              <a:rPr lang="ru-RU" sz="2400" b="1" dirty="0" err="1">
                <a:solidFill>
                  <a:schemeClr val="bg1"/>
                </a:solidFill>
              </a:rPr>
              <a:t>газети</a:t>
            </a:r>
            <a:r>
              <a:rPr lang="ru-RU" sz="2400" b="1" dirty="0">
                <a:solidFill>
                  <a:schemeClr val="bg1"/>
                </a:solidFill>
              </a:rPr>
              <a:t> «Молода </a:t>
            </a:r>
            <a:r>
              <a:rPr lang="ru-RU" sz="2400" b="1" dirty="0" err="1">
                <a:solidFill>
                  <a:schemeClr val="bg1"/>
                </a:solidFill>
              </a:rPr>
              <a:t>гвардія</a:t>
            </a:r>
            <a:r>
              <a:rPr lang="ru-RU" sz="2400" b="1" dirty="0">
                <a:solidFill>
                  <a:schemeClr val="bg1"/>
                </a:solidFill>
              </a:rPr>
              <a:t>», </a:t>
            </a:r>
            <a:r>
              <a:rPr lang="ru-RU" sz="2400" b="1" dirty="0" err="1">
                <a:solidFill>
                  <a:schemeClr val="bg1"/>
                </a:solidFill>
              </a:rPr>
              <a:t>науковим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співробітником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Інституту</a:t>
            </a:r>
            <a:r>
              <a:rPr lang="ru-RU" sz="2400" b="1" dirty="0">
                <a:solidFill>
                  <a:schemeClr val="bg1"/>
                </a:solidFill>
              </a:rPr>
              <a:t> української </a:t>
            </a:r>
            <a:r>
              <a:rPr lang="ru-RU" sz="2400" b="1" dirty="0" err="1">
                <a:solidFill>
                  <a:schemeClr val="bg1"/>
                </a:solidFill>
              </a:rPr>
              <a:t>мови</a:t>
            </a:r>
            <a:r>
              <a:rPr lang="ru-RU" sz="2400" b="1" dirty="0">
                <a:solidFill>
                  <a:schemeClr val="bg1"/>
                </a:solidFill>
              </a:rPr>
              <a:t> НАНУ, заступником головного редактора. </a:t>
            </a:r>
            <a:r>
              <a:rPr lang="ru-RU" sz="2400" b="1" dirty="0" err="1">
                <a:solidFill>
                  <a:schemeClr val="bg1"/>
                </a:solidFill>
              </a:rPr>
              <a:t>Нині</a:t>
            </a:r>
            <a:r>
              <a:rPr lang="ru-RU" sz="2400" b="1" dirty="0">
                <a:solidFill>
                  <a:schemeClr val="bg1"/>
                </a:solidFill>
              </a:rPr>
              <a:t> — </a:t>
            </a:r>
            <a:r>
              <a:rPr lang="ru-RU" sz="2400" b="1" dirty="0" err="1">
                <a:solidFill>
                  <a:schemeClr val="bg1"/>
                </a:solidFill>
              </a:rPr>
              <a:t>головний</a:t>
            </a:r>
            <a:r>
              <a:rPr lang="ru-RU" sz="2400" b="1" dirty="0">
                <a:solidFill>
                  <a:schemeClr val="bg1"/>
                </a:solidFill>
              </a:rPr>
              <a:t> редактор, заступник директора </a:t>
            </a:r>
            <a:r>
              <a:rPr lang="ru-RU" sz="2400" b="1" dirty="0" err="1">
                <a:solidFill>
                  <a:schemeClr val="bg1"/>
                </a:solidFill>
              </a:rPr>
              <a:t>видавництва</a:t>
            </a:r>
            <a:r>
              <a:rPr lang="ru-RU" sz="2400" b="1" dirty="0">
                <a:solidFill>
                  <a:schemeClr val="bg1"/>
                </a:solidFill>
              </a:rPr>
              <a:t> «</a:t>
            </a:r>
            <a:r>
              <a:rPr lang="ru-RU" sz="2400" b="1" dirty="0" err="1">
                <a:solidFill>
                  <a:schemeClr val="bg1"/>
                </a:solidFill>
              </a:rPr>
              <a:t>Криниця</a:t>
            </a:r>
            <a:r>
              <a:rPr lang="ru-RU" sz="2400" b="1" dirty="0">
                <a:solidFill>
                  <a:schemeClr val="bg1"/>
                </a:solidFill>
              </a:rPr>
              <a:t>».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Картинки по запросу &quot;тетяна майданович вірш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6"/>
          <a:stretch/>
        </p:blipFill>
        <p:spPr bwMode="auto">
          <a:xfrm>
            <a:off x="7386721" y="1215022"/>
            <a:ext cx="4080455" cy="37856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38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93771" y="2233893"/>
            <a:ext cx="643345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назву вірша, який </a:t>
            </a:r>
            <a:r>
              <a:rPr lang="uk-UA" sz="2800" b="1" dirty="0" smtClean="0">
                <a:solidFill>
                  <a:schemeClr val="bg1"/>
                </a:solidFill>
              </a:rPr>
              <a:t>будемо читати на уроці. </a:t>
            </a:r>
            <a:r>
              <a:rPr lang="uk-UA" sz="2800" b="1" dirty="0">
                <a:solidFill>
                  <a:schemeClr val="bg1"/>
                </a:solidFill>
              </a:rPr>
              <a:t>Про що ми можемо дізнатися за назвою?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розумієш </a:t>
            </a:r>
            <a:r>
              <a:rPr lang="uk-UA" sz="2800" b="1" dirty="0">
                <a:solidFill>
                  <a:schemeClr val="bg1"/>
                </a:solidFill>
              </a:rPr>
              <a:t>значення слова «мир»?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2" y="466921"/>
            <a:ext cx="10081984" cy="773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«Передбачення»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3772" y="1488007"/>
            <a:ext cx="64334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Тетяна Майданович «Що таке мир». </a:t>
            </a:r>
            <a:endParaRPr lang="ru-RU" sz="2800" dirty="0"/>
          </a:p>
        </p:txBody>
      </p:sp>
      <p:pic>
        <p:nvPicPr>
          <p:cNvPr id="8" name="Picture 2" descr="Картинки по запросу &quot;клипарт мир на земле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"/>
          <a:stretch/>
        </p:blipFill>
        <p:spPr bwMode="auto">
          <a:xfrm>
            <a:off x="1054101" y="1354585"/>
            <a:ext cx="3321956" cy="42129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96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666</Words>
  <Application>Microsoft Office PowerPoint</Application>
  <PresentationFormat>Произвольный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429</cp:revision>
  <dcterms:created xsi:type="dcterms:W3CDTF">2018-01-05T16:38:53Z</dcterms:created>
  <dcterms:modified xsi:type="dcterms:W3CDTF">2025-04-21T16:02:41Z</dcterms:modified>
</cp:coreProperties>
</file>