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532" r:id="rId2"/>
    <p:sldId id="542" r:id="rId3"/>
    <p:sldId id="543" r:id="rId4"/>
    <p:sldId id="533" r:id="rId5"/>
    <p:sldId id="534" r:id="rId6"/>
    <p:sldId id="535" r:id="rId7"/>
    <p:sldId id="536" r:id="rId8"/>
    <p:sldId id="537" r:id="rId9"/>
    <p:sldId id="538" r:id="rId10"/>
    <p:sldId id="539" r:id="rId11"/>
    <p:sldId id="540" r:id="rId12"/>
    <p:sldId id="541" r:id="rId13"/>
    <p:sldId id="544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66FF"/>
    <a:srgbClr val="2F3242"/>
    <a:srgbClr val="00B050"/>
    <a:srgbClr val="295FFF"/>
    <a:srgbClr val="FF7C80"/>
    <a:srgbClr val="709E32"/>
    <a:srgbClr val="E3FE40"/>
    <a:srgbClr val="C55A11"/>
    <a:srgbClr val="169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609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8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19.04.2025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19.04.2025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19.04.2025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19.04.2025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20885" y="3609990"/>
            <a:ext cx="7141029" cy="214526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70C0"/>
                </a:solidFill>
              </a:rPr>
              <a:t>Узагальнення </a:t>
            </a:r>
            <a:r>
              <a:rPr lang="uk-UA" sz="4000" b="1" dirty="0" smtClean="0">
                <a:solidFill>
                  <a:srgbClr val="0070C0"/>
                </a:solidFill>
              </a:rPr>
              <a:t>знань </a:t>
            </a:r>
            <a:r>
              <a:rPr lang="uk-UA" sz="4000" b="1" dirty="0">
                <a:solidFill>
                  <a:srgbClr val="0070C0"/>
                </a:solidFill>
              </a:rPr>
              <a:t>з теми </a:t>
            </a:r>
            <a:r>
              <a:rPr lang="uk-UA" sz="4000" b="1" dirty="0" smtClean="0">
                <a:solidFill>
                  <a:srgbClr val="0070C0"/>
                </a:solidFill>
              </a:rPr>
              <a:t>«Досліджую речення».</a:t>
            </a:r>
            <a:endParaRPr lang="uk-UA" sz="4000" b="1" dirty="0">
              <a:solidFill>
                <a:srgbClr val="0070C0"/>
              </a:solidFill>
            </a:endParaRPr>
          </a:p>
          <a:p>
            <a:pPr algn="ctr"/>
            <a:r>
              <a:rPr lang="uk-UA" sz="4000" b="1" dirty="0">
                <a:solidFill>
                  <a:srgbClr val="0070C0"/>
                </a:solidFill>
              </a:rPr>
              <a:t>Діагностувальна робота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24526" y="1053342"/>
            <a:ext cx="3137388" cy="1736646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pPr algn="ctr"/>
            <a:r>
              <a:rPr lang="uk-UA" sz="2400" b="1" i="1" dirty="0">
                <a:solidFill>
                  <a:srgbClr val="0070C0"/>
                </a:solidFill>
              </a:rPr>
              <a:t>2 </a:t>
            </a:r>
            <a:r>
              <a:rPr lang="uk-UA" sz="2400" b="1" i="1" dirty="0" smtClean="0">
                <a:solidFill>
                  <a:srgbClr val="0070C0"/>
                </a:solidFill>
              </a:rPr>
              <a:t>клас </a:t>
            </a:r>
          </a:p>
          <a:p>
            <a:pPr algn="ctr"/>
            <a:r>
              <a:rPr lang="uk-UA" sz="2400" b="1" dirty="0">
                <a:solidFill>
                  <a:srgbClr val="0070C0"/>
                </a:solidFill>
              </a:rPr>
              <a:t>Досліджую речення Урок </a:t>
            </a:r>
            <a:r>
              <a:rPr lang="uk-UA" sz="2400" b="1" dirty="0" smtClean="0">
                <a:solidFill>
                  <a:srgbClr val="0070C0"/>
                </a:solidFill>
              </a:rPr>
              <a:t>103</a:t>
            </a:r>
            <a:r>
              <a:rPr lang="en-US" sz="2400" b="1" dirty="0" smtClean="0">
                <a:solidFill>
                  <a:srgbClr val="0070C0"/>
                </a:solidFill>
              </a:rPr>
              <a:t>-104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2" name="Picture 2" descr="D:\Картинки до тестів\Підручники зошити\2 клас\2025-01-23_2005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4" y="1053342"/>
            <a:ext cx="2264241" cy="3021875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03163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100" y="511630"/>
            <a:ext cx="10038443" cy="6749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ПЕРЕВІРЯЮ СВОЇ ДОСЯГНЕННЯ З ТЕМИ «РЕЧЕННЯ» </a:t>
            </a:r>
          </a:p>
        </p:txBody>
      </p:sp>
      <p:sp>
        <p:nvSpPr>
          <p:cNvPr id="6" name="Пятиугольник 5"/>
          <p:cNvSpPr/>
          <p:nvPr/>
        </p:nvSpPr>
        <p:spPr>
          <a:xfrm>
            <a:off x="1082916" y="1229180"/>
            <a:ext cx="2309236" cy="668215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Завдання </a:t>
            </a:r>
            <a:r>
              <a:rPr lang="uk-UA" sz="2400" b="1" dirty="0" smtClean="0">
                <a:solidFill>
                  <a:schemeClr val="bg1"/>
                </a:solidFill>
              </a:rPr>
              <a:t>8.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16086" y="1229180"/>
            <a:ext cx="7576457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Допоможи </a:t>
            </a:r>
            <a:r>
              <a:rPr lang="uk-UA" sz="2800" b="1" dirty="0" err="1">
                <a:solidFill>
                  <a:schemeClr val="bg1"/>
                </a:solidFill>
              </a:rPr>
              <a:t>Читалочці</a:t>
            </a:r>
            <a:r>
              <a:rPr lang="uk-UA" sz="2800" b="1" dirty="0">
                <a:solidFill>
                  <a:schemeClr val="bg1"/>
                </a:solidFill>
              </a:rPr>
              <a:t> поширити </a:t>
            </a:r>
            <a:r>
              <a:rPr lang="uk-UA" sz="2800" b="1" dirty="0" smtClean="0">
                <a:solidFill>
                  <a:schemeClr val="bg1"/>
                </a:solidFill>
              </a:rPr>
              <a:t>речення </a:t>
            </a:r>
            <a:r>
              <a:rPr lang="uk-UA" sz="2800" b="1" dirty="0">
                <a:solidFill>
                  <a:schemeClr val="bg1"/>
                </a:solidFill>
              </a:rPr>
              <a:t>за поданими питаннями. </a:t>
            </a:r>
            <a:r>
              <a:rPr lang="uk-UA" sz="2800" b="1" dirty="0" smtClean="0">
                <a:solidFill>
                  <a:schemeClr val="bg1"/>
                </a:solidFill>
              </a:rPr>
              <a:t>Скористайся </a:t>
            </a:r>
            <a:r>
              <a:rPr lang="uk-UA" sz="2800" b="1" dirty="0">
                <a:solidFill>
                  <a:schemeClr val="bg1"/>
                </a:solidFill>
              </a:rPr>
              <a:t>довідкою.</a:t>
            </a: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22818"/>
            <a:ext cx="883227" cy="9351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Зошит. 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Ст. </a:t>
            </a:r>
            <a:r>
              <a:rPr lang="uk-UA" sz="2400" b="1" dirty="0" smtClean="0">
                <a:solidFill>
                  <a:schemeClr val="bg1"/>
                </a:solidFill>
              </a:rPr>
              <a:t>38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/>
          <a:srcRect r="8072"/>
          <a:stretch/>
        </p:blipFill>
        <p:spPr>
          <a:xfrm flipH="1">
            <a:off x="740229" y="2318958"/>
            <a:ext cx="2607058" cy="2650384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599734" y="5377798"/>
            <a:ext cx="7492809" cy="5450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70C0"/>
                </a:solidFill>
              </a:rPr>
              <a:t>Довідка: </a:t>
            </a:r>
            <a:r>
              <a:rPr lang="uk-UA" sz="2800" b="1" i="1" dirty="0">
                <a:solidFill>
                  <a:srgbClr val="0070C0"/>
                </a:solidFill>
              </a:rPr>
              <a:t>вранці, школа, нас, привітна, клас.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16086" y="2318957"/>
            <a:ext cx="7716242" cy="30193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i="1" dirty="0">
                <a:solidFill>
                  <a:schemeClr val="bg1"/>
                </a:solidFill>
              </a:rPr>
              <a:t>     </a:t>
            </a:r>
            <a:r>
              <a:rPr lang="uk-UA" sz="3600" b="1" i="1" dirty="0" smtClean="0">
                <a:solidFill>
                  <a:schemeClr val="bg1"/>
                </a:solidFill>
              </a:rPr>
              <a:t>(Коли?) ……..…… </a:t>
            </a:r>
            <a:r>
              <a:rPr lang="uk-UA" sz="3600" b="1" dirty="0" smtClean="0">
                <a:solidFill>
                  <a:schemeClr val="bg1"/>
                </a:solidFill>
              </a:rPr>
              <a:t>ми поспішаємо </a:t>
            </a:r>
            <a:r>
              <a:rPr lang="uk-UA" sz="3600" b="1" i="1" dirty="0" smtClean="0">
                <a:solidFill>
                  <a:schemeClr val="bg1"/>
                </a:solidFill>
              </a:rPr>
              <a:t>(куди?) ……..………. . (Кого?) ....... </a:t>
            </a:r>
            <a:r>
              <a:rPr lang="uk-UA" sz="3600" b="1" dirty="0" smtClean="0">
                <a:solidFill>
                  <a:schemeClr val="bg1"/>
                </a:solidFill>
              </a:rPr>
              <a:t>чекає </a:t>
            </a:r>
            <a:r>
              <a:rPr lang="uk-UA" sz="3600" b="1" i="1" dirty="0" smtClean="0">
                <a:solidFill>
                  <a:schemeClr val="bg1"/>
                </a:solidFill>
              </a:rPr>
              <a:t>(яка?) …..…………. </a:t>
            </a:r>
            <a:r>
              <a:rPr lang="uk-UA" sz="3600" b="1" dirty="0" smtClean="0">
                <a:solidFill>
                  <a:schemeClr val="bg1"/>
                </a:solidFill>
              </a:rPr>
              <a:t>вчителька. Ми вітаємося і заходимо </a:t>
            </a:r>
            <a:r>
              <a:rPr lang="uk-UA" sz="3600" b="1" i="1" dirty="0" smtClean="0">
                <a:solidFill>
                  <a:schemeClr val="bg1"/>
                </a:solidFill>
              </a:rPr>
              <a:t>(куди?) ……………. .</a:t>
            </a:r>
            <a:endParaRPr lang="uk-UA" sz="3600" b="1" i="1" dirty="0">
              <a:solidFill>
                <a:schemeClr val="bg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483024" y="2348058"/>
            <a:ext cx="1891183" cy="545019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FF00"/>
                </a:solidFill>
              </a:rPr>
              <a:t>Вранці  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854327" y="2893077"/>
            <a:ext cx="2519880" cy="545019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FF00"/>
                </a:solidFill>
              </a:rPr>
              <a:t>до школи  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8690064" y="2893077"/>
            <a:ext cx="1364849" cy="545019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Нас  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869800" y="3437492"/>
            <a:ext cx="1999822" cy="545019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FF00"/>
                </a:solidFill>
              </a:rPr>
              <a:t>привітна 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595505" y="4486562"/>
            <a:ext cx="1999822" cy="545019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FF00"/>
                </a:solidFill>
              </a:rPr>
              <a:t>до класу 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1976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/>
      <p:bldP spid="28" grpId="0"/>
      <p:bldP spid="36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100" y="511630"/>
            <a:ext cx="10038443" cy="6749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ПЕРЕВІРЯЮ СВОЇ ДОСЯГНЕННЯ З ТЕМИ «РЕЧЕННЯ» </a:t>
            </a:r>
          </a:p>
        </p:txBody>
      </p:sp>
      <p:sp>
        <p:nvSpPr>
          <p:cNvPr id="6" name="Пятиугольник 5"/>
          <p:cNvSpPr/>
          <p:nvPr/>
        </p:nvSpPr>
        <p:spPr>
          <a:xfrm>
            <a:off x="1082916" y="1229180"/>
            <a:ext cx="2309236" cy="668215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Завдання </a:t>
            </a:r>
            <a:r>
              <a:rPr lang="uk-UA" sz="2400" b="1" dirty="0" smtClean="0">
                <a:solidFill>
                  <a:schemeClr val="bg1"/>
                </a:solidFill>
              </a:rPr>
              <a:t>9.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55571" y="1229180"/>
            <a:ext cx="7336972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Розглянь світлини. Склади за однією з них питальне речення, а за іншою – розповідне. Запиши їх.</a:t>
            </a: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22818"/>
            <a:ext cx="883227" cy="9351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Зошит. 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Ст. </a:t>
            </a:r>
            <a:r>
              <a:rPr lang="uk-UA" sz="2400" b="1" dirty="0" smtClean="0">
                <a:solidFill>
                  <a:schemeClr val="bg1"/>
                </a:solidFill>
              </a:rPr>
              <a:t>39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4" name="Picture 2" descr="Картинки по запросу &quot;дети в библиотеке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708" y="2244734"/>
            <a:ext cx="3925857" cy="262998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Картинки по запросу &quot;дети апликация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11"/>
          <a:stretch/>
        </p:blipFill>
        <p:spPr bwMode="auto">
          <a:xfrm>
            <a:off x="6419604" y="2244734"/>
            <a:ext cx="3954482" cy="261094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545771" y="5015058"/>
            <a:ext cx="4048794" cy="10809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Що роблять діти в бібліотеці?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419604" y="5015058"/>
            <a:ext cx="4048794" cy="10809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Хлопчик робить аплікацію.</a:t>
            </a:r>
          </a:p>
        </p:txBody>
      </p:sp>
    </p:spTree>
    <p:extLst>
      <p:ext uri="{BB962C8B-B14F-4D97-AF65-F5344CB8AC3E}">
        <p14:creationId xmlns:p14="http://schemas.microsoft.com/office/powerpoint/2010/main" val="332497976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100" y="511630"/>
            <a:ext cx="10038443" cy="6749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ПЕРЕВІРЯЮ СВОЇ ДОСЯГНЕННЯ З ТЕМИ «РЕЧЕННЯ» </a:t>
            </a:r>
          </a:p>
        </p:txBody>
      </p:sp>
      <p:sp>
        <p:nvSpPr>
          <p:cNvPr id="6" name="Пятиугольник 5"/>
          <p:cNvSpPr/>
          <p:nvPr/>
        </p:nvSpPr>
        <p:spPr>
          <a:xfrm>
            <a:off x="1082916" y="1229180"/>
            <a:ext cx="2309236" cy="668215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Завдання </a:t>
            </a:r>
            <a:r>
              <a:rPr lang="uk-UA" sz="2400" b="1" dirty="0" smtClean="0">
                <a:solidFill>
                  <a:schemeClr val="bg1"/>
                </a:solidFill>
              </a:rPr>
              <a:t>10.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55571" y="1229180"/>
            <a:ext cx="733697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Напиши 2-3 речення про те, що тобі подобається в твоїй школі.</a:t>
            </a: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22818"/>
            <a:ext cx="883227" cy="9351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Зошит. 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Ст. </a:t>
            </a:r>
            <a:r>
              <a:rPr lang="uk-UA" sz="2400" b="1" dirty="0" smtClean="0">
                <a:solidFill>
                  <a:schemeClr val="bg1"/>
                </a:solidFill>
              </a:rPr>
              <a:t>39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" name="Picture 6" descr="children with blackboard - back to school vector art illustratio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571" y="2284989"/>
            <a:ext cx="6596743" cy="410542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06348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97119" y="428126"/>
            <a:ext cx="10215167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518503" y="1235847"/>
            <a:ext cx="9268220" cy="919401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err="1" smtClean="0">
                <a:solidFill>
                  <a:srgbClr val="0070C0"/>
                </a:solidFill>
              </a:rPr>
              <a:t>Обери</a:t>
            </a:r>
            <a:r>
              <a:rPr lang="uk-UA" sz="2400" b="1" dirty="0" smtClean="0">
                <a:solidFill>
                  <a:srgbClr val="0070C0"/>
                </a:solidFill>
              </a:rPr>
              <a:t> світлину з птахом, який найбільше відповідає твоєму настрою зараз. Поміркуй, чому.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287524" y="5110139"/>
            <a:ext cx="2887066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На уроці </a:t>
            </a:r>
            <a:r>
              <a:rPr lang="uk-UA" sz="2800" b="1" dirty="0" smtClean="0">
                <a:solidFill>
                  <a:schemeClr val="bg1"/>
                </a:solidFill>
              </a:rPr>
              <a:t>було нецікаво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5" name="Picture 2" descr="D:\Картинки до тестів\Тварини\ґава казков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6" t="8199" r="6122" b="1389"/>
          <a:stretch/>
        </p:blipFill>
        <p:spPr bwMode="auto">
          <a:xfrm>
            <a:off x="8242144" y="2262714"/>
            <a:ext cx="2375910" cy="2741434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Тварини\Ґав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972" y="2262714"/>
            <a:ext cx="2212177" cy="2741434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4734207" y="5110138"/>
            <a:ext cx="2417708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На уроці </a:t>
            </a:r>
            <a:r>
              <a:rPr lang="uk-UA" sz="2800" b="1" dirty="0" smtClean="0">
                <a:solidFill>
                  <a:schemeClr val="bg1"/>
                </a:solidFill>
              </a:rPr>
              <a:t>було легко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1029" name="Picture 5" descr="Гава (Олександр Мачула) / Стихи.ру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22" b="183"/>
          <a:stretch/>
        </p:blipFill>
        <p:spPr bwMode="auto">
          <a:xfrm>
            <a:off x="1516558" y="2253222"/>
            <a:ext cx="2439903" cy="2750926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8027644" y="5110139"/>
            <a:ext cx="2887066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На уроці дуже сподобалось</a:t>
            </a:r>
            <a:endParaRPr lang="ru-RU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77296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5287" y="495119"/>
            <a:ext cx="10265228" cy="72408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Налаштуйся </a:t>
            </a:r>
            <a:r>
              <a:rPr lang="uk-UA" sz="3600" b="1" dirty="0">
                <a:solidFill>
                  <a:schemeClr val="bg1"/>
                </a:solidFill>
              </a:rPr>
              <a:t>на роботу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" t="1878" r="719" b="13240"/>
          <a:stretch/>
        </p:blipFill>
        <p:spPr>
          <a:xfrm>
            <a:off x="6109029" y="1391450"/>
            <a:ext cx="5081486" cy="379015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925286" y="1516810"/>
            <a:ext cx="5006787" cy="35394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sysDash"/>
            <a:miter lim="800000"/>
            <a:headEnd/>
            <a:tailEnd/>
          </a:ln>
          <a:effectLst/>
        </p:spPr>
        <p:txBody>
          <a:bodyPr vert="horz" wrap="square" lIns="457056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Продзвенів</a:t>
            </a:r>
            <a:r>
              <a:rPr kumimoji="0" lang="ru-RU" altLang="ru-RU" sz="32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 уже </a:t>
            </a:r>
            <a:r>
              <a:rPr kumimoji="0" lang="ru-RU" altLang="ru-RU" sz="3200" b="1" i="0" u="none" strike="noStrike" cap="none" normalizeH="0" baseline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дзвінок</a:t>
            </a:r>
            <a:r>
              <a:rPr kumimoji="0" lang="ru-RU" altLang="ru-RU" sz="32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,</a:t>
            </a:r>
            <a:endParaRPr kumimoji="0" lang="ru-RU" altLang="ru-RU" sz="3200" b="1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починається</a:t>
            </a:r>
            <a:r>
              <a:rPr kumimoji="0" lang="ru-RU" altLang="ru-RU" sz="32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 урок.</a:t>
            </a:r>
            <a:endParaRPr kumimoji="0" lang="ru-RU" altLang="ru-RU" sz="3200" b="1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Приготуйте</a:t>
            </a:r>
            <a:r>
              <a:rPr kumimoji="0" lang="ru-RU" altLang="ru-RU" sz="32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 без мороки</a:t>
            </a:r>
            <a:endParaRPr kumimoji="0" lang="ru-RU" altLang="ru-RU" sz="3200" b="1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Все, </a:t>
            </a:r>
            <a:r>
              <a:rPr kumimoji="0" lang="ru-RU" altLang="ru-RU" sz="3200" b="1" i="0" u="none" strike="noStrike" cap="none" normalizeH="0" baseline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що</a:t>
            </a:r>
            <a:r>
              <a:rPr kumimoji="0" lang="ru-RU" altLang="ru-RU" sz="32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 треба до уроку.</a:t>
            </a:r>
            <a:endParaRPr kumimoji="0" lang="ru-RU" altLang="ru-RU" sz="3200" b="1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Зошит</a:t>
            </a:r>
            <a:r>
              <a:rPr kumimoji="0" lang="ru-RU" altLang="ru-RU" sz="32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, ручку, </a:t>
            </a:r>
            <a:r>
              <a:rPr kumimoji="0" lang="ru-RU" altLang="ru-RU" sz="3200" b="1" i="0" u="none" strike="noStrike" cap="none" normalizeH="0" baseline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олівці</a:t>
            </a:r>
            <a:r>
              <a:rPr kumimoji="0" lang="ru-RU" altLang="ru-RU" sz="32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  <a:endParaRPr kumimoji="0" lang="ru-RU" altLang="ru-RU" sz="3200" b="1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Приготувались</a:t>
            </a:r>
            <a:r>
              <a:rPr kumimoji="0" lang="ru-RU" altLang="ru-RU" sz="32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?</a:t>
            </a:r>
            <a:endParaRPr kumimoji="0" lang="ru-RU" altLang="ru-RU" sz="3200" b="1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Молодці</a:t>
            </a:r>
            <a:r>
              <a:rPr kumimoji="0" lang="ru-RU" altLang="ru-RU" sz="32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!</a:t>
            </a:r>
            <a:endParaRPr kumimoji="0" lang="ru-RU" altLang="ru-RU" sz="3200" b="1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02903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97119" y="428126"/>
            <a:ext cx="10215167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«Очікування»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518503" y="1353197"/>
            <a:ext cx="9268220" cy="51077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Вибери світлину з птахом, який передає твої очікування від уроку.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18503" y="5005353"/>
            <a:ext cx="2562844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 буде цікавим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5" name="Picture 2" descr="D:\Картинки до тестів\Тварини\ґава казков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6" t="8199" r="6122" b="1389"/>
          <a:stretch/>
        </p:blipFill>
        <p:spPr bwMode="auto">
          <a:xfrm>
            <a:off x="8131629" y="2005130"/>
            <a:ext cx="2488371" cy="2871197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Тварини\Ґав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632" y="2005130"/>
            <a:ext cx="2421004" cy="3000223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4704803" y="5005353"/>
            <a:ext cx="2502662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 буде нудним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1029" name="Picture 5" descr="Гава (Олександр Мачула) / Стихи.ру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22" b="183"/>
          <a:stretch/>
        </p:blipFill>
        <p:spPr bwMode="auto">
          <a:xfrm>
            <a:off x="1518503" y="2005130"/>
            <a:ext cx="2656087" cy="299466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8131629" y="4966243"/>
            <a:ext cx="2488371" cy="1055608"/>
          </a:xfrm>
          <a:prstGeom prst="roundRect">
            <a:avLst/>
          </a:prstGeom>
          <a:solidFill>
            <a:srgbClr val="FF66F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 буде швидким</a:t>
            </a:r>
            <a:endParaRPr lang="ru-RU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79616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20830" y="512633"/>
            <a:ext cx="10039056" cy="7399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Повідомлення теми уроку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922569" y="1514324"/>
            <a:ext cx="5921830" cy="1746861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800" b="1" dirty="0">
                <a:solidFill>
                  <a:srgbClr val="0070C0"/>
                </a:solidFill>
              </a:rPr>
              <a:t>Сьогодні на уроці </a:t>
            </a:r>
            <a:r>
              <a:rPr lang="ru-RU" sz="2800" b="1" dirty="0" smtClean="0">
                <a:solidFill>
                  <a:srgbClr val="0070C0"/>
                </a:solidFill>
              </a:rPr>
              <a:t>української мови ми </a:t>
            </a:r>
            <a:r>
              <a:rPr lang="uk-UA" sz="28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узагальнимо </a:t>
            </a:r>
            <a:r>
              <a:rPr lang="uk-UA" sz="2800" b="1" dirty="0" smtClean="0">
                <a:solidFill>
                  <a:srgbClr val="0070C0"/>
                </a:solidFill>
              </a:rPr>
              <a:t>свої </a:t>
            </a:r>
            <a:r>
              <a:rPr lang="uk-UA" sz="2800" b="1" dirty="0" smtClean="0">
                <a:solidFill>
                  <a:srgbClr val="0070C0"/>
                </a:solidFill>
              </a:rPr>
              <a:t>знання </a:t>
            </a:r>
            <a:r>
              <a:rPr lang="uk-UA" sz="2800" b="1" dirty="0" smtClean="0">
                <a:solidFill>
                  <a:srgbClr val="0070C0"/>
                </a:solidFill>
              </a:rPr>
              <a:t>по темі «Досліджую речення».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8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" b="2098"/>
          <a:stretch/>
        </p:blipFill>
        <p:spPr bwMode="auto">
          <a:xfrm>
            <a:off x="1097031" y="1316603"/>
            <a:ext cx="3339888" cy="317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7" t="2234" r="58746" b="73864"/>
          <a:stretch/>
        </p:blipFill>
        <p:spPr>
          <a:xfrm>
            <a:off x="4922569" y="3606368"/>
            <a:ext cx="5921830" cy="2412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F32F65F7-2F9E-4747-8BAD-C360200EC0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663" y="3536759"/>
            <a:ext cx="1599879" cy="75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6265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3532282" y="3059837"/>
            <a:ext cx="6188170" cy="3219858"/>
            <a:chOff x="1819773" y="1456402"/>
            <a:chExt cx="9218447" cy="5391177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1819773" y="1456402"/>
              <a:ext cx="9218447" cy="5391177"/>
              <a:chOff x="2656115" y="1640583"/>
              <a:chExt cx="9218447" cy="5072743"/>
            </a:xfrm>
          </p:grpSpPr>
          <p:pic>
            <p:nvPicPr>
              <p:cNvPr id="25" name="Picture 2" descr="ÐÐ¾ÑÐ¾Ð¶ÐµÐµ Ð¸Ð·Ð¾Ð±ÑÐ°Ð¶ÐµÐ½Ð¸Ðµ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02346" y="1818069"/>
                <a:ext cx="8717993" cy="38988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" descr="ÐÐ°ÑÑÐ¸Ð½ÐºÐ¸ Ð¿Ð¾ Ð·Ð°Ð¿ÑÐ¾ÑÑ ÐºÐ»Ð¸Ð¿Ð°ÑÑ ÑÐµÐ»Ð¸Ðº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6115" y="1640583"/>
                <a:ext cx="9218447" cy="50727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4" name="Прямоугольник 23"/>
            <p:cNvSpPr/>
            <p:nvPr/>
          </p:nvSpPr>
          <p:spPr>
            <a:xfrm>
              <a:off x="2122176" y="1695234"/>
              <a:ext cx="8661821" cy="409337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804947" y="3455358"/>
            <a:ext cx="55200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0070C0"/>
                </a:solidFill>
              </a:rPr>
              <a:t>У школі мені дуже</a:t>
            </a:r>
          </a:p>
          <a:p>
            <a:pPr algn="ctr"/>
            <a:r>
              <a:rPr lang="uk-UA" sz="4000" b="1" dirty="0">
                <a:solidFill>
                  <a:srgbClr val="0070C0"/>
                </a:solidFill>
              </a:rPr>
              <a:t>Мені дуже вчитися</a:t>
            </a:r>
          </a:p>
          <a:p>
            <a:pPr algn="ctr"/>
            <a:r>
              <a:rPr lang="uk-UA" sz="4000" b="1" dirty="0">
                <a:solidFill>
                  <a:srgbClr val="0070C0"/>
                </a:solidFill>
              </a:rPr>
              <a:t>У школі мені цікаво.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54100" y="511630"/>
            <a:ext cx="10038443" cy="6749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ПЕРЕВІРЯЮ СВОЇ ДОСЯГНЕННЯ З ТЕМИ «РЕЧЕННЯ» </a:t>
            </a:r>
          </a:p>
        </p:txBody>
      </p:sp>
      <p:sp>
        <p:nvSpPr>
          <p:cNvPr id="6" name="Пятиугольник 5"/>
          <p:cNvSpPr/>
          <p:nvPr/>
        </p:nvSpPr>
        <p:spPr>
          <a:xfrm>
            <a:off x="1082916" y="2034744"/>
            <a:ext cx="2309236" cy="668215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Завдання 1.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97572" y="2034744"/>
            <a:ext cx="6409805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Прочитай групи слів. Допоможи Родзинці вибрати серед них речення. </a:t>
            </a:r>
            <a:r>
              <a:rPr lang="uk-UA" sz="2400" b="1" dirty="0" smtClean="0">
                <a:solidFill>
                  <a:schemeClr val="bg1"/>
                </a:solidFill>
              </a:rPr>
              <a:t>Запиши </a:t>
            </a:r>
            <a:r>
              <a:rPr lang="uk-UA" sz="2400" b="1" dirty="0">
                <a:solidFill>
                  <a:schemeClr val="bg1"/>
                </a:solidFill>
              </a:rPr>
              <a:t>його. </a:t>
            </a: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22818"/>
            <a:ext cx="883227" cy="9351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Зошит. 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Ст. </a:t>
            </a:r>
            <a:r>
              <a:rPr lang="uk-UA" sz="2400" b="1" dirty="0" smtClean="0">
                <a:solidFill>
                  <a:schemeClr val="bg1"/>
                </a:solidFill>
              </a:rPr>
              <a:t>37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59268" y="1202866"/>
            <a:ext cx="5535964" cy="75048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70C0"/>
                </a:solidFill>
              </a:rPr>
              <a:t>Пригадай, що ти знаєш про речення. </a:t>
            </a:r>
            <a:endParaRPr lang="uk-UA" sz="2400" b="1" dirty="0" smtClean="0">
              <a:solidFill>
                <a:srgbClr val="0070C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Допоможи </a:t>
            </a:r>
            <a:r>
              <a:rPr lang="uk-UA" sz="2400" b="1" dirty="0">
                <a:solidFill>
                  <a:srgbClr val="0070C0"/>
                </a:solidFill>
              </a:rPr>
              <a:t>друзям виконати завдання. 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220689" y="5253841"/>
            <a:ext cx="45205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3227" y="2847451"/>
            <a:ext cx="2212642" cy="279978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976724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3697572" y="2324903"/>
            <a:ext cx="7482009" cy="3460911"/>
            <a:chOff x="1819773" y="1456402"/>
            <a:chExt cx="9218447" cy="5391177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1819773" y="1456402"/>
              <a:ext cx="9218447" cy="5391177"/>
              <a:chOff x="2656115" y="1640583"/>
              <a:chExt cx="9218447" cy="5072743"/>
            </a:xfrm>
          </p:grpSpPr>
          <p:pic>
            <p:nvPicPr>
              <p:cNvPr id="25" name="Picture 2" descr="ÐÐ¾ÑÐ¾Ð¶ÐµÐµ Ð¸Ð·Ð¾Ð±ÑÐ°Ð¶ÐµÐ½Ð¸Ðµ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02346" y="1818069"/>
                <a:ext cx="8717993" cy="38988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" descr="ÐÐ°ÑÑÐ¸Ð½ÐºÐ¸ Ð¿Ð¾ Ð·Ð°Ð¿ÑÐ¾ÑÑ ÐºÐ»Ð¸Ð¿Ð°ÑÑ ÑÐµÐ»Ð¸Ðº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6115" y="1640583"/>
                <a:ext cx="9218447" cy="50727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4" name="Прямоугольник 23"/>
            <p:cNvSpPr/>
            <p:nvPr/>
          </p:nvSpPr>
          <p:spPr>
            <a:xfrm>
              <a:off x="2122176" y="1695234"/>
              <a:ext cx="8661821" cy="409337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054100" y="511630"/>
            <a:ext cx="10038443" cy="6749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ПЕРЕВІРЯЮ СВОЇ ДОСЯГНЕННЯ З ТЕМИ «РЕЧЕННЯ» </a:t>
            </a:r>
          </a:p>
        </p:txBody>
      </p:sp>
      <p:sp>
        <p:nvSpPr>
          <p:cNvPr id="6" name="Пятиугольник 5"/>
          <p:cNvSpPr/>
          <p:nvPr/>
        </p:nvSpPr>
        <p:spPr>
          <a:xfrm>
            <a:off x="1082916" y="1316268"/>
            <a:ext cx="2309236" cy="668215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Завдання </a:t>
            </a:r>
            <a:r>
              <a:rPr lang="uk-UA" sz="2400" b="1" dirty="0" smtClean="0">
                <a:solidFill>
                  <a:schemeClr val="bg1"/>
                </a:solidFill>
              </a:rPr>
              <a:t>2.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97572" y="1316268"/>
            <a:ext cx="6409805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Допоможи </a:t>
            </a:r>
            <a:r>
              <a:rPr lang="uk-UA" sz="2400" b="1" dirty="0" err="1">
                <a:solidFill>
                  <a:schemeClr val="bg1"/>
                </a:solidFill>
              </a:rPr>
              <a:t>Ґаджикові</a:t>
            </a:r>
            <a:r>
              <a:rPr lang="uk-UA" sz="2400" b="1" dirty="0">
                <a:solidFill>
                  <a:schemeClr val="bg1"/>
                </a:solidFill>
              </a:rPr>
              <a:t> скласти з поданих слів речення. Запиши його.</a:t>
            </a: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22818"/>
            <a:ext cx="883227" cy="9351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Зошит. 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Ст. </a:t>
            </a:r>
            <a:r>
              <a:rPr lang="uk-UA" sz="2400" b="1" dirty="0" smtClean="0">
                <a:solidFill>
                  <a:schemeClr val="bg1"/>
                </a:solidFill>
              </a:rPr>
              <a:t>37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/>
          <a:srcRect t="4562" r="12778"/>
          <a:stretch/>
        </p:blipFill>
        <p:spPr>
          <a:xfrm flipH="1">
            <a:off x="1054100" y="2107939"/>
            <a:ext cx="2338052" cy="253913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022499" y="2731920"/>
            <a:ext cx="7070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70C0"/>
                </a:solidFill>
              </a:rPr>
              <a:t>Оленка   школи   вирушила  </a:t>
            </a:r>
            <a:r>
              <a:rPr lang="uk-UA" sz="4000" b="1" dirty="0" smtClean="0">
                <a:solidFill>
                  <a:srgbClr val="0070C0"/>
                </a:solidFill>
              </a:rPr>
              <a:t>до</a:t>
            </a:r>
            <a:endParaRPr lang="uk-UA" sz="4000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89630" y="3545793"/>
            <a:ext cx="7289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0070C0"/>
                </a:solidFill>
              </a:rPr>
              <a:t>Оленка   вирушила до школи.</a:t>
            </a:r>
          </a:p>
        </p:txBody>
      </p:sp>
    </p:spTree>
    <p:extLst>
      <p:ext uri="{BB962C8B-B14F-4D97-AF65-F5344CB8AC3E}">
        <p14:creationId xmlns:p14="http://schemas.microsoft.com/office/powerpoint/2010/main" val="224623211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100" y="511630"/>
            <a:ext cx="10038443" cy="6749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ПЕРЕВІРЯЮ СВОЇ ДОСЯГНЕННЯ З ТЕМИ «РЕЧЕННЯ» </a:t>
            </a:r>
          </a:p>
        </p:txBody>
      </p:sp>
      <p:sp>
        <p:nvSpPr>
          <p:cNvPr id="6" name="Пятиугольник 5"/>
          <p:cNvSpPr/>
          <p:nvPr/>
        </p:nvSpPr>
        <p:spPr>
          <a:xfrm>
            <a:off x="1082916" y="1272724"/>
            <a:ext cx="2309236" cy="668215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Завдання </a:t>
            </a:r>
            <a:r>
              <a:rPr lang="uk-UA" sz="2400" b="1" dirty="0" smtClean="0">
                <a:solidFill>
                  <a:schemeClr val="bg1"/>
                </a:solidFill>
              </a:rPr>
              <a:t>3.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21629" y="1272724"/>
            <a:ext cx="6400800" cy="8925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 </a:t>
            </a:r>
            <a:r>
              <a:rPr lang="uk-UA" sz="2400" b="1" dirty="0">
                <a:solidFill>
                  <a:schemeClr val="bg1"/>
                </a:solidFill>
              </a:rPr>
              <a:t>Прочитай розмову двох учнів. Постав розділові знаки в кінці речень. </a:t>
            </a: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22818"/>
            <a:ext cx="883227" cy="9351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Зошит. 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Ст. </a:t>
            </a:r>
            <a:r>
              <a:rPr lang="uk-UA" sz="2400" b="1" dirty="0" smtClean="0">
                <a:solidFill>
                  <a:schemeClr val="bg1"/>
                </a:solidFill>
              </a:rPr>
              <a:t>37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21629" y="2212069"/>
            <a:ext cx="6377932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/>
              <a:t>- Наталко, дай мені лінійку</a:t>
            </a:r>
          </a:p>
          <a:p>
            <a:r>
              <a:rPr lang="uk-UA" sz="3200" b="1" dirty="0"/>
              <a:t>- Не дам</a:t>
            </a:r>
          </a:p>
          <a:p>
            <a:r>
              <a:rPr lang="uk-UA" sz="3200" b="1" dirty="0"/>
              <a:t>- Ох, і скупа ж ти</a:t>
            </a:r>
          </a:p>
          <a:p>
            <a:r>
              <a:rPr lang="uk-UA" sz="3200" b="1" dirty="0"/>
              <a:t>- А ти нечема</a:t>
            </a:r>
          </a:p>
          <a:p>
            <a:r>
              <a:rPr lang="uk-UA" sz="3200" b="1" dirty="0"/>
              <a:t>- Це ж чому</a:t>
            </a:r>
          </a:p>
          <a:p>
            <a:r>
              <a:rPr lang="uk-UA" sz="3200" b="1" dirty="0"/>
              <a:t>- Бо не вмієш чемно просити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094166" y="2154014"/>
            <a:ext cx="382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</a:rPr>
              <a:t>!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21648" y="2663354"/>
            <a:ext cx="382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</a:rPr>
              <a:t>!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92332" y="3143664"/>
            <a:ext cx="382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</a:rPr>
              <a:t>!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746672" y="3629880"/>
            <a:ext cx="382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</a:rPr>
              <a:t>!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87839" y="4179078"/>
            <a:ext cx="382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463242" y="4612726"/>
            <a:ext cx="382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31" name="Picture 2" descr="Картинки по запросу &quot;мальчик и девочка школьники за партой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70"/>
          <a:stretch/>
        </p:blipFill>
        <p:spPr bwMode="auto">
          <a:xfrm>
            <a:off x="984455" y="2044198"/>
            <a:ext cx="2811326" cy="2891693"/>
          </a:xfrm>
          <a:prstGeom prst="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3" name="TextBox 32"/>
          <p:cNvSpPr txBox="1"/>
          <p:nvPr/>
        </p:nvSpPr>
        <p:spPr>
          <a:xfrm>
            <a:off x="4283307" y="5297625"/>
            <a:ext cx="64008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  </a:t>
            </a:r>
            <a:r>
              <a:rPr lang="uk-UA" sz="2400" b="1" dirty="0" smtClean="0">
                <a:solidFill>
                  <a:schemeClr val="bg1"/>
                </a:solidFill>
              </a:rPr>
              <a:t>Склади пораду, </a:t>
            </a:r>
            <a:r>
              <a:rPr lang="uk-UA" sz="2400" b="1" dirty="0">
                <a:solidFill>
                  <a:schemeClr val="bg1"/>
                </a:solidFill>
              </a:rPr>
              <a:t>що треба робити, щоб бути чемним/чемною.</a:t>
            </a:r>
          </a:p>
        </p:txBody>
      </p:sp>
      <p:sp>
        <p:nvSpPr>
          <p:cNvPr id="34" name="Пятиугольник 33"/>
          <p:cNvSpPr/>
          <p:nvPr/>
        </p:nvSpPr>
        <p:spPr>
          <a:xfrm>
            <a:off x="1082916" y="5254603"/>
            <a:ext cx="2309236" cy="668215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Завдання </a:t>
            </a:r>
            <a:r>
              <a:rPr lang="uk-UA" sz="2400" b="1" dirty="0" smtClean="0">
                <a:solidFill>
                  <a:schemeClr val="bg1"/>
                </a:solidFill>
              </a:rPr>
              <a:t>4.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46771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7" grpId="0"/>
      <p:bldP spid="28" grpId="0"/>
      <p:bldP spid="29" grpId="0"/>
      <p:bldP spid="30" grpId="0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100" y="511630"/>
            <a:ext cx="10038443" cy="6749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ПЕРЕВІРЯЮ СВОЇ ДОСЯГНЕННЯ З ТЕМИ «РЕЧЕННЯ» </a:t>
            </a:r>
          </a:p>
        </p:txBody>
      </p:sp>
      <p:sp>
        <p:nvSpPr>
          <p:cNvPr id="6" name="Пятиугольник 5"/>
          <p:cNvSpPr/>
          <p:nvPr/>
        </p:nvSpPr>
        <p:spPr>
          <a:xfrm>
            <a:off x="1082916" y="1229180"/>
            <a:ext cx="2309236" cy="668215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Завдання </a:t>
            </a:r>
            <a:r>
              <a:rPr lang="uk-UA" sz="2400" b="1" dirty="0" smtClean="0">
                <a:solidFill>
                  <a:schemeClr val="bg1"/>
                </a:solidFill>
              </a:rPr>
              <a:t>5.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92152" y="1229180"/>
            <a:ext cx="770039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Випиши з розмови учнів спонукальне речення.</a:t>
            </a: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22818"/>
            <a:ext cx="883227" cy="9351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Зошит. 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Ст. </a:t>
            </a:r>
            <a:r>
              <a:rPr lang="uk-UA" sz="2400" b="1" dirty="0" smtClean="0">
                <a:solidFill>
                  <a:schemeClr val="bg1"/>
                </a:solidFill>
              </a:rPr>
              <a:t>38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21629" y="1820173"/>
            <a:ext cx="6377932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/>
              <a:t>- Наталко, дай мені лінійку</a:t>
            </a:r>
          </a:p>
          <a:p>
            <a:r>
              <a:rPr lang="uk-UA" sz="3200" b="1" dirty="0"/>
              <a:t>- Не дам</a:t>
            </a:r>
          </a:p>
          <a:p>
            <a:r>
              <a:rPr lang="uk-UA" sz="3200" b="1" dirty="0"/>
              <a:t>- Ох, і скупа ж ти</a:t>
            </a:r>
          </a:p>
          <a:p>
            <a:r>
              <a:rPr lang="uk-UA" sz="3200" b="1" dirty="0"/>
              <a:t>- А ти нечема</a:t>
            </a:r>
          </a:p>
          <a:p>
            <a:r>
              <a:rPr lang="uk-UA" sz="3200" b="1" dirty="0"/>
              <a:t>- Це ж чому</a:t>
            </a:r>
          </a:p>
          <a:p>
            <a:r>
              <a:rPr lang="uk-UA" sz="3200" b="1" dirty="0"/>
              <a:t>- Бо не вмієш чемно просити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094166" y="1762118"/>
            <a:ext cx="382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</a:rPr>
              <a:t>!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21648" y="2271458"/>
            <a:ext cx="382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</a:rPr>
              <a:t>!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92332" y="2751768"/>
            <a:ext cx="382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</a:rPr>
              <a:t>!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746672" y="3237984"/>
            <a:ext cx="382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</a:rPr>
              <a:t>!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553596" y="3787182"/>
            <a:ext cx="382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476917" y="4122571"/>
            <a:ext cx="382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16" name="Пятиугольник 15"/>
          <p:cNvSpPr/>
          <p:nvPr/>
        </p:nvSpPr>
        <p:spPr>
          <a:xfrm>
            <a:off x="883227" y="4867161"/>
            <a:ext cx="2309236" cy="668215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Завдання </a:t>
            </a:r>
            <a:r>
              <a:rPr lang="uk-UA" sz="2400" b="1" dirty="0" smtClean="0">
                <a:solidFill>
                  <a:schemeClr val="bg1"/>
                </a:solidFill>
              </a:rPr>
              <a:t>6.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79227" y="4867161"/>
            <a:ext cx="7700391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Перебудуй виписане речення на розповідне і запиши. Підкресли головні слова.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4632137" y="2317969"/>
            <a:ext cx="452054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632137" y="5698158"/>
            <a:ext cx="580523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FF00"/>
                </a:solidFill>
              </a:rPr>
              <a:t>Наталка дала йому лінійку.</a:t>
            </a:r>
          </a:p>
        </p:txBody>
      </p:sp>
      <p:pic>
        <p:nvPicPr>
          <p:cNvPr id="22" name="Picture 4" descr="Картинки по запросу &quot;клипарт мальчик и девочка за партой&quot;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41" y="2085283"/>
            <a:ext cx="3137912" cy="2561561"/>
          </a:xfrm>
          <a:prstGeom prst="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cxnSp>
        <p:nvCxnSpPr>
          <p:cNvPr id="3" name="Прямая соединительная линия 2"/>
          <p:cNvCxnSpPr/>
          <p:nvPr/>
        </p:nvCxnSpPr>
        <p:spPr>
          <a:xfrm>
            <a:off x="5464629" y="6136916"/>
            <a:ext cx="1197428" cy="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6770007" y="6136916"/>
            <a:ext cx="740588" cy="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6743119" y="6196980"/>
            <a:ext cx="740588" cy="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59534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100" y="511630"/>
            <a:ext cx="10038443" cy="6749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ПЕРЕВІРЯЮ СВОЇ ДОСЯГНЕННЯ З ТЕМИ «РЕЧЕННЯ» </a:t>
            </a:r>
          </a:p>
        </p:txBody>
      </p:sp>
      <p:sp>
        <p:nvSpPr>
          <p:cNvPr id="6" name="Пятиугольник 5"/>
          <p:cNvSpPr/>
          <p:nvPr/>
        </p:nvSpPr>
        <p:spPr>
          <a:xfrm>
            <a:off x="1082916" y="1229180"/>
            <a:ext cx="2309236" cy="668215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Завдання </a:t>
            </a:r>
            <a:r>
              <a:rPr lang="uk-UA" sz="2400" b="1" dirty="0" smtClean="0">
                <a:solidFill>
                  <a:schemeClr val="bg1"/>
                </a:solidFill>
              </a:rPr>
              <a:t>7.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16086" y="1229180"/>
            <a:ext cx="7576457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Прочитай текст. Допоможи Щебетунчикові поділити його на речення. Постав у кінці кожного відповідний розділовий знак.</a:t>
            </a: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22818"/>
            <a:ext cx="883227" cy="9351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Зошит. 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Ст. </a:t>
            </a:r>
            <a:r>
              <a:rPr lang="uk-UA" sz="2400" b="1" dirty="0" smtClean="0">
                <a:solidFill>
                  <a:schemeClr val="bg1"/>
                </a:solidFill>
              </a:rPr>
              <a:t>38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90125" y="2429509"/>
            <a:ext cx="7587466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3200" b="1" dirty="0"/>
              <a:t>Діти, я перевірила ваші зошити </a:t>
            </a:r>
            <a:r>
              <a:rPr lang="uk-UA" sz="3200" b="1" dirty="0" smtClean="0"/>
              <a:t>  і  знаєте</a:t>
            </a:r>
            <a:r>
              <a:rPr lang="uk-UA" sz="3200" b="1" dirty="0"/>
              <a:t>, що помітила з одними буквами ви дружите </a:t>
            </a:r>
            <a:r>
              <a:rPr lang="uk-UA" sz="3200" b="1" dirty="0" smtClean="0"/>
              <a:t>  вони </a:t>
            </a:r>
            <a:r>
              <a:rPr lang="uk-UA" sz="3200" b="1" dirty="0"/>
              <a:t>у вас написані гарно </a:t>
            </a:r>
            <a:endParaRPr lang="uk-UA" sz="3200" b="1" dirty="0" smtClean="0"/>
          </a:p>
          <a:p>
            <a:pPr algn="just"/>
            <a:r>
              <a:rPr lang="uk-UA" sz="3200" b="1" dirty="0" smtClean="0"/>
              <a:t>а   інші </a:t>
            </a:r>
            <a:r>
              <a:rPr lang="uk-UA" sz="3200" b="1" dirty="0"/>
              <a:t>виходять не дуже </a:t>
            </a:r>
            <a:r>
              <a:rPr lang="uk-UA" sz="3200" b="1" dirty="0" smtClean="0"/>
              <a:t>гарно</a:t>
            </a:r>
          </a:p>
          <a:p>
            <a:pPr algn="just"/>
            <a:r>
              <a:rPr lang="uk-UA" sz="3200" b="1" dirty="0" smtClean="0"/>
              <a:t>  подружіться </a:t>
            </a:r>
            <a:r>
              <a:rPr lang="uk-UA" sz="3200" b="1" dirty="0"/>
              <a:t>з ними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224139" y="4344078"/>
            <a:ext cx="382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</a:rPr>
              <a:t>!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990802" y="2858965"/>
            <a:ext cx="382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087764" y="2392798"/>
            <a:ext cx="191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2916" y="1987057"/>
            <a:ext cx="1986855" cy="299699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029172" y="3368016"/>
            <a:ext cx="191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903685" y="3335359"/>
            <a:ext cx="191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087763" y="3861635"/>
            <a:ext cx="191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389196" y="2451204"/>
            <a:ext cx="267388" cy="5847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І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73552" y="2895991"/>
            <a:ext cx="408247" cy="5847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З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98774" y="3414393"/>
            <a:ext cx="408247" cy="5847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В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29477" y="3914710"/>
            <a:ext cx="408247" cy="5847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А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67408" y="4377507"/>
            <a:ext cx="408247" cy="5847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П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010851" y="5214512"/>
            <a:ext cx="6586925" cy="54502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Запиши питальне і окличне речення 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51295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9" grpId="0"/>
      <p:bldP spid="30" grpId="0"/>
      <p:bldP spid="24" grpId="0"/>
      <p:bldP spid="25" grpId="0"/>
      <p:bldP spid="26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15168</TotalTime>
  <Words>605</Words>
  <Application>Microsoft Office PowerPoint</Application>
  <PresentationFormat>Произвольный</PresentationFormat>
  <Paragraphs>125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Вправа «Очікування»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Рефлексія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950</cp:revision>
  <dcterms:created xsi:type="dcterms:W3CDTF">2018-01-05T16:38:53Z</dcterms:created>
  <dcterms:modified xsi:type="dcterms:W3CDTF">2025-04-19T19:29:55Z</dcterms:modified>
</cp:coreProperties>
</file>