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98" r:id="rId3"/>
    <p:sldId id="407" r:id="rId4"/>
    <p:sldId id="400" r:id="rId5"/>
    <p:sldId id="397" r:id="rId6"/>
    <p:sldId id="403" r:id="rId7"/>
    <p:sldId id="405" r:id="rId8"/>
    <p:sldId id="408" r:id="rId9"/>
    <p:sldId id="404" r:id="rId10"/>
    <p:sldId id="406" r:id="rId11"/>
    <p:sldId id="395" r:id="rId12"/>
    <p:sldId id="401" r:id="rId13"/>
    <p:sldId id="40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FC5652D-98EF-46AA-B0CF-2EA1EBBB26E7}">
          <p14:sldIdLst>
            <p14:sldId id="258"/>
            <p14:sldId id="398"/>
            <p14:sldId id="407"/>
            <p14:sldId id="400"/>
            <p14:sldId id="397"/>
            <p14:sldId id="403"/>
            <p14:sldId id="405"/>
            <p14:sldId id="408"/>
            <p14:sldId id="404"/>
            <p14:sldId id="406"/>
            <p14:sldId id="395"/>
            <p14:sldId id="401"/>
            <p14:sldId id="402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00B050"/>
    <a:srgbClr val="FFFF00"/>
    <a:srgbClr val="295FFF"/>
    <a:srgbClr val="1694E9"/>
    <a:srgbClr val="FFB441"/>
    <a:srgbClr val="709E32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3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8828" y="3852460"/>
            <a:ext cx="10091057" cy="160043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Перевіряю свої 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досягнення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розділом «Надійшла весна прекрасна…». </a:t>
            </a: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486650" y="1283732"/>
            <a:ext cx="31503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Надійшла весна прекрасна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5" descr="Березень березовим віником зиму вимітає — Зоря Полтавщ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1" y="1226921"/>
            <a:ext cx="3381730" cy="225888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54101" y="494528"/>
            <a:ext cx="10125528" cy="975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Перевіряю свої досягнення.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Виявляю почуття і ставлення</a:t>
            </a:r>
            <a:r>
              <a:rPr lang="uk-UA" sz="3600" b="1" dirty="0">
                <a:solidFill>
                  <a:srgbClr val="FFFF00"/>
                </a:solidFill>
              </a:rPr>
              <a:t> </a:t>
            </a:r>
            <a:r>
              <a:rPr lang="uk-UA" sz="3600" b="1" dirty="0" smtClean="0">
                <a:solidFill>
                  <a:srgbClr val="FFFF00"/>
                </a:solidFill>
              </a:rPr>
              <a:t>…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276" y="1469572"/>
            <a:ext cx="304800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Який із прочитаних творів викликав почуття радості, а який – здивування? Чому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D:\2 клас\2 Читання\1 Савченко\09 Надійшла весна прекрасна\№092 - Вступ до розділу. Веснянки\2025-03-25_094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65" y="1469572"/>
            <a:ext cx="8167077" cy="405879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34667" y="4147228"/>
            <a:ext cx="3197609" cy="138499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Які </a:t>
            </a:r>
            <a:r>
              <a:rPr lang="uk-UA" sz="2800" b="1" dirty="0">
                <a:solidFill>
                  <a:schemeClr val="bg1"/>
                </a:solidFill>
              </a:rPr>
              <a:t>з творів розділу хочу прочитати своїм рідним?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11266" y="5444405"/>
            <a:ext cx="816707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Звертаючись </a:t>
            </a:r>
            <a:r>
              <a:rPr lang="uk-UA" sz="2800" b="1" dirty="0">
                <a:solidFill>
                  <a:schemeClr val="bg1"/>
                </a:solidFill>
              </a:rPr>
              <a:t>до мами, бабусі, використовую образні вислови, порівняння </a:t>
            </a:r>
            <a:r>
              <a:rPr lang="uk-UA" sz="2800" b="1" dirty="0" smtClean="0">
                <a:solidFill>
                  <a:schemeClr val="bg1"/>
                </a:solidFill>
              </a:rPr>
              <a:t>…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007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4024" y="530761"/>
            <a:ext cx="9990289" cy="7064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 </a:t>
            </a:r>
            <a:r>
              <a:rPr lang="uk-UA" sz="4000" b="1" dirty="0" err="1">
                <a:solidFill>
                  <a:schemeClr val="bg1"/>
                </a:solidFill>
              </a:rPr>
              <a:t>розсипанок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утвори </a:t>
            </a:r>
            <a:r>
              <a:rPr lang="uk-UA" sz="4000" b="1" dirty="0" smtClean="0">
                <a:solidFill>
                  <a:schemeClr val="bg1"/>
                </a:solidFill>
              </a:rPr>
              <a:t>прислів'я. Поясни їх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054847"/>
              </p:ext>
            </p:extLst>
          </p:nvPr>
        </p:nvGraphicFramePr>
        <p:xfrm>
          <a:off x="2645227" y="1391032"/>
          <a:ext cx="8469084" cy="518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11514">
                  <a:extLst>
                    <a:ext uri="{9D8B030D-6E8A-4147-A177-3AD203B41FA5}">
                      <a16:colId xmlns="" xmlns:a16="http://schemas.microsoft.com/office/drawing/2014/main" val="827568581"/>
                    </a:ext>
                  </a:extLst>
                </a:gridCol>
                <a:gridCol w="1411514">
                  <a:extLst>
                    <a:ext uri="{9D8B030D-6E8A-4147-A177-3AD203B41FA5}">
                      <a16:colId xmlns="" xmlns:a16="http://schemas.microsoft.com/office/drawing/2014/main" val="3721605852"/>
                    </a:ext>
                  </a:extLst>
                </a:gridCol>
                <a:gridCol w="1411514">
                  <a:extLst>
                    <a:ext uri="{9D8B030D-6E8A-4147-A177-3AD203B41FA5}">
                      <a16:colId xmlns="" xmlns:a16="http://schemas.microsoft.com/office/drawing/2014/main" val="2053722649"/>
                    </a:ext>
                  </a:extLst>
                </a:gridCol>
                <a:gridCol w="1411514">
                  <a:extLst>
                    <a:ext uri="{9D8B030D-6E8A-4147-A177-3AD203B41FA5}">
                      <a16:colId xmlns="" xmlns:a16="http://schemas.microsoft.com/office/drawing/2014/main" val="594967681"/>
                    </a:ext>
                  </a:extLst>
                </a:gridCol>
                <a:gridCol w="1411514">
                  <a:extLst>
                    <a:ext uri="{9D8B030D-6E8A-4147-A177-3AD203B41FA5}">
                      <a16:colId xmlns="" xmlns:a16="http://schemas.microsoft.com/office/drawing/2014/main" val="3942926570"/>
                    </a:ext>
                  </a:extLst>
                </a:gridCol>
                <a:gridCol w="1411514">
                  <a:extLst>
                    <a:ext uri="{9D8B030D-6E8A-4147-A177-3AD203B41FA5}">
                      <a16:colId xmlns="" xmlns:a16="http://schemas.microsoft.com/office/drawing/2014/main" val="1677252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rgbClr val="7030A0"/>
                          </a:solidFill>
                        </a:rPr>
                        <a:t>При</a:t>
                      </a:r>
                      <a:endParaRPr lang="ru-RU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rgbClr val="7030A0"/>
                          </a:solidFill>
                        </a:rPr>
                        <a:t>тепло,</a:t>
                      </a:r>
                      <a:endParaRPr lang="ru-RU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rgbClr val="7030A0"/>
                          </a:solidFill>
                        </a:rPr>
                        <a:t>матері -</a:t>
                      </a:r>
                      <a:endParaRPr lang="ru-RU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rgbClr val="7030A0"/>
                          </a:solidFill>
                        </a:rPr>
                        <a:t>сонці</a:t>
                      </a:r>
                      <a:endParaRPr lang="ru-RU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rgbClr val="7030A0"/>
                          </a:solidFill>
                        </a:rPr>
                        <a:t>добре.</a:t>
                      </a:r>
                      <a:endParaRPr lang="ru-RU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rgbClr val="7030A0"/>
                          </a:solidFill>
                        </a:rPr>
                        <a:t>а біля</a:t>
                      </a:r>
                      <a:endParaRPr lang="ru-RU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14319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343220"/>
              </p:ext>
            </p:extLst>
          </p:nvPr>
        </p:nvGraphicFramePr>
        <p:xfrm>
          <a:off x="3024833" y="2863702"/>
          <a:ext cx="8089480" cy="5181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17896">
                  <a:extLst>
                    <a:ext uri="{9D8B030D-6E8A-4147-A177-3AD203B41FA5}">
                      <a16:colId xmlns="" xmlns:a16="http://schemas.microsoft.com/office/drawing/2014/main" val="904186218"/>
                    </a:ext>
                  </a:extLst>
                </a:gridCol>
                <a:gridCol w="1617896">
                  <a:extLst>
                    <a:ext uri="{9D8B030D-6E8A-4147-A177-3AD203B41FA5}">
                      <a16:colId xmlns="" xmlns:a16="http://schemas.microsoft.com/office/drawing/2014/main" val="967321164"/>
                    </a:ext>
                  </a:extLst>
                </a:gridCol>
                <a:gridCol w="1617896">
                  <a:extLst>
                    <a:ext uri="{9D8B030D-6E8A-4147-A177-3AD203B41FA5}">
                      <a16:colId xmlns="" xmlns:a16="http://schemas.microsoft.com/office/drawing/2014/main" val="4286838119"/>
                    </a:ext>
                  </a:extLst>
                </a:gridCol>
                <a:gridCol w="1617896">
                  <a:extLst>
                    <a:ext uri="{9D8B030D-6E8A-4147-A177-3AD203B41FA5}">
                      <a16:colId xmlns="" xmlns:a16="http://schemas.microsoft.com/office/drawing/2014/main" val="2349050575"/>
                    </a:ext>
                  </a:extLst>
                </a:gridCol>
                <a:gridCol w="1617896">
                  <a:extLst>
                    <a:ext uri="{9D8B030D-6E8A-4147-A177-3AD203B41FA5}">
                      <a16:colId xmlns="" xmlns:a16="http://schemas.microsoft.com/office/drawing/2014/main" val="2996737921"/>
                    </a:ext>
                  </a:extLst>
                </a:gridCol>
              </a:tblGrid>
              <a:tr h="518049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радіє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весні,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Пташка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а дитя -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матері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0972523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57121"/>
              </p:ext>
            </p:extLst>
          </p:nvPr>
        </p:nvGraphicFramePr>
        <p:xfrm>
          <a:off x="2514436" y="4345185"/>
          <a:ext cx="8808260" cy="5181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61652">
                  <a:extLst>
                    <a:ext uri="{9D8B030D-6E8A-4147-A177-3AD203B41FA5}">
                      <a16:colId xmlns="" xmlns:a16="http://schemas.microsoft.com/office/drawing/2014/main" val="904186218"/>
                    </a:ext>
                  </a:extLst>
                </a:gridCol>
                <a:gridCol w="1761652">
                  <a:extLst>
                    <a:ext uri="{9D8B030D-6E8A-4147-A177-3AD203B41FA5}">
                      <a16:colId xmlns="" xmlns:a16="http://schemas.microsoft.com/office/drawing/2014/main" val="967321164"/>
                    </a:ext>
                  </a:extLst>
                </a:gridCol>
                <a:gridCol w="1761652">
                  <a:extLst>
                    <a:ext uri="{9D8B030D-6E8A-4147-A177-3AD203B41FA5}">
                      <a16:colId xmlns="" xmlns:a16="http://schemas.microsoft.com/office/drawing/2014/main" val="4286838119"/>
                    </a:ext>
                  </a:extLst>
                </a:gridCol>
                <a:gridCol w="1761652">
                  <a:extLst>
                    <a:ext uri="{9D8B030D-6E8A-4147-A177-3AD203B41FA5}">
                      <a16:colId xmlns="" xmlns:a16="http://schemas.microsoft.com/office/drawing/2014/main" val="2349050575"/>
                    </a:ext>
                  </a:extLst>
                </a:gridCol>
                <a:gridCol w="1761652">
                  <a:extLst>
                    <a:ext uri="{9D8B030D-6E8A-4147-A177-3AD203B41FA5}">
                      <a16:colId xmlns="" xmlns:a16="http://schemas.microsoft.com/office/drawing/2014/main" val="2996737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rgbClr val="7030A0"/>
                          </a:solidFill>
                        </a:rPr>
                        <a:t>болить</a:t>
                      </a:r>
                      <a:endParaRPr lang="ru-RU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rgbClr val="7030A0"/>
                          </a:solidFill>
                        </a:rPr>
                        <a:t>а у матері</a:t>
                      </a:r>
                      <a:endParaRPr lang="ru-RU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rgbClr val="7030A0"/>
                          </a:solidFill>
                        </a:rPr>
                        <a:t>голова,</a:t>
                      </a:r>
                      <a:endParaRPr lang="ru-RU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rgbClr val="7030A0"/>
                          </a:solidFill>
                        </a:rPr>
                        <a:t>серце.</a:t>
                      </a:r>
                      <a:endParaRPr lang="ru-RU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rgbClr val="7030A0"/>
                          </a:solidFill>
                        </a:rPr>
                        <a:t>У дитини</a:t>
                      </a:r>
                      <a:endParaRPr lang="ru-RU" sz="2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0972523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127173" y="2086035"/>
            <a:ext cx="754519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При сонці тепло, а біля матері – добре.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27173" y="3527082"/>
            <a:ext cx="76075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Пташка радіє весні, а дитя – матері.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06486" y="5097202"/>
            <a:ext cx="8057668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У дитини болить голова, а у матері серце.</a:t>
            </a:r>
          </a:p>
        </p:txBody>
      </p:sp>
      <p:pic>
        <p:nvPicPr>
          <p:cNvPr id="11" name="Picture 2" descr="D:\Картинки до тестів\Людина\Дівчи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9" y="1395793"/>
            <a:ext cx="2137762" cy="317095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7733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7966" y="733749"/>
            <a:ext cx="10191617" cy="637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6795298" y="1586348"/>
            <a:ext cx="4354285" cy="340366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E922CFEB-D797-42CF-86AA-E0228BBE588B}"/>
              </a:ext>
            </a:extLst>
          </p:cNvPr>
          <p:cNvSpPr/>
          <p:nvPr/>
        </p:nvSpPr>
        <p:spPr>
          <a:xfrm>
            <a:off x="957967" y="1586349"/>
            <a:ext cx="5693204" cy="34036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Що нового дізнався (дізналася) в цьому розділі?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Яких авторів запам’ятав (запам’ятала) з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розділу «Надійшла весна прекрасна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»?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Чим важливі твори цього розділу для тебе?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045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114" y="547052"/>
            <a:ext cx="9949544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Вправа «Ромашка»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i.pinimg.com/474x/75/f3/60/75f360cb63b0064399699f92335725d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333"/>
          <a:stretch/>
        </p:blipFill>
        <p:spPr bwMode="auto">
          <a:xfrm>
            <a:off x="8546100" y="2046907"/>
            <a:ext cx="2292610" cy="242659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.pinimg.com/474x/83/b3/bd/83b3bd1cf1eba833481c0b476cf54e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3"/>
          <a:stretch/>
        </p:blipFill>
        <p:spPr bwMode="auto">
          <a:xfrm>
            <a:off x="1492157" y="2013789"/>
            <a:ext cx="2292610" cy="258247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90" y="2045759"/>
            <a:ext cx="2165980" cy="251931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313855" y="4710682"/>
            <a:ext cx="2677596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Сподобалась</a:t>
            </a:r>
            <a:r>
              <a:rPr lang="ru-RU" sz="2800" b="1" dirty="0" smtClean="0">
                <a:solidFill>
                  <a:schemeClr val="bg1"/>
                </a:solidFill>
              </a:rPr>
              <a:t> своя робота на </a:t>
            </a:r>
            <a:r>
              <a:rPr lang="ru-RU" sz="2800" b="1" dirty="0" err="1" smtClean="0">
                <a:solidFill>
                  <a:schemeClr val="bg1"/>
                </a:solidFill>
              </a:rPr>
              <a:t>уроці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43294" y="4710682"/>
            <a:ext cx="3061688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всі завдання були зрозумілі на уроці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14655" y="4565072"/>
            <a:ext cx="2836769" cy="15323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</a:t>
            </a:r>
            <a:r>
              <a:rPr lang="ru-RU" sz="2800" b="1" dirty="0" err="1" smtClean="0">
                <a:solidFill>
                  <a:schemeClr val="bg1"/>
                </a:solidFill>
              </a:rPr>
              <a:t>сподобалась</a:t>
            </a:r>
            <a:r>
              <a:rPr lang="ru-RU" sz="2800" b="1" dirty="0" smtClean="0">
                <a:solidFill>
                  <a:schemeClr val="bg1"/>
                </a:solidFill>
              </a:rPr>
              <a:t> своя робота на </a:t>
            </a:r>
            <a:r>
              <a:rPr lang="ru-RU" sz="2800" b="1" dirty="0" err="1" smtClean="0">
                <a:solidFill>
                  <a:schemeClr val="bg1"/>
                </a:solidFill>
              </a:rPr>
              <a:t>уроці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20539" y="1362775"/>
            <a:ext cx="9318171" cy="51077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Оціни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свою роботу на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уроці ромашкою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680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977019" y="1917916"/>
            <a:ext cx="5389150" cy="282630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сюди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прийшли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учитись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Не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лінитись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, а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трудитись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П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рацюємо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старанно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Завдання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виконуємо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бездоганно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!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3242" y="525149"/>
            <a:ext cx="9363923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42" y="2132856"/>
            <a:ext cx="2668009" cy="239642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483242" y="515701"/>
            <a:ext cx="942424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err="1" smtClean="0">
                <a:solidFill>
                  <a:schemeClr val="bg1"/>
                </a:solidFill>
              </a:rPr>
              <a:t>Колір</a:t>
            </a:r>
            <a:r>
              <a:rPr lang="ru-RU" sz="4000" b="1" dirty="0" smtClean="0">
                <a:solidFill>
                  <a:schemeClr val="bg1"/>
                </a:solidFill>
              </a:rPr>
              <a:t> настрою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83242" y="1303065"/>
            <a:ext cx="9347790" cy="51077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Роздивись квіти. Які з них співпадають зараз з твоїм настроєм?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969582" y="4529282"/>
            <a:ext cx="2272208" cy="941416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Заспокоєння, ніжність</a:t>
            </a: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3868350" y="4529282"/>
            <a:ext cx="2102624" cy="941416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Сонце, світло, щастя</a:t>
            </a: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6444738" y="4529282"/>
            <a:ext cx="2555623" cy="907515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Початок нового, бадьорість</a:t>
            </a: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9463115" y="4578246"/>
            <a:ext cx="1942928" cy="8434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Доброта,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скромність</a:t>
            </a:r>
          </a:p>
        </p:txBody>
      </p:sp>
      <p:pic>
        <p:nvPicPr>
          <p:cNvPr id="4098" name="Picture 2" descr="https://tvoyariviera.com/images/articles/interesting/lavender/lavender-02/tvoyariviera.com-lavander-02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6" y="2084889"/>
            <a:ext cx="2928927" cy="1805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s://studfile.net/html/2706/1182/html_ZuZ2QG31Zc.TfhV/htmlconvd-7zm7xX_html_5d12524f6971c11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099" y="2084889"/>
            <a:ext cx="2529127" cy="1805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https://flowersdelux.com.ua/wp-content/uploads/2017/06/c51c62f409713dcd28839a516196514c-300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037" y="2084889"/>
            <a:ext cx="2287084" cy="1828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Що означає червоний тюльпа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15" y="2061679"/>
            <a:ext cx="2862673" cy="1852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967737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  <p:bldP spid="9" grpId="0" animBg="1"/>
      <p:bldP spid="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8166" y="494529"/>
            <a:ext cx="10097514" cy="806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 err="1" smtClean="0">
                <a:solidFill>
                  <a:schemeClr val="bg1"/>
                </a:solidFill>
              </a:rPr>
              <a:t>чистомовку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82EE71A2-5B11-4F4E-AE96-039F9C5E3212}"/>
              </a:ext>
            </a:extLst>
          </p:cNvPr>
          <p:cNvSpPr/>
          <p:nvPr/>
        </p:nvSpPr>
        <p:spPr>
          <a:xfrm>
            <a:off x="4594859" y="1554391"/>
            <a:ext cx="6560821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На-на-на </a:t>
            </a:r>
            <a:r>
              <a:rPr lang="uk-UA" sz="3600" b="1" dirty="0"/>
              <a:t>– </a:t>
            </a:r>
            <a:r>
              <a:rPr lang="uk-UA" sz="3600" b="1" dirty="0" smtClean="0"/>
              <a:t>вже прийшла весна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C59A1651-FD8A-4372-BE56-FA757739FF7D}"/>
              </a:ext>
            </a:extLst>
          </p:cNvPr>
          <p:cNvSpPr/>
          <p:nvPr/>
        </p:nvSpPr>
        <p:spPr>
          <a:xfrm>
            <a:off x="4594858" y="2405113"/>
            <a:ext cx="6560821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Но-но-но </a:t>
            </a:r>
            <a:r>
              <a:rPr lang="uk-UA" sz="3600" b="1" dirty="0"/>
              <a:t>– </a:t>
            </a:r>
            <a:r>
              <a:rPr lang="uk-UA" sz="3600" b="1" dirty="0" smtClean="0"/>
              <a:t>відчини вікно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xmlns="" id="{6421F980-FEF3-4B6D-B243-05B2637F54C7}"/>
              </a:ext>
            </a:extLst>
          </p:cNvPr>
          <p:cNvSpPr/>
          <p:nvPr/>
        </p:nvSpPr>
        <p:spPr>
          <a:xfrm>
            <a:off x="4594863" y="3309795"/>
            <a:ext cx="6560821" cy="739840"/>
          </a:xfrm>
          <a:prstGeom prst="roundRect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Ну-ну-ну </a:t>
            </a:r>
            <a:r>
              <a:rPr lang="uk-UA" sz="3600" b="1" dirty="0"/>
              <a:t>– </a:t>
            </a:r>
            <a:r>
              <a:rPr lang="uk-UA" sz="3600" b="1" dirty="0" smtClean="0"/>
              <a:t>люблю весну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D8609BDE-5712-4F49-91B5-22C0866E885D}"/>
              </a:ext>
            </a:extLst>
          </p:cNvPr>
          <p:cNvSpPr/>
          <p:nvPr/>
        </p:nvSpPr>
        <p:spPr>
          <a:xfrm>
            <a:off x="4594857" y="4262514"/>
            <a:ext cx="6560821" cy="73984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/>
              <a:t>Ни-ни-ни</a:t>
            </a:r>
            <a:r>
              <a:rPr lang="uk-UA" sz="3600" b="1" dirty="0" smtClean="0"/>
              <a:t> </a:t>
            </a:r>
            <a:r>
              <a:rPr lang="uk-UA" sz="3600" b="1" dirty="0"/>
              <a:t>– </a:t>
            </a:r>
            <a:r>
              <a:rPr lang="uk-UA" sz="3600" b="1" dirty="0" smtClean="0"/>
              <a:t>місяці весни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5" descr="Що таке веснянка - українська обрядова пісня | Українська правда _Жи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66" y="1455749"/>
            <a:ext cx="3377385" cy="4759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719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37853" y="1390612"/>
            <a:ext cx="4268693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u="sng" dirty="0" smtClean="0">
                <a:solidFill>
                  <a:schemeClr val="bg1"/>
                </a:solidFill>
              </a:rPr>
              <a:t>Зозулині </a:t>
            </a:r>
            <a:r>
              <a:rPr lang="uk-UA" sz="3200" b="1" u="sng" dirty="0">
                <a:solidFill>
                  <a:schemeClr val="bg1"/>
                </a:solidFill>
              </a:rPr>
              <a:t>чобітки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Пошила зозуля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чобітки </a:t>
            </a:r>
            <a:r>
              <a:rPr lang="uk-UA" sz="3200" b="1" dirty="0">
                <a:solidFill>
                  <a:schemeClr val="bg1"/>
                </a:solidFill>
              </a:rPr>
              <a:t>на гулі.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Лівий, правий чобіток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Шиті з білих пелюсток.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Пелюстки тоненькі –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Чобітки легенькі.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          </a:t>
            </a:r>
            <a:r>
              <a:rPr lang="uk-UA" sz="3200" b="1" dirty="0" smtClean="0">
                <a:solidFill>
                  <a:schemeClr val="bg1"/>
                </a:solidFill>
              </a:rPr>
              <a:t>    </a:t>
            </a:r>
            <a:r>
              <a:rPr lang="uk-UA" sz="3200" i="1" dirty="0" smtClean="0">
                <a:solidFill>
                  <a:schemeClr val="bg1"/>
                </a:solidFill>
              </a:rPr>
              <a:t>Павло </a:t>
            </a:r>
            <a:r>
              <a:rPr lang="uk-UA" sz="3200" i="1" dirty="0">
                <a:solidFill>
                  <a:schemeClr val="bg1"/>
                </a:solidFill>
              </a:rPr>
              <a:t>Мовчан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884" y="1425537"/>
            <a:ext cx="3341168" cy="93893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скоромовку повільно, усвідомлено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9087" y="630178"/>
            <a:ext cx="10450284" cy="7028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Читацька </a:t>
            </a:r>
            <a:r>
              <a:rPr lang="uk-UA" sz="4000" b="1" dirty="0" smtClean="0">
                <a:solidFill>
                  <a:schemeClr val="bg1"/>
                </a:solidFill>
              </a:rPr>
              <a:t>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882" y="2632755"/>
            <a:ext cx="3341167" cy="161743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4625" indent="-174625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 кого скоромовка? 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Розкажи сюжет скоромовки своїми словами.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8883" y="4468606"/>
            <a:ext cx="3341167" cy="90627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скоромовку швидко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D:\2 клас\2 Читання\1 Савченко\09 Надійшла весна прекрасна\№104 - Перевіряю свої досягнення\2025-04-22_204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22" y="1425537"/>
            <a:ext cx="3055633" cy="403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676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95399" y="582906"/>
            <a:ext cx="9285515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1493163"/>
            <a:ext cx="3526972" cy="352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12228" y="1623791"/>
            <a:ext cx="5268685" cy="31668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600" b="1" dirty="0" smtClean="0">
                <a:solidFill>
                  <a:schemeClr val="bg1"/>
                </a:solidFill>
              </a:rPr>
              <a:t>ми п</a:t>
            </a:r>
            <a:r>
              <a:rPr lang="uk-UA" sz="3600" b="1" dirty="0" smtClean="0"/>
              <a:t>еревіримо свої досягнення з теми </a:t>
            </a:r>
          </a:p>
          <a:p>
            <a:pPr algn="ctr"/>
            <a:r>
              <a:rPr lang="uk-UA" sz="3600" b="1" dirty="0" smtClean="0"/>
              <a:t>«</a:t>
            </a:r>
            <a:r>
              <a:rPr lang="uk-UA" sz="3600" b="1" dirty="0">
                <a:solidFill>
                  <a:schemeClr val="bg1"/>
                </a:solidFill>
              </a:rPr>
              <a:t>Надійшла весна </a:t>
            </a:r>
            <a:r>
              <a:rPr lang="uk-UA" sz="3600" b="1" dirty="0" smtClean="0">
                <a:solidFill>
                  <a:schemeClr val="bg1"/>
                </a:solidFill>
              </a:rPr>
              <a:t>прекрасна</a:t>
            </a:r>
            <a:r>
              <a:rPr lang="uk-UA" sz="3600" b="1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032014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198" y="1206166"/>
            <a:ext cx="7358743" cy="267765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Слова з якого вірша стали назвою розділу?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У якому творі розповідається про життя мешканців ранньою весною? Хто його автор?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Якими новими словами збагатився твій словник?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312" y="400295"/>
            <a:ext cx="10417631" cy="6773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Перевіряю свої досягнення. </a:t>
            </a:r>
            <a:r>
              <a:rPr lang="uk-UA" sz="3600" b="1" dirty="0" smtClean="0">
                <a:solidFill>
                  <a:srgbClr val="FFFF00"/>
                </a:solidFill>
              </a:rPr>
              <a:t>Знаю</a:t>
            </a:r>
            <a:r>
              <a:rPr lang="uk-UA" sz="3600" b="1" dirty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45630"/>
            <a:ext cx="1084409" cy="1001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96941" y="1206165"/>
            <a:ext cx="2430739" cy="6061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Іван Франко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67094" y="2503184"/>
            <a:ext cx="4285462" cy="5339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О. Копиленко «Весна іде»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55469" y="3363337"/>
            <a:ext cx="6161315" cy="5204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Житечко, полечко, зіллячко, пашниця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Картинки по запросу &quot;клипарт пейзаж весн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7" b="21619"/>
          <a:stretch/>
        </p:blipFill>
        <p:spPr bwMode="auto">
          <a:xfrm>
            <a:off x="1258709" y="3969501"/>
            <a:ext cx="5016771" cy="251459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Веснянка&quot; (слова Миколи Гринчука, музика Василя Кравчука) - Мала Сторі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71" y="1950873"/>
            <a:ext cx="2240738" cy="4309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708117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27313" y="400294"/>
            <a:ext cx="10537374" cy="11999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Перевіряю свої досягнення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3600" b="1" dirty="0">
                <a:solidFill>
                  <a:srgbClr val="FFFF00"/>
                </a:solidFill>
              </a:rPr>
              <a:t>Розумію, можу пояснити </a:t>
            </a:r>
            <a:r>
              <a:rPr lang="uk-UA" sz="3600" b="1" dirty="0" smtClean="0">
                <a:solidFill>
                  <a:srgbClr val="FFFF00"/>
                </a:solidFill>
              </a:rPr>
              <a:t>…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45630"/>
            <a:ext cx="1084409" cy="1001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313" y="1654627"/>
            <a:ext cx="429389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Чому </a:t>
            </a:r>
            <a:r>
              <a:rPr lang="uk-UA" sz="2800" b="1" i="1" dirty="0">
                <a:solidFill>
                  <a:srgbClr val="FFFF00"/>
                </a:solidFill>
              </a:rPr>
              <a:t>весна днем красна? </a:t>
            </a:r>
            <a:r>
              <a:rPr lang="uk-UA" sz="2800" b="1" dirty="0">
                <a:solidFill>
                  <a:schemeClr val="bg1"/>
                </a:solidFill>
              </a:rPr>
              <a:t>Чому вона</a:t>
            </a:r>
            <a:r>
              <a:rPr lang="uk-UA" sz="2800" b="1" i="1" dirty="0">
                <a:solidFill>
                  <a:srgbClr val="FFFF00"/>
                </a:solidFill>
              </a:rPr>
              <a:t> </a:t>
            </a:r>
            <a:r>
              <a:rPr lang="uk-UA" sz="2800" b="1" i="1" dirty="0" err="1">
                <a:solidFill>
                  <a:srgbClr val="FFFF00"/>
                </a:solidFill>
              </a:rPr>
              <a:t>многоцвітна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: скругленные углы 7">
            <a:extLst>
              <a:ext uri="{FF2B5EF4-FFF2-40B4-BE49-F238E27FC236}">
                <a16:creationId xmlns:a16="http://schemas.microsoft.com/office/drawing/2014/main" xmlns="" id="{5402ADFD-6BD2-4BA4-A1D9-904BC32A28C9}"/>
              </a:ext>
            </a:extLst>
          </p:cNvPr>
          <p:cNvSpPr/>
          <p:nvPr/>
        </p:nvSpPr>
        <p:spPr>
          <a:xfrm>
            <a:off x="5257799" y="1654627"/>
            <a:ext cx="6302830" cy="12083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Весна — </a:t>
            </a:r>
            <a:r>
              <a:rPr lang="ru-RU" sz="2400" b="1" dirty="0" err="1">
                <a:solidFill>
                  <a:schemeClr val="bg1"/>
                </a:solidFill>
              </a:rPr>
              <a:t>чарівний</a:t>
            </a:r>
            <a:r>
              <a:rPr lang="ru-RU" sz="2400" b="1" dirty="0">
                <a:solidFill>
                  <a:schemeClr val="bg1"/>
                </a:solidFill>
              </a:rPr>
              <a:t> час </a:t>
            </a:r>
            <a:r>
              <a:rPr lang="ru-RU" sz="2400" b="1" dirty="0" err="1">
                <a:solidFill>
                  <a:schemeClr val="bg1"/>
                </a:solidFill>
              </a:rPr>
              <a:t>пробудження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природи</a:t>
            </a:r>
            <a:r>
              <a:rPr lang="ru-RU" sz="2400" b="1" dirty="0" smtClean="0">
                <a:solidFill>
                  <a:schemeClr val="bg1"/>
                </a:solidFill>
              </a:rPr>
              <a:t>. Навесні </a:t>
            </a:r>
            <a:r>
              <a:rPr lang="ru-RU" sz="2400" b="1" dirty="0">
                <a:solidFill>
                  <a:schemeClr val="bg1"/>
                </a:solidFill>
              </a:rPr>
              <a:t>сонце </a:t>
            </a:r>
            <a:r>
              <a:rPr lang="ru-RU" sz="2400" b="1" dirty="0" err="1">
                <a:solidFill>
                  <a:schemeClr val="bg1"/>
                </a:solidFill>
              </a:rPr>
              <a:t>яскравіше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</a:rPr>
              <a:t>небо </a:t>
            </a:r>
            <a:r>
              <a:rPr lang="ru-RU" sz="2400" b="1" dirty="0" err="1">
                <a:solidFill>
                  <a:schemeClr val="bg1"/>
                </a:solidFill>
              </a:rPr>
              <a:t>стає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вищим</a:t>
            </a:r>
            <a:r>
              <a:rPr lang="ru-RU" sz="2400" b="1" dirty="0">
                <a:solidFill>
                  <a:schemeClr val="bg1"/>
                </a:solidFill>
              </a:rPr>
              <a:t>, зелень аж </a:t>
            </a:r>
            <a:r>
              <a:rPr lang="ru-RU" sz="2400" b="1" dirty="0" err="1" smtClean="0">
                <a:solidFill>
                  <a:schemeClr val="bg1"/>
                </a:solidFill>
              </a:rPr>
              <a:t>блищить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з’являються</a:t>
            </a:r>
            <a:r>
              <a:rPr lang="ru-RU" sz="2400" b="1" dirty="0" smtClean="0">
                <a:solidFill>
                  <a:schemeClr val="bg1"/>
                </a:solidFill>
              </a:rPr>
              <a:t> квіти.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804" y="2808785"/>
            <a:ext cx="396448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Чому </a:t>
            </a:r>
            <a:r>
              <a:rPr lang="uk-UA" sz="2800" b="1" dirty="0">
                <a:solidFill>
                  <a:schemeClr val="bg1"/>
                </a:solidFill>
              </a:rPr>
              <a:t>хлопчик не зірвав Дзвіночок Конвалії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204" y="3800011"/>
            <a:ext cx="4100081" cy="138499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Чому </a:t>
            </a:r>
            <a:r>
              <a:rPr lang="uk-UA" sz="2800" b="1" dirty="0">
                <a:solidFill>
                  <a:schemeClr val="bg1"/>
                </a:solidFill>
              </a:rPr>
              <a:t>українці вважають писанки оберегами рідної оселі й життя?</a:t>
            </a:r>
          </a:p>
        </p:txBody>
      </p:sp>
      <p:sp>
        <p:nvSpPr>
          <p:cNvPr id="11" name="Прямоугольник: скругленные углы 17">
            <a:extLst>
              <a:ext uri="{FF2B5EF4-FFF2-40B4-BE49-F238E27FC236}">
                <a16:creationId xmlns="" xmlns:a16="http://schemas.microsoft.com/office/drawing/2014/main" id="{B20075F2-A59A-454F-965D-A5D6CE7B649B}"/>
              </a:ext>
            </a:extLst>
          </p:cNvPr>
          <p:cNvSpPr/>
          <p:nvPr/>
        </p:nvSpPr>
        <p:spPr>
          <a:xfrm>
            <a:off x="4800603" y="2896667"/>
            <a:ext cx="5029198" cy="8662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 Хлопчик був зворушений </a:t>
            </a:r>
            <a:r>
              <a:rPr lang="ru-RU" sz="2400" b="1" dirty="0" smtClean="0">
                <a:solidFill>
                  <a:schemeClr val="bg1"/>
                </a:solidFill>
              </a:rPr>
              <a:t>красою квітки і </a:t>
            </a:r>
            <a:r>
              <a:rPr lang="ru-RU" sz="2400" b="1" dirty="0" err="1" smtClean="0">
                <a:solidFill>
                  <a:schemeClr val="bg1"/>
                </a:solidFill>
              </a:rPr>
              <a:t>захотів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зберегти</a:t>
            </a:r>
            <a:r>
              <a:rPr lang="ru-RU" sz="2400" b="1" dirty="0" smtClean="0">
                <a:solidFill>
                  <a:schemeClr val="bg1"/>
                </a:solidFill>
              </a:rPr>
              <a:t> її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4" descr="Конвалії, посадка і догляд у відкритому грунті. Конвалії на дачі - опис,  посадка, догляд, сор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494" y="2896667"/>
            <a:ext cx="1776207" cy="247300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00602" y="3800011"/>
            <a:ext cx="5029200" cy="230832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З </a:t>
            </a:r>
            <a:r>
              <a:rPr lang="ru-RU" sz="2400" b="1" dirty="0" err="1" smtClean="0"/>
              <a:t>давніх-давен</a:t>
            </a:r>
            <a:r>
              <a:rPr lang="ru-RU" sz="2400" b="1" dirty="0" smtClean="0"/>
              <a:t> </a:t>
            </a:r>
            <a:r>
              <a:rPr lang="ru-RU" sz="2400" b="1" dirty="0" err="1"/>
              <a:t>яйця</a:t>
            </a:r>
            <a:r>
              <a:rPr lang="ru-RU" sz="2400" b="1" dirty="0"/>
              <a:t> </a:t>
            </a:r>
            <a:r>
              <a:rPr lang="ru-RU" sz="2400" b="1" dirty="0" smtClean="0"/>
              <a:t>були символом </a:t>
            </a:r>
            <a:r>
              <a:rPr lang="ru-RU" sz="2400" b="1" dirty="0" err="1"/>
              <a:t>сонця</a:t>
            </a:r>
            <a:r>
              <a:rPr lang="ru-RU" sz="2400" b="1" dirty="0"/>
              <a:t>, весняного </a:t>
            </a:r>
            <a:r>
              <a:rPr lang="ru-RU" sz="2400" b="1" dirty="0" err="1"/>
              <a:t>відродження</a:t>
            </a:r>
            <a:r>
              <a:rPr lang="ru-RU" sz="2400" b="1" dirty="0"/>
              <a:t> </a:t>
            </a:r>
            <a:r>
              <a:rPr lang="ru-RU" sz="2400" b="1" dirty="0" err="1"/>
              <a:t>природи</a:t>
            </a:r>
            <a:r>
              <a:rPr lang="ru-RU" sz="2400" b="1" dirty="0"/>
              <a:t>, </a:t>
            </a:r>
            <a:r>
              <a:rPr lang="ru-RU" sz="2400" b="1" dirty="0" err="1"/>
              <a:t>зародження</a:t>
            </a:r>
            <a:r>
              <a:rPr lang="ru-RU" sz="2400" b="1" dirty="0"/>
              <a:t> життя, </a:t>
            </a:r>
            <a:r>
              <a:rPr lang="ru-RU" sz="2400" b="1" dirty="0" err="1"/>
              <a:t>продовження</a:t>
            </a:r>
            <a:r>
              <a:rPr lang="ru-RU" sz="2400" b="1" dirty="0"/>
              <a:t> роду. </a:t>
            </a:r>
            <a:r>
              <a:rPr lang="ru-RU" sz="2400" b="1" dirty="0" smtClean="0"/>
              <a:t>Все це українці </a:t>
            </a:r>
            <a:r>
              <a:rPr lang="ru-RU" sz="2400" b="1" dirty="0" err="1" smtClean="0"/>
              <a:t>передають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писанках</a:t>
            </a:r>
            <a:r>
              <a:rPr lang="ru-RU" sz="2400" b="1" dirty="0" smtClean="0"/>
              <a:t>. Тому і </a:t>
            </a:r>
            <a:r>
              <a:rPr lang="ru-RU" sz="2400" b="1" dirty="0" err="1" smtClean="0"/>
              <a:t>вважають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писанки</a:t>
            </a:r>
            <a:r>
              <a:rPr lang="ru-RU" sz="2400" b="1" dirty="0" smtClean="0"/>
              <a:t> оберегами.</a:t>
            </a:r>
            <a:endParaRPr lang="ru-RU" sz="2400" dirty="0"/>
          </a:p>
        </p:txBody>
      </p:sp>
      <p:pic>
        <p:nvPicPr>
          <p:cNvPr id="13" name="Picture 4" descr="Результат пошуку зображень за запитом писанки">
            <a:extLst>
              <a:ext uri="{FF2B5EF4-FFF2-40B4-BE49-F238E27FC236}">
                <a16:creationId xmlns:a16="http://schemas.microsoft.com/office/drawing/2014/main" xmlns="" id="{4AFE5758-1B22-47A8-8F86-A44885BEC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8" b="25275"/>
          <a:stretch/>
        </p:blipFill>
        <p:spPr bwMode="auto">
          <a:xfrm>
            <a:off x="997324" y="5197531"/>
            <a:ext cx="3557876" cy="129619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5015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5232" y="1318998"/>
            <a:ext cx="925582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Розказати вірші, які вчив/вчила напам'ять.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Знайти відповідність між назвою вірша і його автором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5232" y="494528"/>
            <a:ext cx="10431481" cy="7569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Перевіряю свої досягнення. </a:t>
            </a:r>
            <a:r>
              <a:rPr lang="uk-UA" sz="4000" b="1" dirty="0">
                <a:solidFill>
                  <a:srgbClr val="FFFF00"/>
                </a:solidFill>
              </a:rPr>
              <a:t>Вмію…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996947" y="2424926"/>
            <a:ext cx="4287559" cy="6491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зеленому горбочку</a:t>
            </a:r>
          </a:p>
        </p:txBody>
      </p:sp>
      <p:sp>
        <p:nvSpPr>
          <p:cNvPr id="13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6696713" y="2421327"/>
            <a:ext cx="3869873" cy="6302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Анатолій </a:t>
            </a:r>
            <a:r>
              <a:rPr lang="uk-UA" sz="3200" b="1" dirty="0" err="1">
                <a:solidFill>
                  <a:schemeClr val="bg1"/>
                </a:solidFill>
              </a:rPr>
              <a:t>Камінчук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996947" y="3263301"/>
            <a:ext cx="4287559" cy="6868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Українська писанка</a:t>
            </a:r>
          </a:p>
        </p:txBody>
      </p:sp>
      <p:sp>
        <p:nvSpPr>
          <p:cNvPr id="15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6688271" y="5017203"/>
            <a:ext cx="3903063" cy="6585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Володимир Лучук</a:t>
            </a:r>
          </a:p>
        </p:txBody>
      </p:sp>
      <p:sp>
        <p:nvSpPr>
          <p:cNvPr id="16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996947" y="4166423"/>
            <a:ext cx="4287559" cy="6360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Тільки мама</a:t>
            </a:r>
          </a:p>
        </p:txBody>
      </p:sp>
      <p:sp>
        <p:nvSpPr>
          <p:cNvPr id="17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6696713" y="4172419"/>
            <a:ext cx="3895727" cy="6360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Тетяна </a:t>
            </a:r>
            <a:r>
              <a:rPr lang="uk-UA" sz="3200" b="1" dirty="0" err="1">
                <a:solidFill>
                  <a:schemeClr val="bg1"/>
                </a:solidFill>
              </a:rPr>
              <a:t>Майданович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996947" y="5012876"/>
            <a:ext cx="4259398" cy="6585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Що таке мир</a:t>
            </a:r>
          </a:p>
        </p:txBody>
      </p:sp>
      <p:sp>
        <p:nvSpPr>
          <p:cNvPr id="19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6696712" y="3261057"/>
            <a:ext cx="3859029" cy="6827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Леся Українка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247904" y="2731100"/>
            <a:ext cx="1440367" cy="84301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22" name="Прямая со стрелкой 21"/>
          <p:cNvCxnSpPr>
            <a:endCxn id="13" idx="1"/>
          </p:cNvCxnSpPr>
          <p:nvPr/>
        </p:nvCxnSpPr>
        <p:spPr>
          <a:xfrm flipV="1">
            <a:off x="5256345" y="2736430"/>
            <a:ext cx="1440368" cy="8376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216970" y="4479353"/>
            <a:ext cx="1519116" cy="86281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256345" y="4601111"/>
            <a:ext cx="1489371" cy="82352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pic>
        <p:nvPicPr>
          <p:cNvPr id="25" name="Picture 2" descr="D:\Картинки до тестів\Людина\Малюк кмітикує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66933" y="3574118"/>
            <a:ext cx="1599560" cy="323229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653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5232" y="1318998"/>
            <a:ext cx="730728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Розповісти </a:t>
            </a:r>
            <a:r>
              <a:rPr lang="uk-UA" sz="2800" b="1" dirty="0">
                <a:solidFill>
                  <a:schemeClr val="bg1"/>
                </a:solidFill>
              </a:rPr>
              <a:t>текст </a:t>
            </a:r>
            <a:r>
              <a:rPr lang="uk-UA" sz="2800" b="1" dirty="0" smtClean="0">
                <a:solidFill>
                  <a:schemeClr val="bg1"/>
                </a:solidFill>
              </a:rPr>
              <a:t>О. Копиленка «Весна іде» за </a:t>
            </a:r>
            <a:r>
              <a:rPr lang="uk-UA" sz="2800" b="1" dirty="0">
                <a:solidFill>
                  <a:schemeClr val="bg1"/>
                </a:solidFill>
              </a:rPr>
              <a:t>ключовими словами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5232" y="494528"/>
            <a:ext cx="10431481" cy="7569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Перевіряю свої досягнення. </a:t>
            </a:r>
            <a:r>
              <a:rPr lang="uk-UA" sz="4000" b="1" dirty="0">
                <a:solidFill>
                  <a:srgbClr val="FFFF00"/>
                </a:solidFill>
              </a:rPr>
              <a:t>Вмію…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375" y="3358001"/>
            <a:ext cx="741614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Причина</a:t>
            </a:r>
            <a:r>
              <a:rPr lang="ru-RU" sz="2800" b="1" dirty="0" smtClean="0">
                <a:solidFill>
                  <a:schemeClr val="bg1"/>
                </a:solidFill>
              </a:rPr>
              <a:t>: </a:t>
            </a:r>
            <a:r>
              <a:rPr lang="ru-RU" sz="2800" b="1" dirty="0" err="1" smtClean="0">
                <a:solidFill>
                  <a:schemeClr val="bg1"/>
                </a:solidFill>
              </a:rPr>
              <a:t>ненадійне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кріплення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шпаківни</a:t>
            </a:r>
            <a:r>
              <a:rPr lang="ru-RU" sz="2800" b="1" dirty="0" smtClean="0">
                <a:solidFill>
                  <a:schemeClr val="bg1"/>
                </a:solidFill>
              </a:rPr>
              <a:t> до дерева. </a:t>
            </a:r>
          </a:p>
          <a:p>
            <a:r>
              <a:rPr lang="ru-RU" sz="2800" b="1" dirty="0" err="1" smtClean="0">
                <a:solidFill>
                  <a:srgbClr val="FFFF00"/>
                </a:solidFill>
              </a:rPr>
              <a:t>Наслідок</a:t>
            </a:r>
            <a:r>
              <a:rPr lang="ru-RU" sz="2800" b="1" dirty="0" smtClean="0">
                <a:solidFill>
                  <a:schemeClr val="bg1"/>
                </a:solidFill>
              </a:rPr>
              <a:t>: в </a:t>
            </a:r>
            <a:r>
              <a:rPr lang="ru-RU" sz="2800" b="1" dirty="0" err="1" smtClean="0">
                <a:solidFill>
                  <a:schemeClr val="bg1"/>
                </a:solidFill>
              </a:rPr>
              <a:t>перекинутій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шпаківні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небезпека</a:t>
            </a:r>
            <a:r>
              <a:rPr lang="ru-RU" sz="2800" b="1" dirty="0" smtClean="0">
                <a:solidFill>
                  <a:schemeClr val="bg1"/>
                </a:solidFill>
              </a:rPr>
              <a:t> для  </a:t>
            </a:r>
            <a:r>
              <a:rPr lang="ru-RU" sz="2800" b="1" dirty="0" err="1" smtClean="0">
                <a:solidFill>
                  <a:schemeClr val="bg1"/>
                </a:solidFill>
              </a:rPr>
              <a:t>шпаченят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хвилювання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шпаків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800" b="1" dirty="0" err="1" smtClean="0">
                <a:solidFill>
                  <a:srgbClr val="FFFF00"/>
                </a:solidFill>
              </a:rPr>
              <a:t>Висновок</a:t>
            </a:r>
            <a:r>
              <a:rPr lang="ru-RU" sz="2800" b="1" dirty="0" smtClean="0">
                <a:solidFill>
                  <a:srgbClr val="FFFF00"/>
                </a:solidFill>
              </a:rPr>
              <a:t>: слід </a:t>
            </a:r>
            <a:r>
              <a:rPr lang="ru-RU" sz="2800" b="1" dirty="0" err="1" smtClean="0">
                <a:solidFill>
                  <a:srgbClr val="FFFF00"/>
                </a:solidFill>
              </a:rPr>
              <a:t>відповідально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ставитись</a:t>
            </a:r>
            <a:r>
              <a:rPr lang="ru-RU" sz="2800" b="1" dirty="0" smtClean="0">
                <a:solidFill>
                  <a:srgbClr val="FFFF00"/>
                </a:solidFill>
              </a:rPr>
              <a:t> до справ. </a:t>
            </a:r>
            <a:endParaRPr lang="ru-RU" sz="2800" b="1" dirty="0" smtClean="0">
              <a:solidFill>
                <a:srgbClr val="FFFF00"/>
              </a:solidFill>
            </a:endParaRPr>
          </a:p>
        </p:txBody>
      </p:sp>
      <p:pic>
        <p:nvPicPr>
          <p:cNvPr id="11" name="Picture 3" descr="D:\2 клас\2 Читання\1 Савченко\09 Надійшла весна прекрасна\№097 - Л Костенко Перекинута шпаківня\2025-04-02_184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127" y="1377264"/>
            <a:ext cx="2675586" cy="486750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35233" y="2338421"/>
            <a:ext cx="730728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Установити </a:t>
            </a:r>
            <a:r>
              <a:rPr lang="uk-UA" sz="2800" b="1" dirty="0">
                <a:solidFill>
                  <a:schemeClr val="bg1"/>
                </a:solidFill>
              </a:rPr>
              <a:t>причину й наслідок у вірші </a:t>
            </a:r>
            <a:r>
              <a:rPr lang="uk-UA" sz="2800" b="1" dirty="0" smtClean="0">
                <a:solidFill>
                  <a:schemeClr val="bg1"/>
                </a:solidFill>
              </a:rPr>
              <a:t>Ліни </a:t>
            </a:r>
            <a:r>
              <a:rPr lang="uk-UA" sz="2800" b="1" dirty="0">
                <a:solidFill>
                  <a:schemeClr val="bg1"/>
                </a:solidFill>
              </a:rPr>
              <a:t>Костенко «Перекинута шпаківня».</a:t>
            </a:r>
          </a:p>
        </p:txBody>
      </p:sp>
    </p:spTree>
    <p:extLst>
      <p:ext uri="{BB962C8B-B14F-4D97-AF65-F5344CB8AC3E}">
        <p14:creationId xmlns:p14="http://schemas.microsoft.com/office/powerpoint/2010/main" val="9333374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5229</TotalTime>
  <Words>593</Words>
  <Application>Microsoft Office PowerPoint</Application>
  <PresentationFormat>Произвольный</PresentationFormat>
  <Paragraphs>120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«Ромашка»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453</cp:revision>
  <dcterms:created xsi:type="dcterms:W3CDTF">2018-01-05T16:38:53Z</dcterms:created>
  <dcterms:modified xsi:type="dcterms:W3CDTF">2025-04-23T07:12:30Z</dcterms:modified>
</cp:coreProperties>
</file>