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649" r:id="rId3"/>
    <p:sldId id="650" r:id="rId4"/>
    <p:sldId id="629" r:id="rId5"/>
    <p:sldId id="648" r:id="rId6"/>
    <p:sldId id="637" r:id="rId7"/>
    <p:sldId id="550" r:id="rId8"/>
    <p:sldId id="602" r:id="rId9"/>
    <p:sldId id="613" r:id="rId10"/>
    <p:sldId id="643" r:id="rId11"/>
    <p:sldId id="620" r:id="rId12"/>
    <p:sldId id="653" r:id="rId13"/>
    <p:sldId id="654" r:id="rId14"/>
    <p:sldId id="65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E6E6E6"/>
    <a:srgbClr val="295FFF"/>
    <a:srgbClr val="00B050"/>
    <a:srgbClr val="1694E9"/>
    <a:srgbClr val="FF66FF"/>
    <a:srgbClr val="FFFF00"/>
    <a:srgbClr val="FF7C80"/>
    <a:srgbClr val="709E32"/>
    <a:srgbClr val="E3F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22.04.2025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22.04.2025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1802" y="4560906"/>
            <a:ext cx="8936198" cy="91940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0070C0"/>
                </a:solidFill>
              </a:rPr>
              <a:t>Розпізнаю текст</a:t>
            </a:r>
          </a:p>
        </p:txBody>
      </p:sp>
      <p:pic>
        <p:nvPicPr>
          <p:cNvPr id="1026" name="Picture 2" descr="Картинки по запросу &quot;клипарт театр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02" y="1053341"/>
            <a:ext cx="3421815" cy="278022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30612" y="1412571"/>
            <a:ext cx="3137388" cy="173664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</a:t>
            </a:r>
            <a:r>
              <a:rPr lang="uk-UA" sz="2400" b="1" i="1" dirty="0" smtClean="0">
                <a:solidFill>
                  <a:srgbClr val="0070C0"/>
                </a:solidFill>
              </a:rPr>
              <a:t>клас </a:t>
            </a:r>
          </a:p>
          <a:p>
            <a:pPr algn="ctr"/>
            <a:r>
              <a:rPr lang="uk-UA" sz="2400" b="1" dirty="0">
                <a:solidFill>
                  <a:srgbClr val="0070C0"/>
                </a:solidFill>
              </a:rPr>
              <a:t>Досліджую </a:t>
            </a:r>
            <a:r>
              <a:rPr lang="uk-UA" sz="2400" b="1" dirty="0" smtClean="0">
                <a:solidFill>
                  <a:srgbClr val="0070C0"/>
                </a:solidFill>
              </a:rPr>
              <a:t>текст </a:t>
            </a:r>
            <a:r>
              <a:rPr lang="uk-UA" sz="2400" b="1" dirty="0">
                <a:solidFill>
                  <a:srgbClr val="0070C0"/>
                </a:solidFill>
              </a:rPr>
              <a:t>Урок </a:t>
            </a:r>
            <a:r>
              <a:rPr lang="uk-UA" sz="2400" b="1" dirty="0" smtClean="0">
                <a:solidFill>
                  <a:srgbClr val="0070C0"/>
                </a:solidFill>
              </a:rPr>
              <a:t>105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181" r="4051"/>
          <a:stretch/>
        </p:blipFill>
        <p:spPr>
          <a:xfrm>
            <a:off x="785229" y="2583435"/>
            <a:ext cx="4320000" cy="247321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903514" y="386589"/>
            <a:ext cx="10308772" cy="7814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малюнок</a:t>
            </a:r>
            <a:endParaRPr lang="uk-UA" sz="4000" b="1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03369" y="1231706"/>
            <a:ext cx="6455228" cy="5262979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Вистава «Колобок»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        Нещодавно учні нашого класу відвідали ляльковий театр.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       Там показували виставу «Колобок». </a:t>
            </a:r>
            <a:r>
              <a:rPr lang="uk-UA" sz="2800" b="1" dirty="0" smtClean="0">
                <a:solidFill>
                  <a:schemeClr val="bg1"/>
                </a:solidFill>
              </a:rPr>
              <a:t>У </a:t>
            </a:r>
            <a:r>
              <a:rPr lang="uk-UA" sz="2800" b="1" dirty="0">
                <a:solidFill>
                  <a:schemeClr val="bg1"/>
                </a:solidFill>
              </a:rPr>
              <a:t>ній хитрій лисичці вдалося обманути довірливого колобка. Персонажі-ляльки були яскравими та цікавими. Вони розмовляли, співали, </a:t>
            </a:r>
            <a:r>
              <a:rPr lang="uk-UA" sz="2800" b="1" dirty="0" smtClean="0">
                <a:solidFill>
                  <a:schemeClr val="bg1"/>
                </a:solidFill>
              </a:rPr>
              <a:t>рухалися</a:t>
            </a:r>
            <a:r>
              <a:rPr lang="uk-UA" sz="2800" b="1" dirty="0">
                <a:solidFill>
                  <a:schemeClr val="bg1"/>
                </a:solidFill>
              </a:rPr>
              <a:t>, немов живі. Їх оточували красиві декорації.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       Після вистави юні глядачі голосно аплодували акторам.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16048" y="1297022"/>
            <a:ext cx="4289182" cy="116314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Розкажи</a:t>
            </a:r>
            <a:r>
              <a:rPr lang="uk-UA" sz="2400" b="1" dirty="0">
                <a:solidFill>
                  <a:srgbClr val="0070C0"/>
                </a:solidFill>
              </a:rPr>
              <a:t>, що на ньому зображено. </a:t>
            </a:r>
            <a:r>
              <a:rPr lang="uk-UA" sz="2400" b="1" dirty="0" smtClean="0">
                <a:solidFill>
                  <a:srgbClr val="0070C0"/>
                </a:solidFill>
              </a:rPr>
              <a:t>Склади </a:t>
            </a:r>
            <a:r>
              <a:rPr lang="uk-UA" sz="2400" b="1" dirty="0">
                <a:solidFill>
                  <a:srgbClr val="0070C0"/>
                </a:solidFill>
              </a:rPr>
              <a:t>за цим малюнком текст (3-4 речення).</a:t>
            </a:r>
            <a:endParaRPr lang="uk-UA" sz="2400" b="1" i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126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940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9087" y="483643"/>
            <a:ext cx="10482942" cy="7246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Прочитай </a:t>
            </a:r>
            <a:r>
              <a:rPr lang="uk-UA" sz="3200" b="1" dirty="0">
                <a:solidFill>
                  <a:schemeClr val="bg1"/>
                </a:solidFill>
              </a:rPr>
              <a:t>текст. Знайди в ньому недолік і виправ його.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07628" y="1340606"/>
            <a:ext cx="4724401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/>
              <a:t>      У театрі є певні правила поведінки. Верхній одяг треба залишати в гардеробі. У буфеті </a:t>
            </a:r>
            <a:r>
              <a:rPr lang="uk-UA" sz="3200" b="1" dirty="0" err="1"/>
              <a:t>запахли</a:t>
            </a:r>
            <a:r>
              <a:rPr lang="uk-UA" sz="3200" b="1" dirty="0"/>
              <a:t> гарячі бутерброди. Під час вистави не можна розмовляти.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96745" y="1340605"/>
            <a:ext cx="4735284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>
                <a:solidFill>
                  <a:schemeClr val="bg1"/>
                </a:solidFill>
              </a:rPr>
              <a:t>      У театрі є певні правила поведінки. Верхній одяг треба залишати в гардеробі. </a:t>
            </a:r>
            <a:r>
              <a:rPr lang="uk-UA" sz="3200" b="1" dirty="0">
                <a:solidFill>
                  <a:srgbClr val="FFFF00"/>
                </a:solidFill>
              </a:rPr>
              <a:t>Під час вистави не можна розмовляти. На перерві можна відвідати буфет.</a:t>
            </a:r>
          </a:p>
        </p:txBody>
      </p:sp>
      <p:pic>
        <p:nvPicPr>
          <p:cNvPr id="13" name="Picture 2" descr="Картинки по запросу &quot;правила поведінки в театрі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372"/>
          <a:stretch/>
        </p:blipFill>
        <p:spPr bwMode="auto">
          <a:xfrm>
            <a:off x="849087" y="1340606"/>
            <a:ext cx="5652618" cy="388453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126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741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2 клас\1 Українська мова\1 Пономарьова\8 Текст\№105 - Досліджую текст. Розпізнаю текст\2025-04-20_2037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5" b="21449"/>
          <a:stretch/>
        </p:blipFill>
        <p:spPr bwMode="auto">
          <a:xfrm>
            <a:off x="5200030" y="4329044"/>
            <a:ext cx="6078824" cy="215766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847545" y="4396397"/>
            <a:ext cx="4127226" cy="8959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2. Поділи олівцем текст на речення і запиши. 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6036906"/>
            <a:ext cx="858342" cy="8210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Ст</a:t>
            </a:r>
            <a:r>
              <a:rPr lang="uk-UA" sz="2400" b="1" dirty="0" smtClean="0">
                <a:solidFill>
                  <a:schemeClr val="bg1"/>
                </a:solidFill>
              </a:rPr>
              <a:t> 69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6527" y="370038"/>
            <a:ext cx="10464615" cy="6166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2674" y="1048010"/>
            <a:ext cx="7213640" cy="5957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1. Постав значок </a:t>
            </a:r>
            <a:r>
              <a:rPr lang="uk-UA" sz="2400" b="1" dirty="0" smtClean="0">
                <a:solidFill>
                  <a:srgbClr val="FFFF00"/>
                </a:solidFill>
                <a:ea typeface="Cambria"/>
              </a:rPr>
              <a:t>𝑽 </a:t>
            </a:r>
            <a:r>
              <a:rPr lang="uk-UA" sz="2400" b="1" dirty="0" smtClean="0">
                <a:solidFill>
                  <a:schemeClr val="bg1"/>
                </a:solidFill>
                <a:ea typeface="Cambria"/>
              </a:rPr>
              <a:t>біля групи речень, яка є текстом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D:\2 клас\1 Українська мова\1 Пономарьова\8 Текст\№105 - Досліджую текст. Розпізнаю текст\2025-04-20_20352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0" b="745"/>
          <a:stretch/>
        </p:blipFill>
        <p:spPr bwMode="auto">
          <a:xfrm>
            <a:off x="813433" y="1674293"/>
            <a:ext cx="7292121" cy="260007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40842" y="2695707"/>
            <a:ext cx="413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a typeface="Cambria"/>
              </a:rPr>
              <a:t>𝑽</a:t>
            </a: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523514" y="4396397"/>
            <a:ext cx="10886" cy="3171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202652" y="4329044"/>
            <a:ext cx="10886" cy="3171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8806543" y="4570567"/>
            <a:ext cx="10886" cy="3171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3945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956638" y="1061054"/>
            <a:ext cx="9439219" cy="5391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3. Пронумеруй речення в такому порядку, щоб утворився текст.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56528" y="3840424"/>
            <a:ext cx="5679257" cy="546519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4. Знайди недолік у тексті й виправ його.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6036906"/>
            <a:ext cx="858342" cy="8210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Ст</a:t>
            </a:r>
            <a:r>
              <a:rPr lang="uk-UA" sz="2400" b="1" dirty="0" smtClean="0">
                <a:solidFill>
                  <a:schemeClr val="bg1"/>
                </a:solidFill>
              </a:rPr>
              <a:t> 69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6527" y="370038"/>
            <a:ext cx="10464615" cy="6166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D:\2 клас\1 Українська мова\1 Пономарьова\8 Текст\№105 - Досліджую текст. Розпізнаю текст\2025-04-20_2040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" t="17034" r="1177" b="216"/>
          <a:stretch/>
        </p:blipFill>
        <p:spPr bwMode="auto">
          <a:xfrm>
            <a:off x="856527" y="1781173"/>
            <a:ext cx="7790867" cy="197439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2 клас\1 Українська мова\1 Пономарьова\8 Текст\№105 - Досліджую текст. Розпізнаю текст\2025-04-20_20442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1" b="295"/>
          <a:stretch/>
        </p:blipFill>
        <p:spPr bwMode="auto">
          <a:xfrm>
            <a:off x="856528" y="4485990"/>
            <a:ext cx="7859210" cy="1451509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5135" y="2223380"/>
            <a:ext cx="66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①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9361" y="1799618"/>
            <a:ext cx="662361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②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9360" y="3113705"/>
            <a:ext cx="66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③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4249" y="2679057"/>
            <a:ext cx="66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④</a:t>
            </a:r>
          </a:p>
        </p:txBody>
      </p:sp>
      <p:cxnSp>
        <p:nvCxnSpPr>
          <p:cNvPr id="11" name="Прямая соединительная линия 10"/>
          <p:cNvCxnSpPr>
            <a:stCxn id="1029" idx="1"/>
          </p:cNvCxnSpPr>
          <p:nvPr/>
        </p:nvCxnSpPr>
        <p:spPr>
          <a:xfrm>
            <a:off x="856528" y="5211745"/>
            <a:ext cx="52323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3536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/>
      <p:bldP spid="3" grpId="0" animBg="1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97119" y="428126"/>
            <a:ext cx="10215167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Підсумок. Рефлексія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518503" y="1235847"/>
            <a:ext cx="9268220" cy="91940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Обери світлину з птахом, який найбільше відповідає твоєму настрою зараз. Поміркуй, чому.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87524" y="5110139"/>
            <a:ext cx="2887066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На уроці було нецікаво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5" name="Picture 2" descr="D:\Картинки до тестів\Тварини\ґава казков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" t="8199" r="6122" b="1389"/>
          <a:stretch/>
        </p:blipFill>
        <p:spPr bwMode="auto">
          <a:xfrm>
            <a:off x="8242144" y="2262714"/>
            <a:ext cx="2375910" cy="274143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Тварини\Ґа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972" y="2262714"/>
            <a:ext cx="2212177" cy="274143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4734207" y="5110138"/>
            <a:ext cx="2417708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На уроці було легко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1029" name="Picture 5" descr="Гава (Олександр Мачула) / Стихи.ру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2" b="183"/>
          <a:stretch/>
        </p:blipFill>
        <p:spPr bwMode="auto">
          <a:xfrm>
            <a:off x="1516558" y="2253222"/>
            <a:ext cx="2439903" cy="275092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8027644" y="5110139"/>
            <a:ext cx="2887066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На уроці дуже сподобалось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07904" y="2262714"/>
            <a:ext cx="641973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800" b="1" dirty="0" smtClean="0">
                <a:solidFill>
                  <a:schemeClr val="bg1"/>
                </a:solidFill>
              </a:rPr>
              <a:t>Текст </a:t>
            </a:r>
            <a:r>
              <a:rPr lang="uk-UA" sz="2800" b="1" dirty="0">
                <a:solidFill>
                  <a:schemeClr val="bg1"/>
                </a:solidFill>
              </a:rPr>
              <a:t>– це речення </a:t>
            </a:r>
            <a:r>
              <a:rPr lang="uk-UA" sz="2800" b="1" dirty="0" smtClean="0">
                <a:solidFill>
                  <a:schemeClr val="bg1"/>
                </a:solidFill>
              </a:rPr>
              <a:t>… </a:t>
            </a:r>
            <a:endParaRPr lang="ru-RU" sz="2800" b="1" dirty="0">
              <a:solidFill>
                <a:srgbClr val="FFFF00"/>
              </a:solidFill>
            </a:endParaRPr>
          </a:p>
          <a:p>
            <a:pPr lvl="0"/>
            <a:r>
              <a:rPr lang="uk-UA" sz="2800" b="1" dirty="0">
                <a:solidFill>
                  <a:schemeClr val="bg1"/>
                </a:solidFill>
              </a:rPr>
              <a:t>У тексті речення розміщені </a:t>
            </a:r>
            <a:r>
              <a:rPr lang="uk-UA" sz="2800" b="1" dirty="0" smtClean="0">
                <a:solidFill>
                  <a:schemeClr val="bg1"/>
                </a:solidFill>
              </a:rPr>
              <a:t>в певній …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904027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3" grpId="0" animBg="1"/>
      <p:bldP spid="15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5287" y="495119"/>
            <a:ext cx="10265228" cy="7240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Налаштуйся </a:t>
            </a:r>
            <a:r>
              <a:rPr lang="uk-UA" sz="3600" b="1" dirty="0">
                <a:solidFill>
                  <a:schemeClr val="bg1"/>
                </a:solidFill>
              </a:rPr>
              <a:t>на роботу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" t="1878" r="719" b="13240"/>
          <a:stretch/>
        </p:blipFill>
        <p:spPr>
          <a:xfrm>
            <a:off x="6109029" y="1391450"/>
            <a:ext cx="5081486" cy="379015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925286" y="1516810"/>
            <a:ext cx="5006787" cy="35394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sysDash"/>
            <a:miter lim="800000"/>
            <a:headEnd/>
            <a:tailEnd/>
          </a:ln>
          <a:effectLst/>
        </p:spPr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Продзвенів</a:t>
            </a: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 уже </a:t>
            </a:r>
            <a:r>
              <a:rPr kumimoji="0" lang="ru-RU" altLang="ru-RU" sz="3200" b="1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дзвінок</a:t>
            </a: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,</a:t>
            </a:r>
            <a:endParaRPr kumimoji="0" lang="ru-RU" altLang="ru-RU" sz="3200" b="1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починається</a:t>
            </a: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 урок.</a:t>
            </a:r>
            <a:endParaRPr kumimoji="0" lang="ru-RU" altLang="ru-RU" sz="3200" b="1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Приготуйте</a:t>
            </a: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 без мороки</a:t>
            </a:r>
            <a:endParaRPr kumimoji="0" lang="ru-RU" altLang="ru-RU" sz="3200" b="1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Все, </a:t>
            </a:r>
            <a:r>
              <a:rPr kumimoji="0" lang="ru-RU" altLang="ru-RU" sz="3200" b="1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що</a:t>
            </a: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 треба до уроку.</a:t>
            </a:r>
            <a:endParaRPr kumimoji="0" lang="ru-RU" altLang="ru-RU" sz="3200" b="1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Зошит</a:t>
            </a: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, ручку, </a:t>
            </a:r>
            <a:r>
              <a:rPr kumimoji="0" lang="ru-RU" altLang="ru-RU" sz="3200" b="1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олівці</a:t>
            </a: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endParaRPr kumimoji="0" lang="ru-RU" altLang="ru-RU" sz="3200" b="1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Приготувались</a:t>
            </a: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?</a:t>
            </a:r>
            <a:endParaRPr kumimoji="0" lang="ru-RU" altLang="ru-RU" sz="3200" b="1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Молодці</a:t>
            </a: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!</a:t>
            </a:r>
            <a:endParaRPr kumimoji="0" lang="ru-RU" altLang="ru-RU" sz="3200" b="1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99735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97119" y="428126"/>
            <a:ext cx="10215167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«Очікування»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518503" y="1353197"/>
            <a:ext cx="9268220" cy="51077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Вибери світлину з птахом, який передає твої очікування від уроку.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18503" y="5005353"/>
            <a:ext cx="2562844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буде цікавим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5" name="Picture 2" descr="D:\Картинки до тестів\Тварини\ґава казков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" t="8199" r="6122" b="1389"/>
          <a:stretch/>
        </p:blipFill>
        <p:spPr bwMode="auto">
          <a:xfrm>
            <a:off x="8131629" y="2005130"/>
            <a:ext cx="2488371" cy="287119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Тварини\Ґа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632" y="2005130"/>
            <a:ext cx="2421004" cy="300022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4704803" y="5005353"/>
            <a:ext cx="2502662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буде нудним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1029" name="Picture 5" descr="Гава (Олександр Мачула) / Стихи.ру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2" b="183"/>
          <a:stretch/>
        </p:blipFill>
        <p:spPr bwMode="auto">
          <a:xfrm>
            <a:off x="1518503" y="2005130"/>
            <a:ext cx="2656087" cy="299466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8131629" y="4966243"/>
            <a:ext cx="2488371" cy="1055608"/>
          </a:xfrm>
          <a:prstGeom prst="roundRect">
            <a:avLst/>
          </a:prstGeom>
          <a:solidFill>
            <a:srgbClr val="FF66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буде швидким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8866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201" y="435430"/>
            <a:ext cx="10395856" cy="7362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Відгадай загадки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9344" y="1256655"/>
            <a:ext cx="4386942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У театрі грає ролі:</a:t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>Нині — вчителя у школі,</a:t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>Завтра буде інша роль,</a:t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>То жебрак він, то король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4896455" y="2549317"/>
            <a:ext cx="113967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Актор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4227" y="1272425"/>
            <a:ext cx="5116286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У кінотеатрі – широкий екран,</a:t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>У цирку – манеж або арена.</a:t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>Ну, а в театрі, простому театрі,</a:t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>Особливий майданчик – </a:t>
            </a:r>
            <a:r>
              <a:rPr lang="uk-UA" sz="2800" b="1" dirty="0" smtClean="0">
                <a:solidFill>
                  <a:schemeClr val="bg1"/>
                </a:solidFill>
              </a:rPr>
              <a:t>це …</a:t>
            </a:r>
            <a:r>
              <a:rPr lang="uk-UA" sz="2800" b="1" dirty="0">
                <a:solidFill>
                  <a:schemeClr val="bg1"/>
                </a:solidFill>
              </a:rPr>
              <a:t>  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0602685" y="2549317"/>
            <a:ext cx="117565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сцена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370" y="3178893"/>
            <a:ext cx="4320889" cy="181588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Все, що </a:t>
            </a:r>
            <a:r>
              <a:rPr lang="ru-RU" sz="2800" b="1" dirty="0" err="1">
                <a:solidFill>
                  <a:schemeClr val="bg1"/>
                </a:solidFill>
              </a:rPr>
              <a:t>бачите</a:t>
            </a:r>
            <a:r>
              <a:rPr lang="ru-RU" sz="2800" b="1" dirty="0">
                <a:solidFill>
                  <a:schemeClr val="bg1"/>
                </a:solidFill>
              </a:rPr>
              <a:t> на </a:t>
            </a:r>
            <a:r>
              <a:rPr lang="ru-RU" sz="2800" b="1" dirty="0" err="1">
                <a:solidFill>
                  <a:schemeClr val="bg1"/>
                </a:solidFill>
              </a:rPr>
              <a:t>сцені</a:t>
            </a:r>
            <a:r>
              <a:rPr lang="ru-RU" sz="2800" b="1" dirty="0">
                <a:solidFill>
                  <a:schemeClr val="bg1"/>
                </a:solidFill>
              </a:rPr>
              <a:t>: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Що </a:t>
            </a:r>
            <a:r>
              <a:rPr lang="ru-RU" sz="2800" b="1" dirty="0" err="1">
                <a:solidFill>
                  <a:schemeClr val="bg1"/>
                </a:solidFill>
              </a:rPr>
              <a:t>лежить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висить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стоїть</a:t>
            </a:r>
            <a:r>
              <a:rPr lang="ru-RU" sz="2800" b="1" dirty="0">
                <a:solidFill>
                  <a:schemeClr val="bg1"/>
                </a:solidFill>
              </a:rPr>
              <a:t>,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Всі </a:t>
            </a:r>
            <a:r>
              <a:rPr lang="ru-RU" sz="2800" b="1" dirty="0" err="1">
                <a:solidFill>
                  <a:schemeClr val="bg1"/>
                </a:solidFill>
              </a:rPr>
              <a:t>предмети</a:t>
            </a:r>
            <a:r>
              <a:rPr lang="ru-RU" sz="2800" b="1" dirty="0">
                <a:solidFill>
                  <a:schemeClr val="bg1"/>
                </a:solidFill>
              </a:rPr>
              <a:t> у </a:t>
            </a:r>
            <a:r>
              <a:rPr lang="ru-RU" sz="2800" b="1" dirty="0" err="1">
                <a:solidFill>
                  <a:schemeClr val="bg1"/>
                </a:solidFill>
              </a:rPr>
              <a:t>виставі</a:t>
            </a:r>
            <a:r>
              <a:rPr lang="ru-RU" sz="2800" b="1" dirty="0">
                <a:solidFill>
                  <a:schemeClr val="bg1"/>
                </a:solidFill>
              </a:rPr>
              <a:t> –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 err="1">
                <a:solidFill>
                  <a:schemeClr val="bg1"/>
                </a:solidFill>
              </a:rPr>
              <a:t>Зветься</a:t>
            </a:r>
            <a:r>
              <a:rPr lang="ru-RU" sz="2800" b="1" dirty="0">
                <a:solidFill>
                  <a:schemeClr val="bg1"/>
                </a:solidFill>
              </a:rPr>
              <a:t>, знайте</a:t>
            </a:r>
            <a:r>
              <a:rPr lang="ru-RU" sz="2800" b="1" dirty="0" smtClean="0">
                <a:solidFill>
                  <a:schemeClr val="bg1"/>
                </a:solidFill>
              </a:rPr>
              <a:t>, …</a:t>
            </a:r>
            <a:r>
              <a:rPr lang="ru-RU" sz="2800" b="1" dirty="0">
                <a:solidFill>
                  <a:schemeClr val="bg1"/>
                </a:solidFill>
              </a:rPr>
              <a:t> 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2922814" y="5024457"/>
            <a:ext cx="1737483" cy="52322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реквізит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74227" y="3169847"/>
            <a:ext cx="5323326" cy="181588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Приміщення ошатне та святкове,</a:t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>На сцені актори грають чудово.</a:t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>Показують тут нам вистави,</a:t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>Впізнав назву цієї зали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10025822" y="5034585"/>
            <a:ext cx="1153725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Театр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D:\Картинки до тестів\Професії\Пантомім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02" y="3723569"/>
            <a:ext cx="2090755" cy="291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9396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20830" y="512633"/>
            <a:ext cx="10039056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088653" y="1351039"/>
            <a:ext cx="5971234" cy="229509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 dirty="0">
                <a:solidFill>
                  <a:srgbClr val="0070C0"/>
                </a:solidFill>
              </a:rPr>
              <a:t>Сьогодні на уроці </a:t>
            </a:r>
            <a:r>
              <a:rPr lang="ru-RU" sz="2800" b="1" dirty="0" smtClean="0">
                <a:solidFill>
                  <a:srgbClr val="0070C0"/>
                </a:solidFill>
              </a:rPr>
              <a:t>української мови ми </a:t>
            </a:r>
            <a:r>
              <a:rPr lang="uk-UA" sz="28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буде</a:t>
            </a:r>
            <a:r>
              <a:rPr lang="uk-UA" sz="28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 вчитися </a:t>
            </a:r>
            <a:r>
              <a:rPr lang="uk-UA" sz="2800" b="1" dirty="0" smtClean="0">
                <a:solidFill>
                  <a:srgbClr val="0070C0"/>
                </a:solidFill>
              </a:rPr>
              <a:t>розпізнавати текст </a:t>
            </a:r>
            <a:r>
              <a:rPr lang="uk-UA" sz="2800" b="1" dirty="0">
                <a:solidFill>
                  <a:srgbClr val="0070C0"/>
                </a:solidFill>
              </a:rPr>
              <a:t>за </a:t>
            </a:r>
            <a:r>
              <a:rPr lang="uk-UA" sz="2800" b="1" dirty="0" smtClean="0">
                <a:solidFill>
                  <a:srgbClr val="0070C0"/>
                </a:solidFill>
              </a:rPr>
              <a:t>основними ознаками. Обговоримо поведінку в театрі.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1097031" y="1316603"/>
            <a:ext cx="3191940" cy="303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2234" r="58746" b="73864"/>
          <a:stretch/>
        </p:blipFill>
        <p:spPr>
          <a:xfrm>
            <a:off x="5088653" y="3704354"/>
            <a:ext cx="5971234" cy="2412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595457" y="4492562"/>
            <a:ext cx="4371453" cy="156966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Прочитай і запиши слово. Постав у ньому наголос. Запиши кількість букв, звуків і складів.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15610" r="49464" b="72520"/>
          <a:stretch/>
        </p:blipFill>
        <p:spPr>
          <a:xfrm>
            <a:off x="7579155" y="3598520"/>
            <a:ext cx="1785760" cy="70848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47451" r="47532" b="35458"/>
          <a:stretch/>
        </p:blipFill>
        <p:spPr>
          <a:xfrm>
            <a:off x="5088654" y="4388444"/>
            <a:ext cx="1867318" cy="102002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0" t="84338" r="36758" b="7838"/>
          <a:stretch/>
        </p:blipFill>
        <p:spPr>
          <a:xfrm>
            <a:off x="6801348" y="4700141"/>
            <a:ext cx="436152" cy="5110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6" t="63509" r="49099" b="19546"/>
          <a:stretch/>
        </p:blipFill>
        <p:spPr>
          <a:xfrm>
            <a:off x="7019424" y="4379647"/>
            <a:ext cx="1247123" cy="10288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9" t="47958" r="23430" b="35097"/>
          <a:stretch/>
        </p:blipFill>
        <p:spPr>
          <a:xfrm>
            <a:off x="8472035" y="4379517"/>
            <a:ext cx="1177477" cy="106059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8" t="36389" r="41544" b="55278"/>
          <a:stretch/>
        </p:blipFill>
        <p:spPr>
          <a:xfrm>
            <a:off x="9949800" y="4707128"/>
            <a:ext cx="1110087" cy="49705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08" t="937" r="47896" b="89267"/>
          <a:stretch/>
        </p:blipFill>
        <p:spPr>
          <a:xfrm>
            <a:off x="8192245" y="4686022"/>
            <a:ext cx="559580" cy="37116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09" t="873" r="48395" b="89331"/>
          <a:stretch/>
        </p:blipFill>
        <p:spPr>
          <a:xfrm>
            <a:off x="7091046" y="4693304"/>
            <a:ext cx="551939" cy="36609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04" t="1172" r="73800" b="89032"/>
          <a:stretch/>
        </p:blipFill>
        <p:spPr>
          <a:xfrm>
            <a:off x="9649512" y="4712089"/>
            <a:ext cx="548681" cy="3639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63728" y="4472413"/>
            <a:ext cx="298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latin typeface="Cambria"/>
                <a:ea typeface="Cambria"/>
              </a:rPr>
              <a:t>ˊ</a:t>
            </a:r>
            <a:endParaRPr lang="ru-RU" sz="3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088653" y="5600557"/>
            <a:ext cx="5971234" cy="46166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Склади питальне речення зі словом ТЕАТР 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0450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2629" y="402772"/>
            <a:ext cx="10308771" cy="6422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</a:t>
            </a:r>
            <a:r>
              <a:rPr lang="uk-UA" sz="3600" b="1" dirty="0">
                <a:solidFill>
                  <a:schemeClr val="bg1"/>
                </a:solidFill>
              </a:rPr>
              <a:t>групи </a:t>
            </a:r>
            <a:r>
              <a:rPr lang="uk-UA" sz="3600" b="1" dirty="0" smtClean="0">
                <a:solidFill>
                  <a:schemeClr val="bg1"/>
                </a:solidFill>
              </a:rPr>
              <a:t>речень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6173" y="1075220"/>
            <a:ext cx="5016022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/>
              <a:t>      У театрі показували нову виставу. Наша сім'я дуже дружна і весела. У місті є музеї, театри, парки. Глядачі аплодували акторам.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85378" y="1086106"/>
            <a:ext cx="5016022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/>
              <a:t>      Наша сім'я побувала у театрі. Там показували цікаву виставу. Ми уважно стежили за подіями на сцені. У кінці аплодували акторам.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4100" y="4146414"/>
            <a:ext cx="10735129" cy="230832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Проведи дослідження!</a:t>
            </a:r>
            <a:endParaRPr lang="ru-RU" sz="2400" b="1" dirty="0">
              <a:solidFill>
                <a:srgbClr val="FF0000"/>
              </a:solidFill>
            </a:endParaRPr>
          </a:p>
          <a:p>
            <a:pPr marL="358775" indent="-358775">
              <a:buAutoNum type="arabicPeriod"/>
            </a:pPr>
            <a:r>
              <a:rPr lang="uk-UA" sz="2400" b="1" dirty="0">
                <a:solidFill>
                  <a:srgbClr val="0070C0"/>
                </a:solidFill>
              </a:rPr>
              <a:t>Визнач, чи зв'язані між собою речення в першій групі.</a:t>
            </a:r>
          </a:p>
          <a:p>
            <a:pPr marL="358775" indent="-358775">
              <a:buAutoNum type="arabicPeriod"/>
            </a:pPr>
            <a:r>
              <a:rPr lang="uk-UA" sz="2400" b="1" dirty="0">
                <a:solidFill>
                  <a:srgbClr val="0070C0"/>
                </a:solidFill>
              </a:rPr>
              <a:t>Чи виражає ця група речень якусь одну думку?</a:t>
            </a:r>
          </a:p>
          <a:p>
            <a:pPr marL="358775" indent="-358775">
              <a:buAutoNum type="arabicPeriod"/>
            </a:pPr>
            <a:r>
              <a:rPr lang="uk-UA" sz="2400" b="1" dirty="0">
                <a:solidFill>
                  <a:srgbClr val="0070C0"/>
                </a:solidFill>
              </a:rPr>
              <a:t>Визнач, чи зв'язані між собою речення в другій групі.</a:t>
            </a:r>
          </a:p>
          <a:p>
            <a:pPr marL="358775" indent="-358775">
              <a:buAutoNum type="arabicPeriod"/>
            </a:pPr>
            <a:r>
              <a:rPr lang="uk-UA" sz="2400" b="1" dirty="0">
                <a:solidFill>
                  <a:srgbClr val="0070C0"/>
                </a:solidFill>
              </a:rPr>
              <a:t>Про що розповідає ця група речень?</a:t>
            </a:r>
          </a:p>
          <a:p>
            <a:pPr marL="358775" indent="-358775">
              <a:buAutoNum type="arabicPeriod"/>
            </a:pPr>
            <a:r>
              <a:rPr lang="uk-UA" sz="2400" b="1" dirty="0">
                <a:solidFill>
                  <a:srgbClr val="0070C0"/>
                </a:solidFill>
              </a:rPr>
              <a:t>Поміркуй, яка група речень утворює текст? Перевір свої думки за правилом</a:t>
            </a:r>
            <a:r>
              <a:rPr lang="uk-UA" sz="2400" b="1" dirty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Картинки по запросу &quot;клипарт театр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872" y="4263123"/>
            <a:ext cx="2196308" cy="146420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125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7852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7057" y="494529"/>
            <a:ext cx="10297885" cy="6484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Пам'ятка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20822" y="1207479"/>
            <a:ext cx="922412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Зв'язані </a:t>
            </a:r>
            <a:r>
              <a:rPr lang="uk-UA" sz="3200" b="1" dirty="0">
                <a:solidFill>
                  <a:schemeClr val="bg1"/>
                </a:solidFill>
              </a:rPr>
              <a:t>за змістом речення </a:t>
            </a:r>
            <a:r>
              <a:rPr lang="uk-UA" sz="3200" b="1" dirty="0">
                <a:solidFill>
                  <a:srgbClr val="FFFF00"/>
                </a:solidFill>
              </a:rPr>
              <a:t>утворюють </a:t>
            </a:r>
            <a:r>
              <a:rPr lang="uk-UA" sz="3200" b="1" dirty="0">
                <a:solidFill>
                  <a:schemeClr val="bg1"/>
                </a:solidFill>
              </a:rPr>
              <a:t>текст</a:t>
            </a:r>
            <a:r>
              <a:rPr lang="uk-UA" sz="3200" b="1" dirty="0">
                <a:solidFill>
                  <a:srgbClr val="FFFF00"/>
                </a:solidFill>
              </a:rPr>
              <a:t>. Речення в тексті розміщені </a:t>
            </a:r>
            <a:r>
              <a:rPr lang="uk-UA" sz="3200" b="1" dirty="0">
                <a:solidFill>
                  <a:schemeClr val="bg1"/>
                </a:solidFill>
              </a:rPr>
              <a:t>в певній послідовності.</a:t>
            </a:r>
          </a:p>
        </p:txBody>
      </p:sp>
      <p:pic>
        <p:nvPicPr>
          <p:cNvPr id="2052" name="Picture 4" descr="ÐÐ°ÑÑÐ¸Ð½ÐºÐ¸ Ð¿Ð¾ Ð·Ð°Ð¿ÑÐ¾ÑÑ Ð²Ð¾ÑÐºÐ»Ð¸ÑÐ°ÑÐµÐ»ÑÐ½ÑÐ¹ Ð·Ð½Ð°Ðº ÐºÐ»Ð¸Ð¿Ð°ÑÑ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8609" y="1235844"/>
            <a:ext cx="1169372" cy="17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020822" y="2352643"/>
            <a:ext cx="9224119" cy="626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Прочитай </a:t>
            </a:r>
            <a:r>
              <a:rPr lang="uk-UA" sz="2400" b="1" dirty="0">
                <a:solidFill>
                  <a:schemeClr val="bg1"/>
                </a:solidFill>
              </a:rPr>
              <a:t>речення. Поясни Читалочці, чи утворюють вони текст.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80114" y="3072633"/>
            <a:ext cx="7064827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У </a:t>
            </a:r>
            <a:r>
              <a:rPr lang="uk-UA" sz="3200" b="1" dirty="0"/>
              <a:t>ляльковому театрі почалася вистава.</a:t>
            </a:r>
          </a:p>
          <a:p>
            <a:r>
              <a:rPr lang="uk-UA" sz="3200" b="1" dirty="0"/>
              <a:t>Це Оля з Юрком дістали цукерки.</a:t>
            </a:r>
          </a:p>
          <a:p>
            <a:r>
              <a:rPr lang="uk-UA" sz="3200" b="1" dirty="0" smtClean="0"/>
              <a:t>Усі </a:t>
            </a:r>
            <a:r>
              <a:rPr lang="uk-UA" sz="3200" b="1" dirty="0"/>
              <a:t>захоплено дивилися на сцену.</a:t>
            </a:r>
          </a:p>
          <a:p>
            <a:r>
              <a:rPr lang="uk-UA" sz="3200" b="1" dirty="0"/>
              <a:t>Раптом щось зашаруділо.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63686" y="5167105"/>
            <a:ext cx="7881255" cy="85567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Поясни</a:t>
            </a:r>
            <a:r>
              <a:rPr lang="uk-UA" sz="2400" b="1" dirty="0">
                <a:solidFill>
                  <a:srgbClr val="0070C0"/>
                </a:solidFill>
              </a:rPr>
              <a:t>, що треба зробити, щоб ці речення стали текстом. Розташуй речення так, щоб вийшов текст.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109527" y="5626062"/>
            <a:ext cx="2135414" cy="57264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Запиши його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70345" y="3050730"/>
            <a:ext cx="66236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①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70344" y="4109228"/>
            <a:ext cx="66236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/>
              <a:t>②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70345" y="4611516"/>
            <a:ext cx="66236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/>
              <a:t>③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70343" y="3573950"/>
            <a:ext cx="66236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/>
              <a:t>④</a:t>
            </a:r>
            <a:endParaRPr lang="ru-RU" sz="2800" dirty="0"/>
          </a:p>
        </p:txBody>
      </p:sp>
      <p:pic>
        <p:nvPicPr>
          <p:cNvPr id="18" name="Picture 2" descr="Картинки по запросу &quot;клипарт театр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8609" y="3076422"/>
            <a:ext cx="2090683" cy="209068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125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787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2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8829" y="554698"/>
            <a:ext cx="10254341" cy="7762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Дай </a:t>
            </a:r>
            <a:r>
              <a:rPr lang="uk-UA" sz="4000" b="1" dirty="0">
                <a:solidFill>
                  <a:schemeClr val="bg1"/>
                </a:solidFill>
              </a:rPr>
              <a:t>відповіді на запитання </a:t>
            </a:r>
            <a:r>
              <a:rPr lang="uk-UA" sz="4000" b="1" dirty="0" smtClean="0">
                <a:solidFill>
                  <a:schemeClr val="bg1"/>
                </a:solidFill>
              </a:rPr>
              <a:t>Щебетунчика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7258" y="1424181"/>
            <a:ext cx="2255169" cy="33376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306881" y="1424181"/>
            <a:ext cx="7916289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1. Чи правильно поводилися діти в театрі?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2. Чому під час вистави не можна їсти?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306879" y="2610837"/>
            <a:ext cx="5332267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1. У </a:t>
            </a:r>
            <a:r>
              <a:rPr lang="uk-UA" sz="3200" b="1" dirty="0">
                <a:solidFill>
                  <a:schemeClr val="bg1"/>
                </a:solidFill>
              </a:rPr>
              <a:t>театрі діти поводилися неправильно</a:t>
            </a:r>
            <a:r>
              <a:rPr lang="uk-UA" sz="3200" b="1" dirty="0" smtClean="0">
                <a:solidFill>
                  <a:schemeClr val="bg1"/>
                </a:solidFill>
              </a:rPr>
              <a:t>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6878" y="3818718"/>
            <a:ext cx="5332267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2. Під </a:t>
            </a:r>
            <a:r>
              <a:rPr lang="uk-UA" sz="3200" b="1" dirty="0">
                <a:solidFill>
                  <a:schemeClr val="bg1"/>
                </a:solidFill>
              </a:rPr>
              <a:t>час вистави не можна їсти, щоб не заважати іншим глядачам.</a:t>
            </a:r>
          </a:p>
        </p:txBody>
      </p:sp>
      <p:pic>
        <p:nvPicPr>
          <p:cNvPr id="13" name="Picture 2" descr="Картинки по запросу &quot;клипарт театр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28314" y="2610836"/>
            <a:ext cx="2394855" cy="239485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125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264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7656" t="13726" r="71900" b="34618"/>
          <a:stretch/>
        </p:blipFill>
        <p:spPr>
          <a:xfrm>
            <a:off x="859971" y="1246143"/>
            <a:ext cx="2153247" cy="309725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59971" y="423161"/>
            <a:ext cx="10243458" cy="7232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Родзинка </a:t>
            </a:r>
            <a:r>
              <a:rPr lang="uk-UA" sz="3600" b="1" dirty="0">
                <a:solidFill>
                  <a:schemeClr val="bg1"/>
                </a:solidFill>
              </a:rPr>
              <a:t>зібралась у театр. Розглянь її квиток. </a:t>
            </a:r>
            <a:endParaRPr lang="uk-UA" sz="36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82262" y="3978537"/>
            <a:ext cx="6327489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1. У який </a:t>
            </a:r>
            <a:r>
              <a:rPr lang="uk-UA" sz="2800" b="1" dirty="0" smtClean="0"/>
              <a:t>театр зібралася </a:t>
            </a:r>
            <a:r>
              <a:rPr lang="uk-UA" sz="2800" b="1" dirty="0"/>
              <a:t> </a:t>
            </a:r>
            <a:r>
              <a:rPr lang="uk-UA" sz="2800" b="1" dirty="0" smtClean="0"/>
              <a:t>Родзинка</a:t>
            </a:r>
            <a:r>
              <a:rPr lang="uk-UA" sz="2800" b="1" dirty="0"/>
              <a:t>?</a:t>
            </a:r>
          </a:p>
          <a:p>
            <a:r>
              <a:rPr lang="uk-UA" sz="2800" b="1" dirty="0"/>
              <a:t>2. На яку виставу?</a:t>
            </a:r>
          </a:p>
          <a:p>
            <a:r>
              <a:rPr lang="uk-UA" sz="2800" b="1" dirty="0"/>
              <a:t>3. Коли відбудеться вистава?</a:t>
            </a:r>
          </a:p>
          <a:p>
            <a:r>
              <a:rPr lang="uk-UA" sz="2800" b="1" dirty="0"/>
              <a:t>4. На якому місці сидітиме Родзинка?</a:t>
            </a:r>
          </a:p>
          <a:p>
            <a:r>
              <a:rPr lang="uk-UA" sz="2800" b="1" dirty="0"/>
              <a:t>5. Скільки коштує квиток?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2262" y="1757847"/>
            <a:ext cx="7821167" cy="217254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3282263" y="1204382"/>
            <a:ext cx="7821165" cy="47512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Знайди </a:t>
            </a:r>
            <a:r>
              <a:rPr lang="uk-UA" sz="2400" b="1" dirty="0">
                <a:solidFill>
                  <a:srgbClr val="0070C0"/>
                </a:solidFill>
              </a:rPr>
              <a:t>на квитку відповіді на запитання Родзинки.</a:t>
            </a:r>
            <a:endParaRPr lang="uk-UA" sz="2400" b="1" i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126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0376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20431</TotalTime>
  <Words>640</Words>
  <Application>Microsoft Office PowerPoint</Application>
  <PresentationFormat>Произвольный</PresentationFormat>
  <Paragraphs>114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Вправа «Очікування»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Підсумок. Рефлексія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1344</cp:revision>
  <dcterms:created xsi:type="dcterms:W3CDTF">2018-01-05T16:38:53Z</dcterms:created>
  <dcterms:modified xsi:type="dcterms:W3CDTF">2025-04-22T10:06:48Z</dcterms:modified>
</cp:coreProperties>
</file>