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669" r:id="rId3"/>
    <p:sldId id="629" r:id="rId4"/>
    <p:sldId id="656" r:id="rId5"/>
    <p:sldId id="666" r:id="rId6"/>
    <p:sldId id="648" r:id="rId7"/>
    <p:sldId id="550" r:id="rId8"/>
    <p:sldId id="606" r:id="rId9"/>
    <p:sldId id="639" r:id="rId10"/>
    <p:sldId id="653" r:id="rId11"/>
    <p:sldId id="613" r:id="rId12"/>
    <p:sldId id="667" r:id="rId13"/>
    <p:sldId id="668" r:id="rId14"/>
    <p:sldId id="6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E6E6E6"/>
    <a:srgbClr val="00B050"/>
    <a:srgbClr val="1694E9"/>
    <a:srgbClr val="FF66FF"/>
    <a:srgbClr val="FFFF00"/>
    <a:srgbClr val="FF7C80"/>
    <a:srgbClr val="709E32"/>
    <a:srgbClr val="E3F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6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5770" y="4235114"/>
            <a:ext cx="9122229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Добираю заголовок </a:t>
            </a:r>
            <a:r>
              <a:rPr lang="uk-UA" sz="4800" b="1" dirty="0" smtClean="0">
                <a:solidFill>
                  <a:srgbClr val="0070C0"/>
                </a:solidFill>
              </a:rPr>
              <a:t>до </a:t>
            </a:r>
            <a:r>
              <a:rPr lang="uk-UA" sz="4800" b="1" dirty="0">
                <a:solidFill>
                  <a:srgbClr val="0070C0"/>
                </a:solidFill>
              </a:rPr>
              <a:t>тексту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0612" y="1412571"/>
            <a:ext cx="3137388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rgbClr val="0070C0"/>
                </a:solidFill>
              </a:rPr>
              <a:t>Досліджую </a:t>
            </a:r>
            <a:r>
              <a:rPr lang="uk-UA" sz="2400" b="1" dirty="0" smtClean="0">
                <a:solidFill>
                  <a:srgbClr val="0070C0"/>
                </a:solidFill>
              </a:rPr>
              <a:t>текст </a:t>
            </a:r>
            <a:r>
              <a:rPr lang="uk-UA" sz="2400" b="1" dirty="0">
                <a:solidFill>
                  <a:srgbClr val="0070C0"/>
                </a:solidFill>
              </a:rPr>
              <a:t>Урок </a:t>
            </a:r>
            <a:r>
              <a:rPr lang="uk-UA" sz="2400" b="1" dirty="0" smtClean="0">
                <a:solidFill>
                  <a:srgbClr val="0070C0"/>
                </a:solidFill>
              </a:rPr>
              <a:t>106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Картинки до тестів\Тварини\2024-12-05_1722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r="486"/>
          <a:stretch/>
        </p:blipFill>
        <p:spPr bwMode="auto">
          <a:xfrm>
            <a:off x="1620000" y="1412569"/>
            <a:ext cx="2700000" cy="245185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1331" y="527185"/>
            <a:ext cx="10398926" cy="7682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заголовок. Розглянь світлину. </a:t>
            </a:r>
          </a:p>
        </p:txBody>
      </p:sp>
      <p:pic>
        <p:nvPicPr>
          <p:cNvPr id="5122" name="Picture 2" descr="Картинки по запросу &quot;кот и собака друзь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31" y="2222850"/>
            <a:ext cx="3780411" cy="27126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40829" y="2143738"/>
            <a:ext cx="416972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    </a:t>
            </a:r>
            <a:r>
              <a:rPr lang="uk-UA" sz="3200" b="1" dirty="0" smtClean="0">
                <a:solidFill>
                  <a:schemeClr val="bg1"/>
                </a:solidFill>
              </a:rPr>
              <a:t>Незвична дружба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1331" y="1331345"/>
            <a:ext cx="10398926" cy="7682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Придумай </a:t>
            </a:r>
            <a:r>
              <a:rPr lang="uk-UA" sz="2400" b="1" dirty="0">
                <a:solidFill>
                  <a:srgbClr val="0070C0"/>
                </a:solidFill>
              </a:rPr>
              <a:t>клички тваринам. Склади за світлиною і заголовком текст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(</a:t>
            </a:r>
            <a:r>
              <a:rPr lang="uk-UA" sz="2400" b="1" dirty="0">
                <a:solidFill>
                  <a:srgbClr val="0070C0"/>
                </a:solidFill>
              </a:rPr>
              <a:t>3-4 речення</a:t>
            </a:r>
            <a:r>
              <a:rPr lang="uk-UA" sz="2400" b="1" dirty="0" smtClean="0">
                <a:solidFill>
                  <a:srgbClr val="0070C0"/>
                </a:solidFill>
              </a:rPr>
              <a:t>)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0343" y="2832454"/>
            <a:ext cx="638991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/>
              <a:t>Незвичну </a:t>
            </a:r>
            <a:r>
              <a:rPr lang="uk-UA" sz="3200" b="1" dirty="0"/>
              <a:t>дружбу можна бачити у нашому дворі. Ще маленькими заприятелювали кошеня Мурка і щеня Бровко. Друзі підростали разом. </a:t>
            </a:r>
          </a:p>
        </p:txBody>
      </p:sp>
    </p:spTree>
    <p:extLst>
      <p:ext uri="{BB962C8B-B14F-4D97-AF65-F5344CB8AC3E}">
        <p14:creationId xmlns:p14="http://schemas.microsoft.com/office/powerpoint/2010/main" val="239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1002209" y="1293574"/>
            <a:ext cx="1851675" cy="266347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345286" y="1293575"/>
            <a:ext cx="7674427" cy="91068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Допоможи </a:t>
            </a:r>
            <a:r>
              <a:rPr lang="uk-UA" sz="2400" b="1" dirty="0">
                <a:solidFill>
                  <a:srgbClr val="0070C0"/>
                </a:solidFill>
              </a:rPr>
              <a:t>Родзинці утворити текст з поданих речень. Придумай заголовок до цього тексту. 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6854" y="2368490"/>
            <a:ext cx="57712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Для чого лисиці хвіст?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88999" y="3160188"/>
            <a:ext cx="803323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/>
              <a:t>      У лисиці хвіст не для краси.</a:t>
            </a:r>
          </a:p>
          <a:p>
            <a:r>
              <a:rPr lang="uk-UA" sz="4000" b="1" dirty="0"/>
              <a:t>Вона використовує його як кермо.</a:t>
            </a:r>
          </a:p>
          <a:p>
            <a:r>
              <a:rPr lang="uk-UA" sz="4000" b="1" dirty="0"/>
              <a:t>А взимку хвіст захищає лисицю від морозів.</a:t>
            </a:r>
          </a:p>
        </p:txBody>
      </p:sp>
      <p:pic>
        <p:nvPicPr>
          <p:cNvPr id="15" name="Picture 4" descr="Картинки по запросу &quot;клипарт лисица анимац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3142" y="4096490"/>
            <a:ext cx="2549811" cy="1630838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87910" y="3142014"/>
            <a:ext cx="803323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4000" b="1" dirty="0"/>
              <a:t>      У лисиці хвіст не для краси.</a:t>
            </a:r>
          </a:p>
          <a:p>
            <a:pPr algn="just"/>
            <a:r>
              <a:rPr lang="uk-UA" sz="4000" b="1" dirty="0"/>
              <a:t>А взимку хвіст захищає лисицю від морозів. Вона використовує його як кермо</a:t>
            </a:r>
            <a:r>
              <a:rPr lang="uk-UA" sz="4000" b="1" dirty="0" smtClean="0"/>
              <a:t>.</a:t>
            </a:r>
            <a:endParaRPr lang="uk-UA" sz="4000" b="1" dirty="0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6527" y="450195"/>
            <a:ext cx="10464615" cy="7511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1 Українська мова\1 Пономарьова\8 Текст\№106 - Добираю заголовок до тексту\2025-04-25_1239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3" b="3769"/>
          <a:stretch/>
        </p:blipFill>
        <p:spPr bwMode="auto">
          <a:xfrm>
            <a:off x="3912732" y="1070659"/>
            <a:ext cx="7408409" cy="230475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47545" y="3500407"/>
            <a:ext cx="2942478" cy="14525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2. Добери заголовок до поданого тексту і запиши.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70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7" y="370038"/>
            <a:ext cx="10464615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2675" y="1048010"/>
            <a:ext cx="2937348" cy="2300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1. Постав значок </a:t>
            </a:r>
            <a:r>
              <a:rPr lang="uk-UA" sz="2400" b="1" dirty="0" smtClean="0">
                <a:solidFill>
                  <a:srgbClr val="FFFF00"/>
                </a:solidFill>
                <a:ea typeface="Cambria"/>
              </a:rPr>
              <a:t>𝑽 </a:t>
            </a:r>
            <a:r>
              <a:rPr lang="uk-UA" sz="2400" b="1" dirty="0" smtClean="0">
                <a:solidFill>
                  <a:schemeClr val="bg1"/>
                </a:solidFill>
                <a:ea typeface="Cambria"/>
              </a:rPr>
              <a:t>біля речення, яке може бути заголовком до поданого тексту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2385" y="2852191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a typeface="Cambria"/>
              </a:rPr>
              <a:t>𝑽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2 клас\1 Українська мова\1 Пономарьова\8 Текст\№106 - Добираю заголовок до тексту\2025-04-25_124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7" b="-47"/>
          <a:stretch/>
        </p:blipFill>
        <p:spPr bwMode="auto">
          <a:xfrm>
            <a:off x="3912732" y="3510231"/>
            <a:ext cx="7396498" cy="28854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996488" y="3392164"/>
            <a:ext cx="2942478" cy="5220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Цариця ночі</a:t>
            </a:r>
          </a:p>
        </p:txBody>
      </p:sp>
    </p:spTree>
    <p:extLst>
      <p:ext uri="{BB962C8B-B14F-4D97-AF65-F5344CB8AC3E}">
        <p14:creationId xmlns:p14="http://schemas.microsoft.com/office/powerpoint/2010/main" val="18372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2 клас\1 Українська мова\1 Пономарьова\8 Текст\№106 - Добираю заголовок до тексту\2025-04-25_1242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6" r="675" b="915"/>
          <a:stretch/>
        </p:blipFill>
        <p:spPr bwMode="auto">
          <a:xfrm>
            <a:off x="776626" y="1643744"/>
            <a:ext cx="8029917" cy="375424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70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7" y="370038"/>
            <a:ext cx="10464615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1556" y="1015354"/>
            <a:ext cx="10174555" cy="5413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Постав значок </a:t>
            </a:r>
            <a:r>
              <a:rPr lang="uk-UA" sz="2400" b="1" dirty="0" smtClean="0">
                <a:solidFill>
                  <a:srgbClr val="FFFF00"/>
                </a:solidFill>
                <a:ea typeface="Cambria"/>
              </a:rPr>
              <a:t>𝑽 </a:t>
            </a:r>
            <a:r>
              <a:rPr lang="uk-UA" sz="2400" b="1" dirty="0" smtClean="0">
                <a:solidFill>
                  <a:schemeClr val="bg1"/>
                </a:solidFill>
                <a:ea typeface="Cambria"/>
              </a:rPr>
              <a:t>біля тексту, який відповідає заголовку «Корисні птахи»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4386" y="4091287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a typeface="Cambria"/>
              </a:rPr>
              <a:t>𝑽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Кампанія зі знищення чотирьох шкідників у Китаї – чи справді горобці такі  шкідливі? | Блоги БДМ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58" y="2547665"/>
            <a:ext cx="3100261" cy="2066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797627" y="1341159"/>
            <a:ext cx="6141381" cy="129628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Що називають текстом?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Як розміщуються речення в тексті?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 Про що повідомляє заголовок?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59970" y="488840"/>
            <a:ext cx="10330543" cy="7652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Підсумок </a:t>
            </a:r>
          </a:p>
        </p:txBody>
      </p:sp>
      <p:pic>
        <p:nvPicPr>
          <p:cNvPr id="1028" name="Picture 4" descr="Тваринка в домі: що потрібно знати? | HOME F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r="26074"/>
          <a:stretch/>
        </p:blipFill>
        <p:spPr bwMode="auto">
          <a:xfrm>
            <a:off x="2882521" y="2695384"/>
            <a:ext cx="3960000" cy="202498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бір для малювання картин за номерами &quot;Милий їжачок&quot; – фото, відгуки,  характеристики в інтернет-магазині ROZETKA від продавця: Drawing Stones |  Купити в Україні: Києві, Харкові, Дніпрі, Одесі, Запоріжжі, Львов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25" y="2637440"/>
            <a:ext cx="1984960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одословная моего хомяка (Афанасий Ботяновский) / Проза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4" y="2731411"/>
            <a:ext cx="2070327" cy="1988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Хвилястий папужка купити - Вигідні ціни на Тваринки, птахи в  інтернет-магазині ПРИРОД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 r="8412"/>
          <a:stretch/>
        </p:blipFill>
        <p:spPr bwMode="auto">
          <a:xfrm>
            <a:off x="9312257" y="2637440"/>
            <a:ext cx="2160000" cy="19849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09160" y="4842201"/>
            <a:ext cx="1860671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13781" y="4852787"/>
            <a:ext cx="3097481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Завдання принесли втому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12257" y="4720371"/>
            <a:ext cx="2310271" cy="9051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Здивувала інформація </a:t>
            </a:r>
            <a:endParaRPr lang="ru-RU" sz="28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6962266" y="4709465"/>
            <a:ext cx="2216077" cy="135560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Урок пройшов непомітно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859970" y="1501433"/>
            <a:ext cx="10243456" cy="72423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0070C0"/>
                </a:solidFill>
              </a:rPr>
              <a:t>уроці</a:t>
            </a:r>
            <a:r>
              <a:rPr lang="uk-UA" sz="2400" b="1" dirty="0" smtClean="0">
                <a:solidFill>
                  <a:srgbClr val="0070C0"/>
                </a:solidFill>
              </a:rPr>
              <a:t> висловлюваннями диких і свійських тваринок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859970" y="467068"/>
            <a:ext cx="10330543" cy="8523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</p:spTree>
    <p:extLst>
      <p:ext uri="{BB962C8B-B14F-4D97-AF65-F5344CB8AC3E}">
        <p14:creationId xmlns:p14="http://schemas.microsoft.com/office/powerpoint/2010/main" val="3279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Хто розумніший: кіт, чи собака? – ЗВІДУСІЛЬ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8531"/>
          <a:stretch/>
        </p:blipFill>
        <p:spPr bwMode="auto">
          <a:xfrm>
            <a:off x="5070274" y="4286270"/>
            <a:ext cx="3893953" cy="214758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1493" y="428126"/>
            <a:ext cx="10273141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13613" y="1257100"/>
            <a:ext cx="9268220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Вибери світлину, яка найбільше підходить до твоїх емоцій зараз. Поміркуй, чому.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3" name="Picture 4" descr="Цікаві факти про лемура - Dovidka.biz.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1" r="694"/>
          <a:stretch/>
        </p:blipFill>
        <p:spPr bwMode="auto">
          <a:xfrm>
            <a:off x="3116298" y="2298394"/>
            <a:ext cx="2485625" cy="30406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ОП-12 найкращих сімейних портретів твар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0" y="2298183"/>
            <a:ext cx="2228688" cy="32963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9" b="1066"/>
          <a:stretch/>
        </p:blipFill>
        <p:spPr bwMode="auto">
          <a:xfrm>
            <a:off x="7899094" y="2242601"/>
            <a:ext cx="3555499" cy="228775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3613" y="2253236"/>
            <a:ext cx="6096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/>
            <a:r>
              <a:rPr lang="uk-UA" sz="3600" dirty="0"/>
              <a:t>Дзвоник пролунав веселий, </a:t>
            </a:r>
            <a:endParaRPr lang="ru-RU" sz="3600" dirty="0"/>
          </a:p>
          <a:p>
            <a:pPr fontAlgn="base"/>
            <a:r>
              <a:rPr lang="uk-UA" sz="3600" dirty="0"/>
              <a:t>Дружно всіх він кличе в клас. </a:t>
            </a:r>
            <a:endParaRPr lang="ru-RU" sz="3600" dirty="0"/>
          </a:p>
          <a:p>
            <a:pPr fontAlgn="base"/>
            <a:r>
              <a:rPr lang="uk-UA" sz="3600" dirty="0"/>
              <a:t>І цікаве на уроці</a:t>
            </a:r>
            <a:endParaRPr lang="ru-RU" sz="3600" dirty="0"/>
          </a:p>
          <a:p>
            <a:pPr fontAlgn="base"/>
            <a:r>
              <a:rPr lang="uk-UA" sz="3600" dirty="0"/>
              <a:t>Пропоную я для вас.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556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4466" y="462241"/>
            <a:ext cx="10124019" cy="651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Скарбничка знань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4468" y="1226530"/>
            <a:ext cx="5867704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Що називається текстом?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164466" y="2251470"/>
            <a:ext cx="5867704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Зв'язані за змістом </a:t>
            </a:r>
            <a:r>
              <a:rPr lang="uk-UA" sz="3600" b="1" dirty="0" smtClean="0">
                <a:solidFill>
                  <a:srgbClr val="FFFF00"/>
                </a:solidFill>
              </a:rPr>
              <a:t>речення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4468" y="3252616"/>
            <a:ext cx="5867705" cy="159502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Як розміщуються речення в тексті?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164469" y="4945608"/>
            <a:ext cx="5867704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</a:rPr>
              <a:t>В певній послідовності.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2052" name="Picture 4" descr="Увага! Фотоконкурс! &quot;Мій домашній улюбленець&quot; - Громадсько політична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18" y="2085386"/>
            <a:ext cx="4286250" cy="276225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49057" y="2389026"/>
            <a:ext cx="5032031" cy="3779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Настала весна.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Зацвіла верба.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Вона стала схожою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 </a:t>
            </a:r>
            <a:r>
              <a:rPr lang="uk-UA" sz="3600" b="1" dirty="0">
                <a:solidFill>
                  <a:schemeClr val="bg1"/>
                </a:solidFill>
              </a:rPr>
              <a:t>золотий букет.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А як пахнуть медом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її </a:t>
            </a:r>
            <a:r>
              <a:rPr lang="uk-UA" sz="3600" b="1" dirty="0">
                <a:solidFill>
                  <a:schemeClr val="bg1"/>
                </a:solidFill>
              </a:rPr>
              <a:t>котики!</a:t>
            </a:r>
          </a:p>
        </p:txBody>
      </p:sp>
      <p:pic>
        <p:nvPicPr>
          <p:cNvPr id="1026" name="Picture 2" descr="https://lh3.googleusercontent.com/proxy/yZuk-IpXS-iQqyOZFlMwPdROjePSofQxAVD2PbgSHhj83grJs0L_qCTjhLbZYt1BVWwBtW08qFOCqtVqk8PfPw39vEkStkyddaBHuK1Y9zAilHnqMInyzFab2mfHh64Y9eK8ObS2W3FBqsCHcBxZebP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98" y="2389026"/>
            <a:ext cx="4931126" cy="345012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3887" y="498798"/>
            <a:ext cx="9851570" cy="6768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«Коректор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9056" y="2389026"/>
            <a:ext cx="5032032" cy="3779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   Вона </a:t>
            </a:r>
            <a:r>
              <a:rPr lang="uk-UA" sz="3600" b="1" dirty="0">
                <a:solidFill>
                  <a:schemeClr val="bg1"/>
                </a:solidFill>
              </a:rPr>
              <a:t>стала схожою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 </a:t>
            </a:r>
            <a:r>
              <a:rPr lang="uk-UA" sz="3600" b="1" dirty="0">
                <a:solidFill>
                  <a:schemeClr val="bg1"/>
                </a:solidFill>
              </a:rPr>
              <a:t>золотий букет.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Зацвіла верба.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   А </a:t>
            </a:r>
            <a:r>
              <a:rPr lang="uk-UA" sz="3600" b="1" dirty="0">
                <a:solidFill>
                  <a:schemeClr val="bg1"/>
                </a:solidFill>
              </a:rPr>
              <a:t>як пахнуть медом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її </a:t>
            </a:r>
            <a:r>
              <a:rPr lang="uk-UA" sz="3600" b="1" dirty="0">
                <a:solidFill>
                  <a:schemeClr val="bg1"/>
                </a:solidFill>
              </a:rPr>
              <a:t>котики!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Настала </a:t>
            </a:r>
            <a:r>
              <a:rPr lang="uk-UA" sz="3600" b="1" dirty="0">
                <a:solidFill>
                  <a:schemeClr val="bg1"/>
                </a:solidFill>
              </a:rPr>
              <a:t>весна. 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5303" y="1314254"/>
            <a:ext cx="9851570" cy="8084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речення. Розташуй їх в правильній послідовності, щоб утворився текст.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0825" y="5340759"/>
            <a:ext cx="6623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①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9162" y="3699579"/>
            <a:ext cx="6623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/>
              <a:t>②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53887" y="2697346"/>
            <a:ext cx="6623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/>
              <a:t>③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69162" y="4278905"/>
            <a:ext cx="66236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/>
              <a:t>④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862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8340" r="58120" b="73825"/>
          <a:stretch/>
        </p:blipFill>
        <p:spPr>
          <a:xfrm>
            <a:off x="5088653" y="4265570"/>
            <a:ext cx="6084000" cy="180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1020830" y="512633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88653" y="1351039"/>
            <a:ext cx="5971234" cy="284333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</a:t>
            </a:r>
            <a:r>
              <a:rPr lang="uk-UA" sz="2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буде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 вчитися </a:t>
            </a:r>
            <a:r>
              <a:rPr lang="uk-UA" sz="2800" b="1" dirty="0" smtClean="0">
                <a:solidFill>
                  <a:srgbClr val="0070C0"/>
                </a:solidFill>
              </a:rPr>
              <a:t>добирати заголовок до тексту, редагувати деформований текст. Дізнаємось цікаві історії про тварин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097031" y="1316603"/>
            <a:ext cx="3191940" cy="30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5457" y="4492562"/>
            <a:ext cx="4371453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Прочитай і запиши слово. Постав у ньому наголос. Зроби звукову модель слова. Запиши кількість букв, звуків і складів.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7579155" y="4360540"/>
            <a:ext cx="1785760" cy="7084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84338" r="36758" b="7838"/>
          <a:stretch/>
        </p:blipFill>
        <p:spPr>
          <a:xfrm>
            <a:off x="7361079" y="5423847"/>
            <a:ext cx="436152" cy="5110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6" t="63509" r="49099" b="19546"/>
          <a:stretch/>
        </p:blipFill>
        <p:spPr>
          <a:xfrm>
            <a:off x="7642059" y="5099191"/>
            <a:ext cx="1247123" cy="10288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9" t="47958" r="23430" b="35097"/>
          <a:stretch/>
        </p:blipFill>
        <p:spPr>
          <a:xfrm>
            <a:off x="8982762" y="5190161"/>
            <a:ext cx="1028461" cy="9263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8" t="36389" r="41544" b="55278"/>
          <a:stretch/>
        </p:blipFill>
        <p:spPr>
          <a:xfrm>
            <a:off x="10113932" y="5443760"/>
            <a:ext cx="945956" cy="4235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08" t="937" r="47896" b="89267"/>
          <a:stretch/>
        </p:blipFill>
        <p:spPr>
          <a:xfrm>
            <a:off x="7019575" y="-330046"/>
            <a:ext cx="559580" cy="371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09" t="873" r="48395" b="89331"/>
          <a:stretch/>
        </p:blipFill>
        <p:spPr>
          <a:xfrm>
            <a:off x="6370480" y="-366097"/>
            <a:ext cx="551939" cy="3660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4" t="1172" r="73800" b="89032"/>
          <a:stretch/>
        </p:blipFill>
        <p:spPr>
          <a:xfrm>
            <a:off x="5681472" y="-366097"/>
            <a:ext cx="548681" cy="3639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14392" r="34537" b="69620"/>
          <a:stretch/>
        </p:blipFill>
        <p:spPr>
          <a:xfrm>
            <a:off x="5088652" y="5099191"/>
            <a:ext cx="2320195" cy="8871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14753" y="5127291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atin typeface="Cambria"/>
                <a:ea typeface="Cambria"/>
              </a:rPr>
              <a:t>ˊ</a:t>
            </a:r>
            <a:endParaRPr lang="ru-RU" sz="3200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1" t="1377" r="12713" b="88827"/>
          <a:stretch/>
        </p:blipFill>
        <p:spPr>
          <a:xfrm>
            <a:off x="7691590" y="5439375"/>
            <a:ext cx="631688" cy="41899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91" t="1377" r="12713" b="88827"/>
          <a:stretch/>
        </p:blipFill>
        <p:spPr>
          <a:xfrm>
            <a:off x="8660169" y="5439375"/>
            <a:ext cx="645186" cy="4279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25" t="1426" r="57179" b="88778"/>
          <a:stretch/>
        </p:blipFill>
        <p:spPr>
          <a:xfrm>
            <a:off x="9808029" y="5439375"/>
            <a:ext cx="611805" cy="40580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045469" y="5537910"/>
            <a:ext cx="2533686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– </a:t>
            </a:r>
            <a:r>
              <a:rPr lang="ru-RU" sz="2800" b="1" dirty="0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0070C0"/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–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0070C0"/>
                </a:solidFill>
              </a:rPr>
              <a:t> –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– 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1115" y="471597"/>
            <a:ext cx="10700656" cy="7174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Послухай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10" y="1326123"/>
            <a:ext cx="2339176" cy="357408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237292" y="1247987"/>
            <a:ext cx="9345108" cy="440120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      </a:t>
            </a:r>
            <a:r>
              <a:rPr lang="uk-UA" sz="2800" b="1" dirty="0">
                <a:solidFill>
                  <a:srgbClr val="002060"/>
                </a:solidFill>
              </a:rPr>
              <a:t>Якось Щебетунчик залишився вдома удвох з дідусем. Хлопчик узявся будувати корабель із деталей конструктора. А дідусь гортав газету і промовляв:</a:t>
            </a:r>
          </a:p>
          <a:p>
            <a:r>
              <a:rPr lang="uk-UA" sz="2800" b="1" dirty="0"/>
              <a:t>      </a:t>
            </a:r>
            <a:r>
              <a:rPr lang="uk-UA" sz="2800" b="1" dirty="0">
                <a:solidFill>
                  <a:srgbClr val="FF0000"/>
                </a:solidFill>
              </a:rPr>
              <a:t>- Нового українського літака показали на виставці в Парижі. Наші спортсмени готуються до олімпійських ігор. У Карпатах зацвіла долина нарцисів. На вихідні дні обіцяють хорошу погоду.</a:t>
            </a:r>
          </a:p>
          <a:p>
            <a:r>
              <a:rPr lang="uk-UA" sz="2800" b="1" dirty="0"/>
              <a:t>      </a:t>
            </a:r>
            <a:r>
              <a:rPr lang="uk-UA" sz="2800" b="1" dirty="0">
                <a:solidFill>
                  <a:srgbClr val="7030A0"/>
                </a:solidFill>
              </a:rPr>
              <a:t>- Дідусю, я з'єднав лише кілька деталей. А ти вже встиг дізнатися стільки нового. Як тобі це вдалося?</a:t>
            </a:r>
          </a:p>
          <a:p>
            <a:r>
              <a:rPr lang="uk-UA" sz="2800" b="1" dirty="0"/>
              <a:t>     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- Щебетунчику, а навіщо, по твоєму, існують заголовки?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7292" y="5671684"/>
            <a:ext cx="9345108" cy="7182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Спробуй </a:t>
            </a:r>
            <a:r>
              <a:rPr lang="uk-UA" sz="2400" b="1" dirty="0">
                <a:solidFill>
                  <a:schemeClr val="bg1"/>
                </a:solidFill>
              </a:rPr>
              <a:t>пояснити Щебетунчикові, що таке заголовок і для чого він потрібний. 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127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494529"/>
            <a:ext cx="10395857" cy="659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Перевір </a:t>
            </a:r>
            <a:r>
              <a:rPr lang="uk-UA" sz="3600" b="1" dirty="0">
                <a:solidFill>
                  <a:schemeClr val="bg1"/>
                </a:solidFill>
              </a:rPr>
              <a:t>за правилом чи правильно ти </a:t>
            </a:r>
            <a:r>
              <a:rPr lang="uk-UA" sz="3600" b="1" dirty="0" smtClean="0">
                <a:solidFill>
                  <a:schemeClr val="bg1"/>
                </a:solidFill>
              </a:rPr>
              <a:t>думаєш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5387" y="1222810"/>
            <a:ext cx="768538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Заголовок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– це </a:t>
            </a:r>
            <a:r>
              <a:rPr lang="uk-UA" sz="3200" b="1" dirty="0">
                <a:solidFill>
                  <a:srgbClr val="FFFF00"/>
                </a:solidFill>
              </a:rPr>
              <a:t>назва тексту</a:t>
            </a:r>
            <a:r>
              <a:rPr lang="uk-UA" sz="3200" b="1" dirty="0">
                <a:solidFill>
                  <a:schemeClr val="bg1"/>
                </a:solidFill>
              </a:rPr>
              <a:t>. Заголовок </a:t>
            </a:r>
            <a:r>
              <a:rPr lang="uk-UA" sz="3200" b="1" dirty="0">
                <a:solidFill>
                  <a:srgbClr val="FFFF00"/>
                </a:solidFill>
              </a:rPr>
              <a:t>повідомляє, про що йтиметься </a:t>
            </a:r>
            <a:r>
              <a:rPr lang="uk-UA" sz="3200" b="1" dirty="0">
                <a:solidFill>
                  <a:schemeClr val="bg1"/>
                </a:solidFill>
              </a:rPr>
              <a:t>в тексті.</a:t>
            </a:r>
          </a:p>
        </p:txBody>
      </p:sp>
      <p:pic>
        <p:nvPicPr>
          <p:cNvPr id="2052" name="Picture 4" descr="ÐÐ°ÑÑÐ¸Ð½ÐºÐ¸ Ð¿Ð¾ Ð·Ð°Ð¿ÑÐ¾ÑÑ Ð²Ð¾ÑÐºÐ»Ð¸ÑÐ°ÑÐµÐ»ÑÐ½ÑÐ¹ Ð·Ð½Ð°Ðº ÐºÐ»Ð¸Ð¿Ð°Ñ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399" y="1433448"/>
            <a:ext cx="1270195" cy="18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85384" y="2380037"/>
            <a:ext cx="7685385" cy="89421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</a:t>
            </a:r>
            <a:r>
              <a:rPr lang="uk-UA" sz="2400" b="1" dirty="0">
                <a:solidFill>
                  <a:srgbClr val="0070C0"/>
                </a:solidFill>
              </a:rPr>
              <a:t>, який із поданих заголовків найбільше підходить до тексту про Щебетунчика.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9495" y="4069501"/>
            <a:ext cx="428426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Щебетунчик і дідусь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9494" y="4768716"/>
            <a:ext cx="42842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Для чого заголовки?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71733" y="3451515"/>
            <a:ext cx="5339084" cy="563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Щебетунчик будує корабель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9496" y="5382601"/>
            <a:ext cx="428426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Дідусь читає газету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4" descr="Картинки по запросу &quot;комната клипарт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6" t="18488" r="186" b="6900"/>
          <a:stretch/>
        </p:blipFill>
        <p:spPr bwMode="auto">
          <a:xfrm>
            <a:off x="6301029" y="3326626"/>
            <a:ext cx="5225926" cy="293265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&quot;клипарт дедушка читает газету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43" l="25000" r="74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477" y="4014579"/>
            <a:ext cx="1800620" cy="189787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Картинки по запросу &quot;клипарт мальчик играет конструктором&quot;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500" y1="73065" x2="7500" y2="73065"/>
                        <a14:foregroundMark x1="37500" y1="58824" x2="37500" y2="58824"/>
                        <a14:foregroundMark x1="44500" y1="60062" x2="44500" y2="60062"/>
                        <a14:backgroundMark x1="87250" y1="38700" x2="87250" y2="38700"/>
                        <a14:backgroundMark x1="84250" y1="53560" x2="84250" y2="53560"/>
                        <a14:backgroundMark x1="72250" y1="51393" x2="72250" y2="51393"/>
                        <a14:backgroundMark x1="64500" y1="52012" x2="64500" y2="52012"/>
                        <a14:backgroundMark x1="66750" y1="50774" x2="66750" y2="50774"/>
                        <a14:backgroundMark x1="68000" y1="46440" x2="68000" y2="46440"/>
                        <a14:backgroundMark x1="57000" y1="49845" x2="57000" y2="49845"/>
                        <a14:backgroundMark x1="60000" y1="56347" x2="60000" y2="56347"/>
                        <a14:backgroundMark x1="55500" y1="57585" x2="55500" y2="57585"/>
                        <a14:backgroundMark x1="49000" y1="51393" x2="49000" y2="51393"/>
                        <a14:backgroundMark x1="36750" y1="54799" x2="36750" y2="54799"/>
                        <a14:backgroundMark x1="36000" y1="67492" x2="36000" y2="67492"/>
                        <a14:backgroundMark x1="34250" y1="73065" x2="34250" y2="73065"/>
                        <a14:backgroundMark x1="56750" y1="67492" x2="56750" y2="67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04" y="4654276"/>
            <a:ext cx="2116788" cy="17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Картинки по запросу &quot;клипарт корабль из конструктор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11" y="5433091"/>
            <a:ext cx="826194" cy="82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127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1253" y="494530"/>
            <a:ext cx="10631689" cy="7086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текст. </a:t>
            </a:r>
            <a:r>
              <a:rPr lang="uk-UA" sz="4000" b="1" dirty="0">
                <a:solidFill>
                  <a:schemeClr val="bg1"/>
                </a:solidFill>
              </a:rPr>
              <a:t>Придумай заголовок.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1253" y="1742987"/>
            <a:ext cx="7519232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/>
              <a:t>      Ворони вигадують хитрі способи добування їжі. Розкидають по дорозі стиглі горіхи. Потім сидять на деревах і чекають, щоб машини їх розкололи. Тоді збирають смачні серединки.</a:t>
            </a:r>
          </a:p>
          <a:p>
            <a:pPr algn="just"/>
            <a:r>
              <a:rPr lang="uk-UA" sz="3200" b="1" dirty="0"/>
              <a:t>      </a:t>
            </a:r>
            <a:r>
              <a:rPr lang="uk-UA" sz="3200" b="1" dirty="0">
                <a:solidFill>
                  <a:srgbClr val="FFFF00"/>
                </a:solidFill>
              </a:rPr>
              <a:t>Суху скоринку хліба ворона обов'язково розмочить у калюжі. І тільки після цього з'їсть.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90055" y="1203158"/>
            <a:ext cx="50228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      </a:t>
            </a:r>
            <a:r>
              <a:rPr lang="uk-UA" sz="3200" b="1">
                <a:solidFill>
                  <a:srgbClr val="FFFF00"/>
                </a:solidFill>
              </a:rPr>
              <a:t>Розумні </a:t>
            </a:r>
            <a:r>
              <a:rPr lang="uk-UA" sz="3200" b="1" smtClean="0">
                <a:solidFill>
                  <a:srgbClr val="FFFF00"/>
                </a:solidFill>
              </a:rPr>
              <a:t>ворони</a:t>
            </a:r>
            <a:endParaRPr lang="uk-UA" sz="3200" i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27571" y="3537857"/>
            <a:ext cx="3025371" cy="14478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заголовок і два останні речення з тексту про ворон.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26174" r="17766" b="769"/>
          <a:stretch/>
        </p:blipFill>
        <p:spPr bwMode="auto">
          <a:xfrm>
            <a:off x="8240485" y="1355869"/>
            <a:ext cx="3112457" cy="201568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4981" y="503895"/>
            <a:ext cx="10330848" cy="7806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заголовок, який дібрав Ґаджик. 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9024" y="1423249"/>
            <a:ext cx="401441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Вигадка про їжаків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9037" y="1353241"/>
            <a:ext cx="4028018" cy="75988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Поміркуй, про що йтиметься в тексті з таким заголовком? 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128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1999" y="2162817"/>
            <a:ext cx="703217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/>
              <a:t>Часто </a:t>
            </a:r>
            <a:r>
              <a:rPr lang="uk-UA" sz="3200" b="1" dirty="0"/>
              <a:t>в книжках зустрічаємо малюнки </a:t>
            </a:r>
            <a:r>
              <a:rPr lang="uk-UA" sz="3200" b="1" dirty="0" err="1"/>
              <a:t>їжачка</a:t>
            </a:r>
            <a:r>
              <a:rPr lang="uk-UA" sz="3200" b="1" dirty="0"/>
              <a:t> з рум'яним яблуком чи грибами на спині. Усі впевнені, що їх їжак запасає на зиму.</a:t>
            </a:r>
          </a:p>
          <a:p>
            <a:pPr algn="just"/>
            <a:r>
              <a:rPr lang="uk-UA" sz="3200" b="1" dirty="0"/>
              <a:t>   </a:t>
            </a:r>
            <a:r>
              <a:rPr lang="uk-UA" sz="3200" b="1" dirty="0" smtClean="0"/>
              <a:t> </a:t>
            </a:r>
            <a:r>
              <a:rPr lang="uk-UA" sz="3200" b="1" dirty="0"/>
              <a:t>Відкриваємо таємницю. Їжакам не потрібні запаси їжі. Узимку вони сплять.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9818" y="4444957"/>
            <a:ext cx="3506806" cy="11336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Прочитай текст. Визнач, чи підходить до нього заголовок Ґаджика.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74571" y="5745791"/>
            <a:ext cx="8229599" cy="76821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заголовок і три останні речення з тексту про їжака. Побудуй звукові схеми слів </a:t>
            </a:r>
            <a:r>
              <a:rPr lang="uk-UA" sz="2400" b="1" dirty="0" smtClean="0">
                <a:solidFill>
                  <a:srgbClr val="FF0000"/>
                </a:solidFill>
              </a:rPr>
              <a:t>їжакам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і </a:t>
            </a:r>
            <a:r>
              <a:rPr lang="uk-UA" sz="2400" b="1" dirty="0" smtClean="0">
                <a:solidFill>
                  <a:srgbClr val="FF0000"/>
                </a:solidFill>
              </a:rPr>
              <a:t>сплять</a:t>
            </a:r>
            <a:r>
              <a:rPr lang="uk-UA" sz="2400" b="1" dirty="0" smtClean="0">
                <a:solidFill>
                  <a:srgbClr val="0070C0"/>
                </a:solidFill>
              </a:rPr>
              <a:t>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6" name="Picture 2" descr="Картинки по запросу &quot;клипарт ежи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28" y="2162817"/>
            <a:ext cx="2814986" cy="228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263535" y="3794603"/>
            <a:ext cx="1992295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=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–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–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–</a:t>
            </a:r>
            <a:r>
              <a:rPr lang="ru-RU" sz="2800" b="1" dirty="0" smtClean="0">
                <a:solidFill>
                  <a:srgbClr val="0070C0"/>
                </a:solidFill>
              </a:rPr>
              <a:t>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47681" y="4894060"/>
            <a:ext cx="1518405" cy="5232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–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–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=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=</a:t>
            </a:r>
            <a:r>
              <a:rPr lang="ru-RU" sz="2800" b="1" dirty="0" smtClean="0">
                <a:solidFill>
                  <a:srgbClr val="0070C0"/>
                </a:solidFill>
              </a:rPr>
              <a:t> 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21225</TotalTime>
  <Words>743</Words>
  <Application>Microsoft Office PowerPoint</Application>
  <PresentationFormat>Произвольный</PresentationFormat>
  <Paragraphs>119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1392</cp:revision>
  <dcterms:created xsi:type="dcterms:W3CDTF">2018-01-05T16:38:53Z</dcterms:created>
  <dcterms:modified xsi:type="dcterms:W3CDTF">2025-04-26T09:54:24Z</dcterms:modified>
</cp:coreProperties>
</file>