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444" r:id="rId3"/>
    <p:sldId id="361" r:id="rId4"/>
    <p:sldId id="421" r:id="rId5"/>
    <p:sldId id="440" r:id="rId6"/>
    <p:sldId id="429" r:id="rId7"/>
    <p:sldId id="441" r:id="rId8"/>
    <p:sldId id="442" r:id="rId9"/>
    <p:sldId id="365" r:id="rId10"/>
    <p:sldId id="432" r:id="rId11"/>
    <p:sldId id="422" r:id="rId12"/>
    <p:sldId id="433" r:id="rId13"/>
    <p:sldId id="342" r:id="rId14"/>
    <p:sldId id="434" r:id="rId15"/>
    <p:sldId id="417" r:id="rId16"/>
    <p:sldId id="406" r:id="rId17"/>
    <p:sldId id="443" r:id="rId18"/>
    <p:sldId id="44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1694E9"/>
    <a:srgbClr val="FFFF00"/>
    <a:srgbClr val="709E32"/>
    <a:srgbClr val="FFB441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jpe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12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1486" y="4157271"/>
            <a:ext cx="10134600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Вступ до розділу.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Олександр Дерманський. Чудо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із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чудес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нові сім чудес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99" y="1059991"/>
            <a:ext cx="4105516" cy="28370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7544" y="2378714"/>
            <a:ext cx="346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Сім чудес світу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859" y="1032171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ашко Дерманський. Чудове Чудовисько і Погане Поганисько. // ww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540">
            <a:off x="1217907" y="1187855"/>
            <a:ext cx="1461894" cy="21296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657" y="494528"/>
            <a:ext cx="10678886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Додаткова інформація про Олександра </a:t>
            </a:r>
            <a:r>
              <a:rPr lang="uk-UA" sz="3200" b="1" dirty="0" smtClean="0">
                <a:solidFill>
                  <a:schemeClr val="bg1"/>
                </a:solidFill>
              </a:rPr>
              <a:t>Дерманського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3580" y="1336271"/>
            <a:ext cx="862506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Roboto"/>
              </a:rPr>
              <a:t>   </a:t>
            </a:r>
            <a:r>
              <a:rPr lang="uk-UA" sz="2800" b="1" dirty="0">
                <a:solidFill>
                  <a:schemeClr val="bg1"/>
                </a:solidFill>
              </a:rPr>
              <a:t>Олександр Степанович Дерманський – чи не найталановитіший і найпопулярніший в Україні молодий дитячий письменник. Він народився 28 листопада 1976 року на Київщині. Його батько Степан Володимирович, за фахом агроном, мама, Лілія Миколаївна, - вчителька.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Навчаючись у школі, хлопець робив перші спроби писати вірші, проте не ставився до цього заняття серйозно, а тим паче не думав, що колись буде письменником.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Інтелектуальна» книжка для дитини – ЛітАкцент – світ сучасної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"/>
          <a:stretch/>
        </p:blipFill>
        <p:spPr bwMode="auto">
          <a:xfrm rot="20106563">
            <a:off x="1161854" y="2816814"/>
            <a:ext cx="1486477" cy="21587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упити книгу Маляка - принцеса Драконії (Сашко Дерманський) - 978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5717"/>
          <a:stretch/>
        </p:blipFill>
        <p:spPr bwMode="auto">
          <a:xfrm rot="20290004">
            <a:off x="641225" y="4326487"/>
            <a:ext cx="1462898" cy="21099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85931" y="1436180"/>
            <a:ext cx="8625069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Читав із задоволенням і дуже багато, поринаючи у світ казок  та легенд, повістей та романів.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Серйозно літературою почав  займатися з 2001 року, коли став літературним редактором дитячого журналу «Стежка». Перші вірші для малечі опублікував саме в ньому. Писав також під псевдонімом Сашко Володарський та Назар Діброва. У жовтні 2004 року вийшла друком перша повість-казка «Володар </a:t>
            </a:r>
            <a:r>
              <a:rPr lang="uk-UA" sz="2800" b="1" dirty="0" err="1">
                <a:solidFill>
                  <a:schemeClr val="bg1"/>
                </a:solidFill>
              </a:rPr>
              <a:t>макуци</a:t>
            </a:r>
            <a:r>
              <a:rPr lang="uk-UA" sz="2800" b="1" dirty="0">
                <a:solidFill>
                  <a:schemeClr val="bg1"/>
                </a:solidFill>
              </a:rPr>
              <a:t>, або пригоди вужа Ониська».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Нині він є автором 23 книжок, 3 </a:t>
            </a:r>
            <a:r>
              <a:rPr lang="uk-UA" sz="2800" b="1" dirty="0" err="1" smtClean="0">
                <a:solidFill>
                  <a:schemeClr val="bg1"/>
                </a:solidFill>
              </a:rPr>
              <a:t>аудіокниг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та 2 інтерактивних книжок для дітей. </a:t>
            </a:r>
          </a:p>
        </p:txBody>
      </p:sp>
      <p:pic>
        <p:nvPicPr>
          <p:cNvPr id="4098" name="Picture 2" descr="Сашко Дерманс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721">
            <a:off x="1148249" y="1226633"/>
            <a:ext cx="1622383" cy="23055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Олександр Дерманський, &quot;Володар Макуци, або Пригоди Вужа Ониська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 bwMode="auto">
          <a:xfrm rot="20609374">
            <a:off x="509190" y="2774800"/>
            <a:ext cx="1426400" cy="21548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зки дракона Омелька: продажа, цена в Києві. дитяча художня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7794"/>
          <a:stretch/>
        </p:blipFill>
        <p:spPr bwMode="auto">
          <a:xfrm rot="20717962">
            <a:off x="1472696" y="4269620"/>
            <a:ext cx="1486477" cy="21644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4657" y="494528"/>
            <a:ext cx="10678886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Додаткова інформація про Олександра </a:t>
            </a:r>
            <a:r>
              <a:rPr lang="uk-UA" sz="3200" b="1" dirty="0" smtClean="0">
                <a:solidFill>
                  <a:schemeClr val="bg1"/>
                </a:solidFill>
              </a:rPr>
              <a:t>Дерманського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799" y="494528"/>
            <a:ext cx="10057955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Вислови свої припущення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008" y="1381818"/>
            <a:ext cx="600016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цього </a:t>
            </a:r>
            <a:r>
              <a:rPr lang="uk-UA" sz="2800" b="1" dirty="0">
                <a:solidFill>
                  <a:schemeClr val="bg1"/>
                </a:solidFill>
              </a:rPr>
              <a:t>твору</a:t>
            </a:r>
            <a:r>
              <a:rPr lang="uk-UA" sz="2800" b="1" dirty="0" smtClean="0">
                <a:solidFill>
                  <a:schemeClr val="bg1"/>
                </a:solidFill>
              </a:rPr>
              <a:t>: Олександр Дерманський </a:t>
            </a:r>
            <a:r>
              <a:rPr lang="uk-UA" sz="2800" b="1" dirty="0">
                <a:solidFill>
                  <a:schemeClr val="bg1"/>
                </a:solidFill>
              </a:rPr>
              <a:t>«Чудо із чудес</a:t>
            </a:r>
            <a:r>
              <a:rPr lang="uk-UA" sz="2800" b="1" dirty="0" smtClean="0">
                <a:solidFill>
                  <a:schemeClr val="bg1"/>
                </a:solidFill>
              </a:rPr>
              <a:t>».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</a:t>
            </a:r>
            <a:r>
              <a:rPr lang="uk-UA" sz="2800" b="1" dirty="0">
                <a:solidFill>
                  <a:schemeClr val="bg1"/>
                </a:solidFill>
              </a:rPr>
              <a:t>її </a:t>
            </a:r>
            <a:r>
              <a:rPr lang="uk-UA" sz="2800" b="1" dirty="0" smtClean="0">
                <a:solidFill>
                  <a:schemeClr val="bg1"/>
                </a:solidFill>
              </a:rPr>
              <a:t>розумієш?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А що,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можна назвати чудом?</a:t>
            </a:r>
          </a:p>
        </p:txBody>
      </p:sp>
      <p:pic>
        <p:nvPicPr>
          <p:cNvPr id="5122" name="Picture 2" descr="Фото Ромашка проросла сквозь асфаль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4358"/>
          <a:stretch/>
        </p:blipFill>
        <p:spPr bwMode="auto">
          <a:xfrm>
            <a:off x="936167" y="1361612"/>
            <a:ext cx="4286840" cy="37592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62600" y="3665068"/>
            <a:ext cx="534444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Чудо – </a:t>
            </a:r>
            <a:r>
              <a:rPr lang="uk-UA" sz="2800" b="1" dirty="0"/>
              <a:t>це те, що гідно великого подиву, незвичайне, дивовижне, що викликає загальне захоплення.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188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107" y="533685"/>
            <a:ext cx="10140721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20606" y="2421926"/>
            <a:ext cx="2839424" cy="24875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чудес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повс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ю</a:t>
            </a: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ди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д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во-д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вне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ч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у</a:t>
            </a: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до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живем</a:t>
            </a:r>
            <a:r>
              <a:rPr lang="uk-UA" sz="32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859485" y="2421926"/>
            <a:ext cx="2591013" cy="24875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звич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йно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придив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сь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кв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точка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асф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льту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проросл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107" y="2421926"/>
            <a:ext cx="2528724" cy="356744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15107" y="1363780"/>
            <a:ext cx="10083244" cy="9165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стовпчики слів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 одному диханні.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слова-синоніми; слова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що означають дію предмета.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0605" y="4996543"/>
            <a:ext cx="72777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Асфальт – </a:t>
            </a:r>
            <a:r>
              <a:rPr lang="uk-UA" sz="2400" b="1" dirty="0"/>
              <a:t>з грецької мови – «гірська смола», будівельний в'яжучий матеріал, який використовують в дорожньому будівництві.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64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А вы видели на что способно маленькое зернышко?! 23 интересных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14993"/>
          <a:stretch/>
        </p:blipFill>
        <p:spPr bwMode="auto">
          <a:xfrm>
            <a:off x="8839200" y="3634580"/>
            <a:ext cx="2847707" cy="27690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9225" y="494528"/>
            <a:ext cx="10338632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Олександра Дерманського «Чудо із чудес»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733" y="1372060"/>
            <a:ext cx="4166432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Чудеса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бувають різні,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відомо всім,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І, звичайно ж, їх на світі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Більше, аніж сім.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Чудеса, повір, повсюди –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Тільки придивись.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Ну скажи, хіба не чудо –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Птах, що лине ввись?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50087"/>
            <a:ext cx="1491343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122-123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6423" y="1372060"/>
            <a:ext cx="4582885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хіба не диво-дивне –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Квіточка мала,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 у місті з-під асфальту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Раптом проросла?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 повір, найбільше, друже,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Чудо із чудес,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Те, що ми живемо в світі,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Повному чудес!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9707" y="5019090"/>
            <a:ext cx="55831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сподобався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вірш? Чим саме?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тебе </a:t>
            </a:r>
            <a:r>
              <a:rPr lang="uk-UA" sz="2400" b="1" dirty="0">
                <a:solidFill>
                  <a:schemeClr val="bg1"/>
                </a:solidFill>
              </a:rPr>
              <a:t>вразило? Здивувало?</a:t>
            </a:r>
          </a:p>
        </p:txBody>
      </p:sp>
      <p:pic>
        <p:nvPicPr>
          <p:cNvPr id="3074" name="Picture 2" descr="D:\Картинки до тестів\Тварини\Леле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21971" r="20880" b="9999"/>
          <a:stretch/>
        </p:blipFill>
        <p:spPr bwMode="auto">
          <a:xfrm>
            <a:off x="8839200" y="1284975"/>
            <a:ext cx="2844000" cy="194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8" y="533990"/>
            <a:ext cx="10112828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до 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622" y="1255945"/>
            <a:ext cx="6689271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 чудес є на світі?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Чому саме число сім названо поетом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  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9458" y="2251192"/>
            <a:ext cx="611777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Ідеться </a:t>
            </a:r>
            <a:r>
              <a:rPr lang="uk-UA" sz="2800" b="1" dirty="0">
                <a:solidFill>
                  <a:schemeClr val="bg1"/>
                </a:solidFill>
              </a:rPr>
              <a:t>про список найбільш прославлених пам'яток стародавньої культури – так званих Сім чудес світу, з якого до наших днів зберіглася лише Піраміда </a:t>
            </a:r>
            <a:r>
              <a:rPr lang="uk-UA" sz="2800" b="1" smtClean="0">
                <a:solidFill>
                  <a:schemeClr val="bg1"/>
                </a:solidFill>
              </a:rPr>
              <a:t>Хеопса.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9459" y="4556208"/>
            <a:ext cx="7619998" cy="18158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можна побачити чудеса, на думку поета?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Які чудеса він побачив у довкіллі?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Яке чудо є найбільшим у світі, тобто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чудом із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чудес?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Прочитай.  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4" descr="нові сім чудес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93" y="1360385"/>
            <a:ext cx="4353166" cy="30082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6542" y="4312553"/>
            <a:ext cx="25856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Сім чудес світу</a:t>
            </a:r>
          </a:p>
        </p:txBody>
      </p:sp>
    </p:spTree>
    <p:extLst>
      <p:ext uri="{BB962C8B-B14F-4D97-AF65-F5344CB8AC3E}">
        <p14:creationId xmlns:p14="http://schemas.microsoft.com/office/powerpoint/2010/main" val="30405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2611" y="494529"/>
            <a:ext cx="10043731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 </a:t>
            </a:r>
            <a:r>
              <a:rPr lang="uk-UA" sz="4000" b="1" dirty="0" smtClean="0">
                <a:solidFill>
                  <a:schemeClr val="bg1"/>
                </a:solidFill>
              </a:rPr>
              <a:t>фотоілюстрацією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611" y="1369874"/>
            <a:ext cx="491656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800" b="1" dirty="0">
                <a:solidFill>
                  <a:schemeClr val="bg1"/>
                </a:solidFill>
              </a:rPr>
              <a:t>фотоілюстрацію.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на ній зображено?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Знайди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рядочки тексту, до яких належить ця ілюстрація.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Чому,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це можна вважати чудом? </a:t>
            </a:r>
          </a:p>
        </p:txBody>
      </p:sp>
      <p:pic>
        <p:nvPicPr>
          <p:cNvPr id="10242" name="Picture 2" descr="МУДРАЯ ПРИТЧА &quot; ЯД В ГОЛОВ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3925"/>
          <a:stretch/>
        </p:blipFill>
        <p:spPr bwMode="auto">
          <a:xfrm>
            <a:off x="6074229" y="1369874"/>
            <a:ext cx="4942113" cy="4011822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35221" y="1337844"/>
            <a:ext cx="5377542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Який розділ почали вивчати?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 віршем якого автора ознайомилися на уроці?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Які чудеса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 smtClean="0">
                <a:solidFill>
                  <a:schemeClr val="bg1"/>
                </a:solidFill>
              </a:rPr>
              <a:t>довкіллі можеш назвати?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03647" y="1337844"/>
            <a:ext cx="4378009" cy="34222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35221" y="3891735"/>
            <a:ext cx="5377542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Вдома н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авчися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виразно читати вірш. Розкажи про одне з чудес світу. </a:t>
            </a:r>
          </a:p>
        </p:txBody>
      </p:sp>
    </p:spTree>
    <p:extLst>
      <p:ext uri="{BB962C8B-B14F-4D97-AF65-F5344CB8AC3E}">
        <p14:creationId xmlns:p14="http://schemas.microsoft.com/office/powerpoint/2010/main" val="389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126409" y="494530"/>
            <a:ext cx="10064105" cy="751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8"/>
            <a:ext cx="2912500" cy="32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6" y="1124541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0" y="2120309"/>
            <a:ext cx="2850334" cy="31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33" y="1847369"/>
            <a:ext cx="2946399" cy="32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9" y="1156956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31" y="1219832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831792" y="206120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277989" y="2061207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3716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619289" y="390207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33777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521879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6858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52685" y="5248141"/>
            <a:ext cx="1768602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8731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40026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Вправа</a:t>
            </a:r>
            <a:r>
              <a:rPr lang="ru-RU" sz="3600" b="1" dirty="0"/>
              <a:t> «</a:t>
            </a:r>
            <a:r>
              <a:rPr lang="ru-RU" sz="3600" b="1" dirty="0" err="1"/>
              <a:t>Ранкові</a:t>
            </a:r>
            <a:r>
              <a:rPr lang="ru-RU" sz="3600" b="1" dirty="0"/>
              <a:t> </a:t>
            </a:r>
            <a:r>
              <a:rPr lang="ru-RU" sz="3600" b="1" dirty="0" err="1"/>
              <a:t>враження</a:t>
            </a:r>
            <a:r>
              <a:rPr lang="ru-RU" sz="3600" b="1" dirty="0"/>
              <a:t> за </a:t>
            </a:r>
            <a:r>
              <a:rPr lang="ru-RU" sz="3600" b="1" dirty="0" err="1"/>
              <a:t>даним</a:t>
            </a:r>
            <a:r>
              <a:rPr lang="ru-RU" sz="3600" b="1" dirty="0"/>
              <a:t> початком»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1147" y="1466836"/>
            <a:ext cx="5277472" cy="815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я </a:t>
            </a:r>
            <a:r>
              <a:rPr lang="ru-RU" sz="2800" b="1" dirty="0" err="1" smtClean="0"/>
              <a:t>відчув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відчула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0336" y="2361146"/>
            <a:ext cx="5319093" cy="760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Вранці</a:t>
            </a:r>
            <a:r>
              <a:rPr lang="ru-RU" sz="2800" b="1" dirty="0"/>
              <a:t> мене </a:t>
            </a:r>
            <a:r>
              <a:rPr lang="ru-RU" sz="2800" b="1" dirty="0" err="1"/>
              <a:t>здивувало</a:t>
            </a:r>
            <a:r>
              <a:rPr lang="ru-RU" sz="2800" b="1" dirty="0"/>
              <a:t> …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9527" y="3216798"/>
            <a:ext cx="5319092" cy="73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Очі</a:t>
            </a:r>
            <a:r>
              <a:rPr lang="ru-RU" sz="2800" b="1" dirty="0"/>
              <a:t> </a:t>
            </a:r>
            <a:r>
              <a:rPr lang="ru-RU" sz="2800" b="1" dirty="0" smtClean="0"/>
              <a:t>м</a:t>
            </a:r>
            <a:r>
              <a:rPr lang="uk-UA" sz="2800" b="1" dirty="0" err="1" smtClean="0"/>
              <a:t>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бачити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9526" y="4004569"/>
            <a:ext cx="5277471" cy="717378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Вуха</a:t>
            </a:r>
            <a:r>
              <a:rPr lang="ru-RU" sz="2800" b="1" dirty="0"/>
              <a:t> </a:t>
            </a:r>
            <a:r>
              <a:rPr lang="ru-RU" sz="2800" b="1" dirty="0" err="1" smtClean="0"/>
              <a:t>мені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чути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pic>
        <p:nvPicPr>
          <p:cNvPr id="5124" name="Picture 4" descr="D:\Картинки до тестів\!!!!_ЭСМИРА 1\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3" y="1466836"/>
            <a:ext cx="3549277" cy="354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463190" y="1948465"/>
            <a:ext cx="4667867" cy="31343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990600" y="1948465"/>
            <a:ext cx="5355771" cy="28448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уважним бути.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Налаштування</a:t>
            </a:r>
            <a:r>
              <a:rPr lang="ru-RU" sz="3600" b="1" dirty="0" smtClean="0"/>
              <a:t>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0850" y="1460664"/>
            <a:ext cx="550483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chemeClr val="bg1"/>
                </a:solidFill>
              </a:rPr>
              <a:t>Жу-жу-жу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жу-жу-жу</a:t>
            </a:r>
            <a:r>
              <a:rPr lang="uk-UA" sz="3600" b="1" dirty="0">
                <a:solidFill>
                  <a:schemeClr val="bg1"/>
                </a:solidFill>
              </a:rPr>
              <a:t>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Я з Оленкою …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Іж-іж-іж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іж-іж-іж</a:t>
            </a:r>
            <a:r>
              <a:rPr lang="uk-UA" sz="3600" b="1" dirty="0">
                <a:solidFill>
                  <a:schemeClr val="bg1"/>
                </a:solidFill>
              </a:rPr>
              <a:t>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Пиріжок на всіх …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Жи-жи-жи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жи-жи-жи</a:t>
            </a:r>
            <a:r>
              <a:rPr lang="uk-UA" sz="3600" b="1" dirty="0">
                <a:solidFill>
                  <a:schemeClr val="bg1"/>
                </a:solidFill>
              </a:rPr>
              <a:t>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Маєш друга - …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Жа-жа-жа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жа-жа-жа</a:t>
            </a:r>
            <a:r>
              <a:rPr lang="uk-UA" sz="3600" b="1" dirty="0">
                <a:solidFill>
                  <a:schemeClr val="bg1"/>
                </a:solidFill>
              </a:rPr>
              <a:t>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Друг купив мені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2613" y="1992702"/>
            <a:ext cx="1713935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дружу.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5564" y="3083058"/>
            <a:ext cx="1914881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rgbClr val="FFFF00"/>
                </a:solidFill>
              </a:rPr>
              <a:t>розріж</a:t>
            </a:r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3266" y="4223815"/>
            <a:ext cx="1914881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бережи.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6036" y="5293089"/>
            <a:ext cx="15462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вужа.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3166" y="1234335"/>
            <a:ext cx="3250863" cy="6378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чистомовку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7" y="1918903"/>
            <a:ext cx="3171581" cy="41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41738"/>
            <a:ext cx="10526486" cy="681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«Зачаровані слова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94983"/>
              </p:ext>
            </p:extLst>
          </p:nvPr>
        </p:nvGraphicFramePr>
        <p:xfrm>
          <a:off x="880459" y="1845225"/>
          <a:ext cx="5912228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4604">
                  <a:extLst>
                    <a:ext uri="{9D8B030D-6E8A-4147-A177-3AD203B41FA5}">
                      <a16:colId xmlns:a16="http://schemas.microsoft.com/office/drawing/2014/main" xmlns="" val="1907513728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1784361798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1484182249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4189308758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2975342202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1336867470"/>
                    </a:ext>
                  </a:extLst>
                </a:gridCol>
                <a:gridCol w="844604">
                  <a:extLst>
                    <a:ext uri="{9D8B030D-6E8A-4147-A177-3AD203B41FA5}">
                      <a16:colId xmlns:a16="http://schemas.microsoft.com/office/drawing/2014/main" xmlns="" val="2434151537"/>
                    </a:ext>
                  </a:extLst>
                </a:gridCol>
              </a:tblGrid>
              <a:tr h="617716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с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т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а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д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і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о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н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9002433"/>
                  </a:ext>
                </a:extLst>
              </a:tr>
              <a:tr h="617716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93106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2283"/>
              </p:ext>
            </p:extLst>
          </p:nvPr>
        </p:nvGraphicFramePr>
        <p:xfrm>
          <a:off x="7034447" y="2003772"/>
          <a:ext cx="4373764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6882">
                  <a:extLst>
                    <a:ext uri="{9D8B030D-6E8A-4147-A177-3AD203B41FA5}">
                      <a16:colId xmlns:a16="http://schemas.microsoft.com/office/drawing/2014/main" xmlns="" val="4163563350"/>
                    </a:ext>
                  </a:extLst>
                </a:gridCol>
                <a:gridCol w="2186882">
                  <a:extLst>
                    <a:ext uri="{9D8B030D-6E8A-4147-A177-3AD203B41FA5}">
                      <a16:colId xmlns:a16="http://schemas.microsoft.com/office/drawing/2014/main" xmlns="" val="3592725151"/>
                    </a:ext>
                  </a:extLst>
                </a:gridCol>
              </a:tblGrid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6349069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7030A0"/>
                          </a:solidFill>
                        </a:rPr>
                        <a:t>12346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3216265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7030A0"/>
                          </a:solidFill>
                        </a:rPr>
                        <a:t>134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1867095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7030A0"/>
                          </a:solidFill>
                        </a:rPr>
                        <a:t>7623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7860206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7030A0"/>
                          </a:solidFill>
                        </a:rPr>
                        <a:t>1237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1167976"/>
                  </a:ext>
                </a:extLst>
              </a:tr>
              <a:tr h="56319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7030A0"/>
                          </a:solidFill>
                        </a:rPr>
                        <a:t>12573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678946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644049" y="2003562"/>
            <a:ext cx="103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сон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8793" y="2564594"/>
            <a:ext cx="154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стадо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8798" y="3230330"/>
            <a:ext cx="115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сад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1951" y="3877924"/>
            <a:ext cx="140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нота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44049" y="4534607"/>
            <a:ext cx="11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стан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01947" y="5182201"/>
            <a:ext cx="140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стіна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6543" y="1156036"/>
            <a:ext cx="8044543" cy="5639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поданого слова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утвори і 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нові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 за кодом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89" y="3230330"/>
            <a:ext cx="2659482" cy="31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5" y="582906"/>
            <a:ext cx="10319657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49174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4900" y="1491743"/>
            <a:ext cx="637794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</a:p>
          <a:p>
            <a:pPr algn="ctr"/>
            <a:r>
              <a:rPr lang="uk-UA" sz="2800" b="1" dirty="0" smtClean="0"/>
              <a:t>«</a:t>
            </a:r>
            <a:r>
              <a:rPr lang="uk-UA" sz="2800" b="1" dirty="0">
                <a:solidFill>
                  <a:schemeClr val="bg1"/>
                </a:solidFill>
              </a:rPr>
              <a:t>Скільки на землі </a:t>
            </a:r>
            <a:r>
              <a:rPr lang="uk-UA" sz="2800" b="1" dirty="0" smtClean="0">
                <a:solidFill>
                  <a:schemeClr val="bg1"/>
                </a:solidFill>
              </a:rPr>
              <a:t>іще </a:t>
            </a:r>
            <a:r>
              <a:rPr lang="uk-UA" sz="2800" b="1" dirty="0">
                <a:solidFill>
                  <a:schemeClr val="bg1"/>
                </a:solidFill>
              </a:rPr>
              <a:t>цікавого</a:t>
            </a:r>
            <a:r>
              <a:rPr lang="uk-UA" sz="2800" b="1" dirty="0" smtClean="0">
                <a:solidFill>
                  <a:schemeClr val="bg1"/>
                </a:solidFill>
              </a:rPr>
              <a:t>!»</a:t>
            </a:r>
            <a:r>
              <a:rPr lang="uk-UA" sz="2800" b="1" i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800" b="1" dirty="0" smtClean="0"/>
              <a:t>Вчитимемось працювати з книжкою. </a:t>
            </a:r>
          </a:p>
          <a:p>
            <a:pPr algn="ctr"/>
            <a:r>
              <a:rPr lang="uk-UA" sz="2800" b="1" dirty="0" smtClean="0"/>
              <a:t>Будемо вчитися помічати </a:t>
            </a:r>
            <a:r>
              <a:rPr lang="uk-UA" sz="2800" b="1" dirty="0"/>
              <a:t>красу навколишнього </a:t>
            </a:r>
            <a:r>
              <a:rPr lang="uk-UA" sz="2800" b="1" dirty="0" smtClean="0"/>
              <a:t>світу у вірші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О. Дерманського «</a:t>
            </a:r>
            <a:r>
              <a:rPr lang="uk-UA" sz="2800" b="1" dirty="0">
                <a:solidFill>
                  <a:schemeClr val="bg1"/>
                </a:solidFill>
              </a:rPr>
              <a:t>Чудо із </a:t>
            </a:r>
            <a:r>
              <a:rPr lang="uk-UA" sz="2800" b="1" dirty="0" smtClean="0">
                <a:solidFill>
                  <a:schemeClr val="bg1"/>
                </a:solidFill>
              </a:rPr>
              <a:t>чудес»</a:t>
            </a:r>
          </a:p>
        </p:txBody>
      </p:sp>
    </p:spTree>
    <p:extLst>
      <p:ext uri="{BB962C8B-B14F-4D97-AF65-F5344CB8AC3E}">
        <p14:creationId xmlns:p14="http://schemas.microsoft.com/office/powerpoint/2010/main" val="29210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96" y="603386"/>
            <a:ext cx="9903204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Будь вдумливим читачем!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962" y="1397800"/>
            <a:ext cx="8542490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Дитячі журнали, енциклопедії, довідники пробуджують допитливість, уяву, бажання творити.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Долучайся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 кола їх читачів!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Дитячі енциклопедії Рік видання 2024 — ціни, відгуки, купити в магазині  Readea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3" y="2906718"/>
            <a:ext cx="2522691" cy="34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ібліотека для дітей №4 представляє цікаві енциклопедії для допитливих  «Чомуч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20" y="2881123"/>
            <a:ext cx="2489794" cy="34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Енциклопедія для допитливих. Де, що і коли?, - купити за низькою ціною в  Україні | Книгарня «Є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2" y="2906718"/>
            <a:ext cx="2509155" cy="35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ДОВКОЛАПИТАНЬ. Енциклопедія юних розумників - Книжковий інтернет-магазин  Ра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06" y="2881123"/>
            <a:ext cx="2525754" cy="35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2660" y="478971"/>
            <a:ext cx="10170160" cy="778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з підручником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574" y="1297870"/>
            <a:ext cx="4158342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Сьогодні ми розпочинаємо працювати з новим, останнім розділом підручника. Прочитай його назву. Як гадаєш, про що йтиметься у творах цього розділу?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74" y="3638852"/>
            <a:ext cx="4158341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Зі скількох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тем складається розділ?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Яких саме? </a:t>
            </a:r>
          </a:p>
        </p:txBody>
      </p:sp>
      <p:pic>
        <p:nvPicPr>
          <p:cNvPr id="2" name="Picture 2" descr="D:\2 клас\2 Читання\1 Савченко\10 Скільки на землі іще цікавого\№106 - Вступ. Дерманський. Чудо із чудес\2025-04-27_123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1330528"/>
            <a:ext cx="7115448" cy="50809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286" y="4585179"/>
            <a:ext cx="4321629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творами яких авторів ми вже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знайомі?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якими авторами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зустрінемось вперше?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6" y="1574481"/>
            <a:ext cx="3326168" cy="29648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5796" y="603386"/>
            <a:ext cx="9903204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Будь вдумливим читачем!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0117" y="1422082"/>
            <a:ext cx="720634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Шукай </a:t>
            </a:r>
            <a:r>
              <a:rPr lang="uk-UA" sz="2800" b="1" dirty="0">
                <a:solidFill>
                  <a:schemeClr val="bg1"/>
                </a:solidFill>
              </a:rPr>
              <a:t>нові знання, запитуй про незрозуміле.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Дізнавайся про різні джерела інформації.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Запам'ятовуй значення нових слів.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Уявляй невідоме, доповнюй і змінюй прочитане.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Висловлюй своє ставлення до прочитаного, побаченого.</a:t>
            </a:r>
          </a:p>
        </p:txBody>
      </p:sp>
    </p:spTree>
    <p:extLst>
      <p:ext uri="{BB962C8B-B14F-4D97-AF65-F5344CB8AC3E}">
        <p14:creationId xmlns:p14="http://schemas.microsoft.com/office/powerpoint/2010/main" val="18210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5" y="494528"/>
            <a:ext cx="10254342" cy="779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Знайомство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7283" y="1412863"/>
            <a:ext cx="4615543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Олександр Дерманський – </a:t>
            </a:r>
            <a:r>
              <a:rPr lang="uk-UA" sz="4000" b="1" dirty="0">
                <a:solidFill>
                  <a:schemeClr val="bg1"/>
                </a:solidFill>
              </a:rPr>
              <a:t>сучасний український письменник.</a:t>
            </a:r>
          </a:p>
        </p:txBody>
      </p:sp>
      <p:pic>
        <p:nvPicPr>
          <p:cNvPr id="1028" name="Picture 4" descr="Дерманський Сашко. Біографія Сашка Дерманського — УкрЛі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71" y="1541962"/>
            <a:ext cx="3780782" cy="43166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891</Words>
  <Application>Microsoft Office PowerPoint</Application>
  <PresentationFormat>Произвольный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460</cp:revision>
  <dcterms:created xsi:type="dcterms:W3CDTF">2018-01-05T16:38:53Z</dcterms:created>
  <dcterms:modified xsi:type="dcterms:W3CDTF">2025-04-28T12:02:09Z</dcterms:modified>
</cp:coreProperties>
</file>