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857" r:id="rId3"/>
    <p:sldId id="863" r:id="rId4"/>
    <p:sldId id="858" r:id="rId5"/>
    <p:sldId id="861" r:id="rId6"/>
    <p:sldId id="862" r:id="rId7"/>
    <p:sldId id="864" r:id="rId8"/>
    <p:sldId id="793" r:id="rId9"/>
    <p:sldId id="854" r:id="rId10"/>
    <p:sldId id="845" r:id="rId11"/>
    <p:sldId id="860" r:id="rId12"/>
    <p:sldId id="736" r:id="rId13"/>
    <p:sldId id="859" r:id="rId14"/>
    <p:sldId id="8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57"/>
            <p14:sldId id="863"/>
            <p14:sldId id="858"/>
            <p14:sldId id="861"/>
            <p14:sldId id="862"/>
            <p14:sldId id="864"/>
            <p14:sldId id="793"/>
            <p14:sldId id="854"/>
            <p14:sldId id="845"/>
            <p14:sldId id="860"/>
            <p14:sldId id="736"/>
            <p14:sldId id="859"/>
            <p14:sldId id="8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12B"/>
    <a:srgbClr val="00B050"/>
    <a:srgbClr val="C6109F"/>
    <a:srgbClr val="FCDCF5"/>
    <a:srgbClr val="0D0D0D"/>
    <a:srgbClr val="FF3131"/>
    <a:srgbClr val="295FFF"/>
    <a:srgbClr val="2F3242"/>
    <a:srgbClr val="9E0000"/>
    <a:srgbClr val="BA1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3216" autoAdjust="0"/>
  </p:normalViewPr>
  <p:slideViewPr>
    <p:cSldViewPr snapToGrid="0">
      <p:cViewPr varScale="1">
        <p:scale>
          <a:sx n="82" d="100"/>
          <a:sy n="82" d="100"/>
        </p:scale>
        <p:origin x="-57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Визначення часу за годинником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108008" custLinFactX="71864" custLinFactNeighborX="100000" custLinFactNeighborY="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5866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2" presStyleCnt="4" custScaleX="121492" custLinFactNeighborX="-16611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1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6393D1-23D9-49CA-876E-0500FB21F6A0}" srcId="{289AA968-9F58-4A6E-B11C-582CA574AD65}" destId="{1A16E29F-4735-4462-97C4-9BCD9C4C486C}" srcOrd="2" destOrd="0" parTransId="{73E3B522-476C-406F-A210-531690AED282}" sibTransId="{F2D33BF4-615F-4128-B58D-C20892E7A4B8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BCB67B3E-5368-4972-9031-423C65AD04A3}" type="presOf" srcId="{BC7931E8-86A7-44AD-A246-C659A84EF1D0}" destId="{D2B473EA-0294-46C9-BEB1-B63C89DB6F91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80E84373-630F-4BD5-9DA4-2CACB38F10FB}" type="presOf" srcId="{17FCBCD0-5166-44EF-A995-697AB50FC98B}" destId="{8C93B566-6306-40C5-A3D5-B84E788E517B}" srcOrd="0" destOrd="0" presId="urn:microsoft.com/office/officeart/2005/8/layout/hList6"/>
    <dgm:cxn modelId="{F4402D75-A09C-4C12-A612-5D1A47747BBD}" type="presOf" srcId="{6EE47331-2253-406E-9CB5-953C9128E5FC}" destId="{783C5BBC-E083-4F12-B4A9-616A8F9530EC}" srcOrd="0" destOrd="0" presId="urn:microsoft.com/office/officeart/2005/8/layout/hList6"/>
    <dgm:cxn modelId="{1B563D83-E69C-4FA8-9C68-813C94A6B742}" type="presOf" srcId="{1A16E29F-4735-4462-97C4-9BCD9C4C486C}" destId="{5224CAA1-3EC9-4CF6-8381-99180C56B6A8}" srcOrd="0" destOrd="0" presId="urn:microsoft.com/office/officeart/2005/8/layout/hList6"/>
    <dgm:cxn modelId="{2ED3CD4B-1E6C-4FE0-B849-7B44C3DDC0EF}" type="presOf" srcId="{289AA968-9F58-4A6E-B11C-582CA574AD65}" destId="{6408D3F1-0C0E-4F5D-B5D5-053E6D4B4C50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4E381E8D-4343-4823-B8FF-08D19A34D357}" type="presParOf" srcId="{6408D3F1-0C0E-4F5D-B5D5-053E6D4B4C50}" destId="{783C5BBC-E083-4F12-B4A9-616A8F9530EC}" srcOrd="0" destOrd="0" presId="urn:microsoft.com/office/officeart/2005/8/layout/hList6"/>
    <dgm:cxn modelId="{D4D52855-1391-4178-ADE9-93F0DB4D0F93}" type="presParOf" srcId="{6408D3F1-0C0E-4F5D-B5D5-053E6D4B4C50}" destId="{903EF99B-E600-4B60-96C8-658D7EF2F880}" srcOrd="1" destOrd="0" presId="urn:microsoft.com/office/officeart/2005/8/layout/hList6"/>
    <dgm:cxn modelId="{8F04C10B-9CF5-479C-A536-14ED1E6A0F9B}" type="presParOf" srcId="{6408D3F1-0C0E-4F5D-B5D5-053E6D4B4C50}" destId="{8C93B566-6306-40C5-A3D5-B84E788E517B}" srcOrd="2" destOrd="0" presId="urn:microsoft.com/office/officeart/2005/8/layout/hList6"/>
    <dgm:cxn modelId="{A7BF1375-086D-4007-AC0D-8D28496633DE}" type="presParOf" srcId="{6408D3F1-0C0E-4F5D-B5D5-053E6D4B4C50}" destId="{B4E8D5E2-E5AE-41CC-80D3-5A0016AFADCC}" srcOrd="3" destOrd="0" presId="urn:microsoft.com/office/officeart/2005/8/layout/hList6"/>
    <dgm:cxn modelId="{7E145FFB-5317-4475-8AD9-F3E42259F5F6}" type="presParOf" srcId="{6408D3F1-0C0E-4F5D-B5D5-053E6D4B4C50}" destId="{5224CAA1-3EC9-4CF6-8381-99180C56B6A8}" srcOrd="4" destOrd="0" presId="urn:microsoft.com/office/officeart/2005/8/layout/hList6"/>
    <dgm:cxn modelId="{120F644F-4479-4F46-8B4E-A87744615100}" type="presParOf" srcId="{6408D3F1-0C0E-4F5D-B5D5-053E6D4B4C50}" destId="{2EE084EB-38FB-44EB-B050-492531D297D1}" srcOrd="5" destOrd="0" presId="urn:microsoft.com/office/officeart/2005/8/layout/hList6"/>
    <dgm:cxn modelId="{71D18A58-C25A-41B1-B964-B6E39C5485E9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140968" y="809500"/>
          <a:ext cx="4272497" cy="265349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950469" y="854498"/>
        <a:ext cx="2653495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204326" y="1204326"/>
          <a:ext cx="4272497" cy="1863844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1863844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4212068" y="643865"/>
          <a:ext cx="4272497" cy="298476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855934" y="854498"/>
        <a:ext cx="2984765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7283946" y="771617"/>
          <a:ext cx="4272497" cy="2729262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Визначення часу за годинником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8055564" y="854498"/>
        <a:ext cx="2729262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7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21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7890" y="3585871"/>
            <a:ext cx="9977038" cy="16004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Розв’язування </a:t>
            </a:r>
            <a:r>
              <a:rPr lang="uk-UA" sz="4400" b="1" dirty="0" smtClean="0">
                <a:solidFill>
                  <a:srgbClr val="7030A0"/>
                </a:solidFill>
              </a:rPr>
              <a:t>завдань </a:t>
            </a:r>
            <a:r>
              <a:rPr lang="uk-UA" sz="4400" b="1" dirty="0">
                <a:solidFill>
                  <a:srgbClr val="7030A0"/>
                </a:solidFill>
              </a:rPr>
              <a:t>на засвоєння вивчених таблиць множення і ділення. </a:t>
            </a:r>
            <a:endParaRPr lang="uk-UA" sz="2778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clock with snail template">
            <a:extLst>
              <a:ext uri="{FF2B5EF4-FFF2-40B4-BE49-F238E27FC236}">
                <a16:creationId xmlns:a16="http://schemas.microsoft.com/office/drawing/2014/main" xmlns="" id="{D1EEC7E3-9AD8-47CB-A7C8-35BFEE363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0" y="1003254"/>
            <a:ext cx="2266950" cy="238125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19336" y="1121245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</a:t>
            </a:r>
            <a:r>
              <a:rPr lang="uk-UA" sz="2400" b="1" smtClean="0">
                <a:solidFill>
                  <a:srgbClr val="7030A0"/>
                </a:solidFill>
              </a:rPr>
              <a:t>– 9 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106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9940" y="494529"/>
            <a:ext cx="10727422" cy="7723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Розв’яжи задачу, скориставшись коротким </a:t>
            </a:r>
            <a:r>
              <a:rPr lang="uk-UA" sz="3600" b="1" dirty="0" smtClean="0">
                <a:solidFill>
                  <a:schemeClr val="bg1"/>
                </a:solidFill>
              </a:rPr>
              <a:t>записом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205371" y="1266887"/>
            <a:ext cx="6386303" cy="2296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Купили дві дволітрові банки сливового компоту й одну трилітрову банку персикового. Якого компоту купили більше – сливового чи персикового? На скільки літрів більше?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7732B1-F400-4E73-8F6B-2CD7F4C1C50D}"/>
              </a:ext>
            </a:extLst>
          </p:cNvPr>
          <p:cNvSpPr txBox="1"/>
          <p:nvPr/>
        </p:nvSpPr>
        <p:spPr>
          <a:xfrm>
            <a:off x="719939" y="1909713"/>
            <a:ext cx="4286071" cy="138499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Сл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. – 2б. по 2л</a:t>
            </a:r>
          </a:p>
          <a:p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П. – 3л </a:t>
            </a:r>
          </a:p>
        </p:txBody>
      </p:sp>
      <p:sp>
        <p:nvSpPr>
          <p:cNvPr id="8" name="Дуга 7">
            <a:extLst>
              <a:ext uri="{FF2B5EF4-FFF2-40B4-BE49-F238E27FC236}">
                <a16:creationId xmlns:a16="http://schemas.microsoft.com/office/drawing/2014/main" xmlns="" id="{95232D1E-4875-4ABC-A78B-3FD5511D67E7}"/>
              </a:ext>
            </a:extLst>
          </p:cNvPr>
          <p:cNvSpPr/>
          <p:nvPr/>
        </p:nvSpPr>
        <p:spPr>
          <a:xfrm>
            <a:off x="2833935" y="2208123"/>
            <a:ext cx="842919" cy="788173"/>
          </a:xfrm>
          <a:prstGeom prst="arc">
            <a:avLst>
              <a:gd name="adj1" fmla="val 16550429"/>
              <a:gd name="adj2" fmla="val 4819405"/>
            </a:avLst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9E0C222-5441-4B0E-A9E6-DE4F885F4EFB}"/>
              </a:ext>
            </a:extLst>
          </p:cNvPr>
          <p:cNvSpPr txBox="1"/>
          <p:nvPr/>
        </p:nvSpPr>
        <p:spPr>
          <a:xfrm>
            <a:off x="3717713" y="2252683"/>
            <a:ext cx="1288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На ?л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Plum compote in glass jar homemade conservation vector">
            <a:extLst>
              <a:ext uri="{FF2B5EF4-FFF2-40B4-BE49-F238E27FC236}">
                <a16:creationId xmlns:a16="http://schemas.microsoft.com/office/drawing/2014/main" xmlns="" id="{C3D30B0A-72AF-4479-BE37-730DEEF03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6" t="14781" r="24776" b="17190"/>
          <a:stretch/>
        </p:blipFill>
        <p:spPr bwMode="auto">
          <a:xfrm>
            <a:off x="8032497" y="3705618"/>
            <a:ext cx="1152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lum compote in glass jar homemade conservation vector">
            <a:extLst>
              <a:ext uri="{FF2B5EF4-FFF2-40B4-BE49-F238E27FC236}">
                <a16:creationId xmlns:a16="http://schemas.microsoft.com/office/drawing/2014/main" xmlns="" id="{9D5CAA9C-43F5-46D4-8F57-EB404D72F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6" t="14781" r="24776" b="17190"/>
          <a:stretch/>
        </p:blipFill>
        <p:spPr bwMode="auto">
          <a:xfrm>
            <a:off x="9182249" y="3705618"/>
            <a:ext cx="1152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ranges and peaches preserved food in jar set vector">
            <a:extLst>
              <a:ext uri="{FF2B5EF4-FFF2-40B4-BE49-F238E27FC236}">
                <a16:creationId xmlns:a16="http://schemas.microsoft.com/office/drawing/2014/main" xmlns="" id="{81804345-E3AD-475B-9EB5-BA0C89D73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t="15571" r="55123" b="15311"/>
          <a:stretch/>
        </p:blipFill>
        <p:spPr bwMode="auto">
          <a:xfrm>
            <a:off x="10332000" y="3708000"/>
            <a:ext cx="1296000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1" y="5856514"/>
            <a:ext cx="111116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55726" y="3475780"/>
            <a:ext cx="1558035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1) 2 ∙ 2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313761" y="3475780"/>
            <a:ext cx="1175658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4 (л)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66611" y="4081978"/>
            <a:ext cx="1547150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2) 4 – 3 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324646" y="4081978"/>
            <a:ext cx="1164773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 (л)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66611" y="5325618"/>
            <a:ext cx="1975756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Відповідь: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742367" y="5328253"/>
            <a:ext cx="5459674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на 1 л </a:t>
            </a:r>
            <a:r>
              <a:rPr lang="uk-UA" sz="2800" b="1" dirty="0">
                <a:solidFill>
                  <a:srgbClr val="7030A0"/>
                </a:solidFill>
              </a:rPr>
              <a:t>більше сливового компоту.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55726" y="4683216"/>
            <a:ext cx="1802274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2 ∙ </a:t>
            </a:r>
            <a:r>
              <a:rPr lang="uk-UA" sz="2800" b="1" dirty="0" smtClean="0">
                <a:solidFill>
                  <a:srgbClr val="7030A0"/>
                </a:solidFill>
              </a:rPr>
              <a:t>2 </a:t>
            </a:r>
            <a:r>
              <a:rPr lang="uk-UA" sz="2800" b="1" smtClean="0">
                <a:solidFill>
                  <a:srgbClr val="7030A0"/>
                </a:solidFill>
              </a:rPr>
              <a:t>– </a:t>
            </a:r>
            <a:r>
              <a:rPr lang="uk-UA" sz="2800" b="1" smtClean="0">
                <a:solidFill>
                  <a:srgbClr val="7030A0"/>
                </a:solidFill>
              </a:rPr>
              <a:t>3 </a:t>
            </a:r>
            <a:r>
              <a:rPr lang="uk-UA" sz="2800" b="1" dirty="0" smtClean="0">
                <a:solidFill>
                  <a:srgbClr val="7030A0"/>
                </a:solidFill>
              </a:rPr>
              <a:t>=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541120" y="4672040"/>
            <a:ext cx="1164773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1 (л)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489419" y="3475780"/>
            <a:ext cx="3594284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- сливового компоту.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19939" y="1220586"/>
            <a:ext cx="1975756" cy="64633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Усно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8314" y="531324"/>
            <a:ext cx="9929585" cy="7355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805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4352081" y="1351562"/>
            <a:ext cx="7037409" cy="18083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Зібрали 4 кошика полуниць по 2 кг в кожному, і відро черешень масою 7 кг. Чого зібрали більше полуниць чи черешень?  На скільки кілограмів більше?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18733" y="1485473"/>
            <a:ext cx="3491008" cy="95410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П – 4 к. по 2 кг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Ч – 7 кг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929351" y="3302155"/>
            <a:ext cx="1558035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1) 2 ∙ 4 =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487386" y="3302155"/>
            <a:ext cx="1175658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8 (кг)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663044" y="3302155"/>
            <a:ext cx="2025648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- полуниці.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940236" y="3908353"/>
            <a:ext cx="1547150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2) 8 – 7 =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498271" y="3908353"/>
            <a:ext cx="1164773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1 (кг)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940236" y="5151993"/>
            <a:ext cx="1975756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Відповідь: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1" y="5856514"/>
            <a:ext cx="111116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915992" y="5154628"/>
            <a:ext cx="4044044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на 1 кг більше полуниці.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F55380E-3F02-4CE6-81B7-3C2958FD1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58" t="3048" r="10055"/>
          <a:stretch/>
        </p:blipFill>
        <p:spPr>
          <a:xfrm>
            <a:off x="9142163" y="3302155"/>
            <a:ext cx="2245629" cy="285557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3" name="Picture 2" descr="sweet strawberries in wooden box">
            <a:extLst>
              <a:ext uri="{FF2B5EF4-FFF2-40B4-BE49-F238E27FC236}">
                <a16:creationId xmlns:a16="http://schemas.microsoft.com/office/drawing/2014/main" xmlns="" id="{0D7B0E9E-793C-4EE1-A98E-84F9B8C30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5" b="17421"/>
          <a:stretch/>
        </p:blipFill>
        <p:spPr bwMode="auto">
          <a:xfrm>
            <a:off x="7156604" y="4783175"/>
            <a:ext cx="1953357" cy="137216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2 клас\3 Математика\1 Листопад\2024-09-10_0913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17" y="1596627"/>
            <a:ext cx="1011823" cy="79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929351" y="4509591"/>
            <a:ext cx="1802274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2 ∙ 4 – 7 =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714745" y="4498415"/>
            <a:ext cx="1164773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1 (кг)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1" y="5856514"/>
            <a:ext cx="1180617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2 клас\3 Математика\1 Листопад\09 Таблиці множення на 6_8\№106 - Засвоєння вивчених таблиць\2025-03-26_2305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2" b="677"/>
          <a:stretch/>
        </p:blipFill>
        <p:spPr bwMode="auto">
          <a:xfrm>
            <a:off x="3738623" y="1394512"/>
            <a:ext cx="7569843" cy="261104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9676" y="531324"/>
            <a:ext cx="10428790" cy="7355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Котру годину показує кожний годинник?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4014" y="1371363"/>
            <a:ext cx="3148314" cy="124451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Котру годину покаже кожний годинник через 2год?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014" y="2737534"/>
            <a:ext cx="3148314" cy="124451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Котру годину покаже кожний годинник через 20хв?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4014" y="4076697"/>
            <a:ext cx="3148314" cy="124451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Котру годину покаже кожний годинник через 2год 20хв?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00668" y="4076697"/>
            <a:ext cx="1921398" cy="45106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7год 20хв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00668" y="4630351"/>
            <a:ext cx="1921398" cy="45106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9год 20хв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00668" y="5174224"/>
            <a:ext cx="1921398" cy="45106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7год 40хв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00668" y="5731386"/>
            <a:ext cx="1921398" cy="45106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9год 40хв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87929" y="4107867"/>
            <a:ext cx="1921398" cy="451062"/>
          </a:xfrm>
          <a:prstGeom prst="rect">
            <a:avLst/>
          </a:prstGeom>
          <a:ln w="38100">
            <a:solidFill>
              <a:srgbClr val="C6109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6109F"/>
                </a:solidFill>
              </a:rPr>
              <a:t>2год 5хв</a:t>
            </a:r>
            <a:endParaRPr lang="uk-UA" sz="2800" b="1" dirty="0">
              <a:solidFill>
                <a:srgbClr val="C6109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87929" y="4661521"/>
            <a:ext cx="1921398" cy="451062"/>
          </a:xfrm>
          <a:prstGeom prst="rect">
            <a:avLst/>
          </a:prstGeom>
          <a:ln w="38100">
            <a:solidFill>
              <a:srgbClr val="C6109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6109F"/>
                </a:solidFill>
              </a:rPr>
              <a:t>4год 5хв</a:t>
            </a:r>
            <a:endParaRPr lang="uk-UA" sz="2800" b="1" dirty="0">
              <a:solidFill>
                <a:srgbClr val="C6109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7929" y="5205394"/>
            <a:ext cx="1921398" cy="451062"/>
          </a:xfrm>
          <a:prstGeom prst="rect">
            <a:avLst/>
          </a:prstGeom>
          <a:ln w="38100">
            <a:solidFill>
              <a:srgbClr val="C6109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6109F"/>
                </a:solidFill>
              </a:rPr>
              <a:t>2год 25хв</a:t>
            </a:r>
            <a:endParaRPr lang="uk-UA" sz="2800" b="1" dirty="0">
              <a:solidFill>
                <a:srgbClr val="C6109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87929" y="5762556"/>
            <a:ext cx="1921398" cy="451062"/>
          </a:xfrm>
          <a:prstGeom prst="rect">
            <a:avLst/>
          </a:prstGeom>
          <a:ln w="38100">
            <a:solidFill>
              <a:srgbClr val="C6109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6109F"/>
                </a:solidFill>
              </a:rPr>
              <a:t>4год 25хв</a:t>
            </a:r>
            <a:endParaRPr lang="uk-UA" sz="2800" b="1" dirty="0">
              <a:solidFill>
                <a:srgbClr val="C6109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26952" y="4086689"/>
            <a:ext cx="1921398" cy="451062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8год 35хв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26952" y="4640343"/>
            <a:ext cx="1921398" cy="451062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10год 35хв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26952" y="5184216"/>
            <a:ext cx="1921398" cy="451062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8год 55хв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226952" y="5741378"/>
            <a:ext cx="1921398" cy="451062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10год 55хв</a:t>
            </a:r>
            <a:endParaRPr lang="uk-UA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398" y="595553"/>
            <a:ext cx="7998107" cy="6236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29" y="595553"/>
            <a:ext cx="2403060" cy="2003157"/>
          </a:xfrm>
          <a:prstGeom prst="rect">
            <a:avLst/>
          </a:prstGeom>
        </p:spPr>
      </p:pic>
      <p:pic>
        <p:nvPicPr>
          <p:cNvPr id="1027" name="Picture 3" descr="D:\2 клас\3 Математика\1 Листопад\09 Таблиці множення на 6_8\№106 - Засвоєння вивчених таблиць\2025-03-26_224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72" y="1337296"/>
            <a:ext cx="7986533" cy="451535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6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 rot="5400000">
            <a:off x="9035975" y="4779884"/>
            <a:ext cx="1902020" cy="12069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3893" y="1358629"/>
            <a:ext cx="7129260" cy="5107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Назви </a:t>
            </a:r>
            <a:r>
              <a:rPr lang="ru-RU" sz="2400" b="1" dirty="0" err="1" smtClean="0">
                <a:solidFill>
                  <a:srgbClr val="7030A0"/>
                </a:solidFill>
              </a:rPr>
              <a:t>результати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таблиці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множення</a:t>
            </a:r>
            <a:r>
              <a:rPr lang="ru-RU" sz="2400" b="1" dirty="0" smtClean="0">
                <a:solidFill>
                  <a:srgbClr val="7030A0"/>
                </a:solidFill>
              </a:rPr>
              <a:t> числа 6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0289" y="1358629"/>
            <a:ext cx="10533116" cy="132802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На </a:t>
            </a:r>
            <a:r>
              <a:rPr lang="ru-RU" sz="2400" dirty="0" err="1" smtClean="0">
                <a:solidFill>
                  <a:srgbClr val="7030A0"/>
                </a:solidFill>
              </a:rPr>
              <a:t>екрані</a:t>
            </a:r>
            <a:r>
              <a:rPr lang="ru-RU" sz="2400" dirty="0" smtClean="0">
                <a:solidFill>
                  <a:srgbClr val="7030A0"/>
                </a:solidFill>
              </a:rPr>
              <a:t> — </a:t>
            </a:r>
            <a:r>
              <a:rPr lang="ru-RU" sz="2400" dirty="0">
                <a:solidFill>
                  <a:srgbClr val="7030A0"/>
                </a:solidFill>
              </a:rPr>
              <a:t>основа </a:t>
            </a:r>
            <a:r>
              <a:rPr lang="ru-RU" sz="2400" dirty="0" err="1" smtClean="0">
                <a:solidFill>
                  <a:srgbClr val="7030A0"/>
                </a:solidFill>
              </a:rPr>
              <a:t>піци</a:t>
            </a:r>
            <a:r>
              <a:rPr lang="ru-RU" sz="2400" dirty="0" smtClean="0">
                <a:solidFill>
                  <a:srgbClr val="7030A0"/>
                </a:solidFill>
              </a:rPr>
              <a:t> та  зображення </a:t>
            </a:r>
            <a:r>
              <a:rPr lang="ru-RU" sz="2400" dirty="0" err="1">
                <a:solidFill>
                  <a:srgbClr val="7030A0"/>
                </a:solidFill>
              </a:rPr>
              <a:t>шматочків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грибів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</a:rPr>
              <a:t>помідорів</a:t>
            </a:r>
            <a:r>
              <a:rPr lang="ru-RU" sz="2400" dirty="0">
                <a:solidFill>
                  <a:srgbClr val="7030A0"/>
                </a:solidFill>
              </a:rPr>
              <a:t>, бекону, </a:t>
            </a:r>
            <a:r>
              <a:rPr lang="ru-RU" sz="2400" dirty="0" err="1" smtClean="0">
                <a:solidFill>
                  <a:srgbClr val="7030A0"/>
                </a:solidFill>
              </a:rPr>
              <a:t>листя</a:t>
            </a:r>
            <a:r>
              <a:rPr lang="ru-RU" sz="2400" dirty="0" smtClean="0">
                <a:solidFill>
                  <a:srgbClr val="7030A0"/>
                </a:solidFill>
              </a:rPr>
              <a:t> салату, </a:t>
            </a:r>
            <a:r>
              <a:rPr lang="ru-RU" sz="2400" dirty="0">
                <a:solidFill>
                  <a:srgbClr val="7030A0"/>
                </a:solidFill>
              </a:rPr>
              <a:t>оливок. </a:t>
            </a:r>
            <a:r>
              <a:rPr lang="ru-RU" sz="2400" dirty="0" err="1" smtClean="0">
                <a:solidFill>
                  <a:srgbClr val="7030A0"/>
                </a:solidFill>
              </a:rPr>
              <a:t>Пропоную</a:t>
            </a:r>
            <a:r>
              <a:rPr lang="ru-RU" sz="2400" dirty="0" smtClean="0">
                <a:solidFill>
                  <a:srgbClr val="7030A0"/>
                </a:solidFill>
              </a:rPr>
              <a:t> «</a:t>
            </a:r>
            <a:r>
              <a:rPr lang="ru-RU" sz="2400" dirty="0" err="1" smtClean="0">
                <a:solidFill>
                  <a:srgbClr val="7030A0"/>
                </a:solidFill>
              </a:rPr>
              <a:t>наповнити</a:t>
            </a:r>
            <a:r>
              <a:rPr lang="ru-RU" sz="2400" dirty="0" smtClean="0">
                <a:solidFill>
                  <a:srgbClr val="7030A0"/>
                </a:solidFill>
              </a:rPr>
              <a:t>» свою </a:t>
            </a:r>
            <a:r>
              <a:rPr lang="ru-RU" sz="2400" dirty="0" err="1" smtClean="0">
                <a:solidFill>
                  <a:srgbClr val="7030A0"/>
                </a:solidFill>
              </a:rPr>
              <a:t>уявну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піцу</a:t>
            </a:r>
            <a:r>
              <a:rPr lang="ru-RU" sz="2400" dirty="0" smtClean="0">
                <a:solidFill>
                  <a:srgbClr val="7030A0"/>
                </a:solidFill>
              </a:rPr>
              <a:t> та </a:t>
            </a:r>
            <a:r>
              <a:rPr lang="ru-RU" sz="2400" dirty="0" err="1" smtClean="0">
                <a:solidFill>
                  <a:srgbClr val="7030A0"/>
                </a:solidFill>
              </a:rPr>
              <a:t>намалювати</a:t>
            </a:r>
            <a:r>
              <a:rPr lang="ru-RU" sz="2400" dirty="0" smtClean="0">
                <a:solidFill>
                  <a:srgbClr val="7030A0"/>
                </a:solidFill>
              </a:rPr>
              <a:t> , </a:t>
            </a:r>
            <a:r>
              <a:rPr lang="ru-RU" sz="2400" dirty="0" err="1">
                <a:solidFill>
                  <a:srgbClr val="7030A0"/>
                </a:solidFill>
              </a:rPr>
              <a:t>що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найбільше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сподобалося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або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запам’яталося</a:t>
            </a:r>
            <a:r>
              <a:rPr lang="ru-RU" sz="2400" dirty="0">
                <a:solidFill>
                  <a:srgbClr val="7030A0"/>
                </a:solidFill>
              </a:rPr>
              <a:t> на </a:t>
            </a:r>
            <a:r>
              <a:rPr lang="ru-RU" sz="2400" dirty="0" err="1" smtClean="0">
                <a:solidFill>
                  <a:srgbClr val="7030A0"/>
                </a:solidFill>
              </a:rPr>
              <a:t>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465262" y="2680405"/>
            <a:ext cx="3043446" cy="22072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Обчислення виразів на множення й ділення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64688" y="2680405"/>
            <a:ext cx="2794941" cy="168789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Знайди у ряду «</a:t>
            </a:r>
            <a:r>
              <a:rPr lang="ru-RU" sz="2400" b="1" dirty="0" err="1" smtClean="0">
                <a:solidFill>
                  <a:schemeClr val="bg1"/>
                </a:solidFill>
              </a:rPr>
              <a:t>зайве</a:t>
            </a:r>
            <a:r>
              <a:rPr lang="ru-RU" sz="2400" b="1" dirty="0" smtClean="0">
                <a:solidFill>
                  <a:schemeClr val="bg1"/>
                </a:solidFill>
              </a:rPr>
              <a:t>» число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604530" y="447775"/>
            <a:ext cx="10541587" cy="802975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Рефлексія. Вправа «Піца»</a:t>
            </a:r>
            <a:endParaRPr lang="ru-RU" sz="4000" b="1" dirty="0"/>
          </a:p>
        </p:txBody>
      </p:sp>
      <p:pic>
        <p:nvPicPr>
          <p:cNvPr id="4098" name="Picture 2" descr="https://goroddetstva.by/upload/iblock/44a/44a9d668136438c817bcc760dfdb9e9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995" y="2680406"/>
            <a:ext cx="4200658" cy="270297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лако 13"/>
          <p:cNvSpPr/>
          <p:nvPr/>
        </p:nvSpPr>
        <p:spPr>
          <a:xfrm>
            <a:off x="6236847" y="5169690"/>
            <a:ext cx="2916820" cy="1264980"/>
          </a:xfrm>
          <a:prstGeom prst="cloud">
            <a:avLst/>
          </a:prstGeom>
          <a:solidFill>
            <a:srgbClr val="69A12B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Робота з годинником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65230" y="5438975"/>
            <a:ext cx="2471617" cy="919401"/>
          </a:xfrm>
          <a:prstGeom prst="roundRect">
            <a:avLst/>
          </a:prstGeom>
          <a:solidFill>
            <a:srgbClr val="B85C76"/>
          </a:solidFill>
          <a:ln w="381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Розв’язування</a:t>
            </a:r>
            <a:r>
              <a:rPr lang="ru-RU" sz="2400" b="1" dirty="0" smtClean="0">
                <a:solidFill>
                  <a:schemeClr val="bg1"/>
                </a:solidFill>
              </a:rPr>
              <a:t> задач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70289" y="4204799"/>
            <a:ext cx="2589339" cy="1929783"/>
          </a:xfrm>
          <a:prstGeom prst="ellipse">
            <a:avLst/>
          </a:prstGeom>
          <a:solidFill>
            <a:srgbClr val="FF0000"/>
          </a:solidFill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Додавання, віднімання в межах 100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4529" y="447775"/>
            <a:ext cx="10541587" cy="802975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/>
              <a:t>Підсумок уроку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618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8" grpId="0" animBg="1"/>
      <p:bldP spid="5" grpId="0" animBg="1"/>
      <p:bldP spid="12" grpId="0" animBg="1"/>
      <p:bldP spid="14" grpId="0" animBg="1"/>
      <p:bldP spid="16" grpId="0" animBg="1"/>
      <p:bldP spid="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2367" y="563835"/>
            <a:ext cx="9293604" cy="6524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4343400" y="1357845"/>
            <a:ext cx="6422571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 школу всі прийшли ми вчитись,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Постараймось не лінитись.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Тож до праці всі мерщій, Здолаймо труднощі усі!</a:t>
            </a:r>
          </a:p>
        </p:txBody>
      </p:sp>
      <p:pic>
        <p:nvPicPr>
          <p:cNvPr id="2050" name="Picture 2" descr="school girl cartoon walking">
            <a:extLst>
              <a:ext uri="{FF2B5EF4-FFF2-40B4-BE49-F238E27FC236}">
                <a16:creationId xmlns="" xmlns:a16="http://schemas.microsoft.com/office/drawing/2014/main" id="{E5F59898-5497-46AA-84C1-C44A787AF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67" y="1396257"/>
            <a:ext cx="2797704" cy="33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339" y="494529"/>
            <a:ext cx="9674604" cy="7791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Привітання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92629" y="1538291"/>
            <a:ext cx="5921829" cy="3915966"/>
          </a:xfrm>
          <a:prstGeom prst="roundRect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800" b="1" dirty="0">
                <a:solidFill>
                  <a:srgbClr val="7030A0"/>
                </a:solidFill>
                <a:latin typeface="+mn-lt"/>
              </a:rPr>
              <a:t>Хто прийшов з гарним настроєм – </a:t>
            </a:r>
            <a:r>
              <a:rPr lang="uk-UA" sz="2800" b="1" dirty="0">
                <a:solidFill>
                  <a:srgbClr val="FF0000"/>
                </a:solidFill>
                <a:latin typeface="+mn-lt"/>
              </a:rPr>
              <a:t>рукою махніть</a:t>
            </a:r>
            <a:r>
              <a:rPr lang="uk-UA" sz="2800" b="1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latin typeface="+mn-lt"/>
              </a:rPr>
              <a:t>Хто вранці зарядку робив – </a:t>
            </a:r>
            <a:r>
              <a:rPr lang="uk-UA" sz="2800" b="1" dirty="0">
                <a:solidFill>
                  <a:srgbClr val="FF0000"/>
                </a:solidFill>
                <a:latin typeface="+mn-lt"/>
              </a:rPr>
              <a:t>головою кивніть.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latin typeface="+mn-lt"/>
              </a:rPr>
              <a:t>Хто ввічливий – </a:t>
            </a:r>
            <a:endParaRPr lang="en-US" sz="2800" b="1" dirty="0" smtClean="0">
              <a:solidFill>
                <a:srgbClr val="7030A0"/>
              </a:solidFill>
              <a:latin typeface="+mn-lt"/>
            </a:endParaRPr>
          </a:p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+mn-lt"/>
              </a:rPr>
              <a:t>сусідові </a:t>
            </a:r>
            <a:r>
              <a:rPr lang="uk-UA" sz="2800" b="1" dirty="0">
                <a:solidFill>
                  <a:srgbClr val="FF0000"/>
                </a:solidFill>
                <a:latin typeface="+mn-lt"/>
              </a:rPr>
              <a:t>злегка вклоніться</a:t>
            </a:r>
            <a:r>
              <a:rPr lang="uk-UA" sz="2800" b="1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latin typeface="+mn-lt"/>
              </a:rPr>
              <a:t>Хто вміє дружити – </a:t>
            </a:r>
            <a:endParaRPr lang="en-US" sz="2800" b="1" dirty="0" smtClean="0">
              <a:solidFill>
                <a:srgbClr val="7030A0"/>
              </a:solidFill>
              <a:latin typeface="+mn-lt"/>
            </a:endParaRPr>
          </a:p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+mn-lt"/>
              </a:rPr>
              <a:t>усім </a:t>
            </a:r>
            <a:r>
              <a:rPr lang="uk-UA" sz="2800" b="1" dirty="0">
                <a:solidFill>
                  <a:srgbClr val="FF0000"/>
                </a:solidFill>
                <a:latin typeface="+mn-lt"/>
              </a:rPr>
              <a:t>посміхніться</a:t>
            </a:r>
            <a:r>
              <a:rPr lang="uk-UA" sz="2800" b="1" dirty="0">
                <a:solidFill>
                  <a:srgbClr val="7030A0"/>
                </a:solidFill>
                <a:latin typeface="+mn-lt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60" y="2111828"/>
            <a:ext cx="4497564" cy="33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23938319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9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074028" y="494529"/>
            <a:ext cx="9909658" cy="7573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Установи </a:t>
            </a:r>
            <a:r>
              <a:rPr lang="uk-UA" sz="4000" b="1" dirty="0" smtClean="0">
                <a:solidFill>
                  <a:schemeClr val="bg1"/>
                </a:solidFill>
              </a:rPr>
              <a:t>закономірність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31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1074028" y="1251856"/>
            <a:ext cx="4256866" cy="57138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Знайди </a:t>
            </a:r>
            <a:r>
              <a:rPr lang="uk-UA" sz="2400" b="1" dirty="0">
                <a:solidFill>
                  <a:srgbClr val="7030A0"/>
                </a:solidFill>
              </a:rPr>
              <a:t>у ряду зайве </a:t>
            </a:r>
            <a:r>
              <a:rPr lang="uk-UA" sz="2400" b="1" dirty="0" smtClean="0">
                <a:solidFill>
                  <a:srgbClr val="7030A0"/>
                </a:solidFill>
              </a:rPr>
              <a:t>число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="" xmlns:a16="http://schemas.microsoft.com/office/drawing/2014/main" id="{08AD9D57-3C68-41A8-892F-81C654B27835}"/>
              </a:ext>
            </a:extLst>
          </p:cNvPr>
          <p:cNvSpPr/>
          <p:nvPr/>
        </p:nvSpPr>
        <p:spPr>
          <a:xfrm>
            <a:off x="1074028" y="2469568"/>
            <a:ext cx="4303360" cy="741725"/>
          </a:xfrm>
          <a:prstGeom prst="wedgeRoundRectCallout">
            <a:avLst>
              <a:gd name="adj1" fmla="val -48562"/>
              <a:gd name="adj2" fmla="val 1313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12 </a:t>
            </a:r>
            <a:r>
              <a:rPr lang="uk-UA" sz="3600" b="1" dirty="0" smtClean="0">
                <a:solidFill>
                  <a:schemeClr val="bg1"/>
                </a:solidFill>
              </a:rPr>
              <a:t> 15  18  19  24  27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8" name="Облачко с текстом: прямоугольное со скругленными углами 40">
            <a:extLst>
              <a:ext uri="{FF2B5EF4-FFF2-40B4-BE49-F238E27FC236}">
                <a16:creationId xmlns="" xmlns:a16="http://schemas.microsoft.com/office/drawing/2014/main" id="{08AD9D57-3C68-41A8-892F-81C654B27835}"/>
              </a:ext>
            </a:extLst>
          </p:cNvPr>
          <p:cNvSpPr/>
          <p:nvPr/>
        </p:nvSpPr>
        <p:spPr>
          <a:xfrm>
            <a:off x="5377388" y="3868289"/>
            <a:ext cx="4256866" cy="741726"/>
          </a:xfrm>
          <a:prstGeom prst="wedgeRoundRectCallout">
            <a:avLst>
              <a:gd name="adj1" fmla="val -48562"/>
              <a:gd name="adj2" fmla="val 1313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12 </a:t>
            </a:r>
            <a:r>
              <a:rPr lang="uk-UA" sz="3600" b="1" dirty="0" smtClean="0">
                <a:solidFill>
                  <a:schemeClr val="bg1"/>
                </a:solidFill>
              </a:rPr>
              <a:t> 16  20  21  28  32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2" name="Облачко с текстом: прямоугольное со скругленными углами 40">
            <a:extLst>
              <a:ext uri="{FF2B5EF4-FFF2-40B4-BE49-F238E27FC236}">
                <a16:creationId xmlns="" xmlns:a16="http://schemas.microsoft.com/office/drawing/2014/main" id="{08AD9D57-3C68-41A8-892F-81C654B27835}"/>
              </a:ext>
            </a:extLst>
          </p:cNvPr>
          <p:cNvSpPr/>
          <p:nvPr/>
        </p:nvSpPr>
        <p:spPr>
          <a:xfrm>
            <a:off x="1074028" y="3879396"/>
            <a:ext cx="4256866" cy="801481"/>
          </a:xfrm>
          <a:prstGeom prst="wedgeRoundRectCallout">
            <a:avLst>
              <a:gd name="adj1" fmla="val -48562"/>
              <a:gd name="adj2" fmla="val 1313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10  15  20  23  30  35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3" name="Облачко с текстом: прямоугольное со скругленными углами 40">
            <a:extLst>
              <a:ext uri="{FF2B5EF4-FFF2-40B4-BE49-F238E27FC236}">
                <a16:creationId xmlns="" xmlns:a16="http://schemas.microsoft.com/office/drawing/2014/main" id="{08AD9D57-3C68-41A8-892F-81C654B27835}"/>
              </a:ext>
            </a:extLst>
          </p:cNvPr>
          <p:cNvSpPr/>
          <p:nvPr/>
        </p:nvSpPr>
        <p:spPr>
          <a:xfrm>
            <a:off x="5440060" y="2478883"/>
            <a:ext cx="4147699" cy="754181"/>
          </a:xfrm>
          <a:prstGeom prst="wedgeRoundRectCallout">
            <a:avLst>
              <a:gd name="adj1" fmla="val -48562"/>
              <a:gd name="adj2" fmla="val 1313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16 </a:t>
            </a:r>
            <a:r>
              <a:rPr lang="uk-UA" sz="3600" b="1" dirty="0" smtClean="0">
                <a:solidFill>
                  <a:schemeClr val="bg1"/>
                </a:solidFill>
              </a:rPr>
              <a:t> 14  12  11  8  6</a:t>
            </a:r>
            <a:endParaRPr lang="uk-UA" sz="36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324042" y="2557426"/>
            <a:ext cx="456608" cy="5551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7653511" y="3961566"/>
            <a:ext cx="456608" cy="5551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3310972" y="4006254"/>
            <a:ext cx="456608" cy="5551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7837826" y="2586094"/>
            <a:ext cx="456608" cy="5551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225937" y="1832553"/>
            <a:ext cx="85581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21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409917" y="3234443"/>
            <a:ext cx="85581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24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139832" y="3234443"/>
            <a:ext cx="85581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25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7649063" y="1832553"/>
            <a:ext cx="85581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10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9799196" y="1292402"/>
            <a:ext cx="2029433" cy="3598282"/>
          </a:xfrm>
          <a:prstGeom prst="rect">
            <a:avLst/>
          </a:prstGeom>
          <a:noFill/>
          <a:ln w="38100">
            <a:solidFill>
              <a:srgbClr val="2F324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4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25286" y="494530"/>
            <a:ext cx="10374085" cy="9089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Усний </a:t>
            </a:r>
            <a:r>
              <a:rPr lang="uk-UA" sz="3200" b="1" dirty="0" smtClean="0">
                <a:solidFill>
                  <a:schemeClr val="bg1"/>
                </a:solidFill>
              </a:rPr>
              <a:t>рахунок. Додавання, віднімання в межах 100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3131738" y="1403510"/>
            <a:ext cx="1752599" cy="4822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51 </a:t>
            </a:r>
            <a:r>
              <a:rPr lang="uk-UA" sz="3200" b="1" dirty="0">
                <a:solidFill>
                  <a:srgbClr val="0070C0"/>
                </a:solidFill>
              </a:rPr>
              <a:t>+ </a:t>
            </a:r>
            <a:r>
              <a:rPr lang="uk-UA" sz="3200" b="1" dirty="0" smtClean="0">
                <a:solidFill>
                  <a:srgbClr val="0070C0"/>
                </a:solidFill>
              </a:rPr>
              <a:t>24 </a:t>
            </a:r>
            <a:r>
              <a:rPr lang="uk-UA" sz="3200" b="1" dirty="0">
                <a:solidFill>
                  <a:srgbClr val="0070C0"/>
                </a:solidFill>
              </a:rPr>
              <a:t>=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4A709579-5C4D-4398-99F8-1E5D0B14D9FC}"/>
              </a:ext>
            </a:extLst>
          </p:cNvPr>
          <p:cNvGrpSpPr/>
          <p:nvPr/>
        </p:nvGrpSpPr>
        <p:grpSpPr>
          <a:xfrm>
            <a:off x="970230" y="4527212"/>
            <a:ext cx="1879501" cy="883453"/>
            <a:chOff x="4718700" y="3159148"/>
            <a:chExt cx="3181073" cy="120324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CD0C98F8-917C-408D-B871-38ED9362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47E6481-37E3-4DCC-AAFB-82A01B9DEC44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88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32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6907003D-F38A-483E-A275-CD77838F224A}"/>
              </a:ext>
            </a:extLst>
          </p:cNvPr>
          <p:cNvGrpSpPr/>
          <p:nvPr/>
        </p:nvGrpSpPr>
        <p:grpSpPr>
          <a:xfrm>
            <a:off x="3418264" y="4487373"/>
            <a:ext cx="1879502" cy="896317"/>
            <a:chOff x="8682187" y="3202910"/>
            <a:chExt cx="3181074" cy="122076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035FC6D0-83D8-456E-97DF-0B297F20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D891F21-787C-41C3-8B2A-7C8F55B4F6F0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88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59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342FDA6D-08EE-4CD9-BB17-1C9614D70E7F}"/>
              </a:ext>
            </a:extLst>
          </p:cNvPr>
          <p:cNvGrpSpPr/>
          <p:nvPr/>
        </p:nvGrpSpPr>
        <p:grpSpPr>
          <a:xfrm>
            <a:off x="947684" y="5423528"/>
            <a:ext cx="1879502" cy="905973"/>
            <a:chOff x="4718700" y="4369417"/>
            <a:chExt cx="3181074" cy="123391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393EFAEE-12C7-45F8-8C5B-3B1E8D30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2A147E1-E15F-49CF-B8D2-1C27E086927A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88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8873A8B6-B4B0-4AC3-89F7-2BFCB36CF391}"/>
              </a:ext>
            </a:extLst>
          </p:cNvPr>
          <p:cNvGrpSpPr/>
          <p:nvPr/>
        </p:nvGrpSpPr>
        <p:grpSpPr>
          <a:xfrm>
            <a:off x="3410953" y="5436327"/>
            <a:ext cx="1879504" cy="893174"/>
            <a:chOff x="8682187" y="4369417"/>
            <a:chExt cx="3181076" cy="121648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E667B1C8-7616-4859-B7D4-39C12D1B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751CC40-EBB2-4F46-ADCC-BD9D799044AA}"/>
                </a:ext>
              </a:extLst>
            </p:cNvPr>
            <p:cNvSpPr txBox="1"/>
            <p:nvPr/>
          </p:nvSpPr>
          <p:spPr>
            <a:xfrm>
              <a:off x="8800633" y="4705612"/>
              <a:ext cx="2863244" cy="88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B1A7D9E7-B5CE-4C0A-A95A-13A89380228F}"/>
              </a:ext>
            </a:extLst>
          </p:cNvPr>
          <p:cNvGrpSpPr/>
          <p:nvPr/>
        </p:nvGrpSpPr>
        <p:grpSpPr>
          <a:xfrm>
            <a:off x="3417247" y="3525061"/>
            <a:ext cx="1879504" cy="890027"/>
            <a:chOff x="4686549" y="5579685"/>
            <a:chExt cx="3181076" cy="1212198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CE33513C-173A-4FAC-BE78-6C77917D6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F8ED277-34A8-4EE6-A39F-657739740DA2}"/>
                </a:ext>
              </a:extLst>
            </p:cNvPr>
            <p:cNvSpPr txBox="1"/>
            <p:nvPr/>
          </p:nvSpPr>
          <p:spPr>
            <a:xfrm>
              <a:off x="4810941" y="5911594"/>
              <a:ext cx="2863244" cy="88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75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FA73AF90-CA4A-4AE3-BE87-973E16181F12}"/>
              </a:ext>
            </a:extLst>
          </p:cNvPr>
          <p:cNvGrpSpPr/>
          <p:nvPr/>
        </p:nvGrpSpPr>
        <p:grpSpPr>
          <a:xfrm>
            <a:off x="925286" y="3541835"/>
            <a:ext cx="1879504" cy="890027"/>
            <a:chOff x="8682187" y="5579685"/>
            <a:chExt cx="3181076" cy="1212198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277845EC-0B4A-448C-A91B-CDFE74DBD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4EE6BF4-3534-4E2C-B97B-370C5942EE8C}"/>
                </a:ext>
              </a:extLst>
            </p:cNvPr>
            <p:cNvSpPr txBox="1"/>
            <p:nvPr/>
          </p:nvSpPr>
          <p:spPr>
            <a:xfrm>
              <a:off x="8837852" y="5911594"/>
              <a:ext cx="2863244" cy="88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51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8" name="Picture 2" descr="Dog">
            <a:extLst>
              <a:ext uri="{FF2B5EF4-FFF2-40B4-BE49-F238E27FC236}">
                <a16:creationId xmlns:a16="http://schemas.microsoft.com/office/drawing/2014/main" xmlns="" id="{3CE684C1-21BA-4CD6-B13E-8132D5633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0" y="1414748"/>
            <a:ext cx="2024987" cy="21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3131738" y="1970669"/>
            <a:ext cx="1752599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96 – 82 </a:t>
            </a:r>
            <a:r>
              <a:rPr lang="uk-UA" sz="3200" b="1" dirty="0">
                <a:solidFill>
                  <a:srgbClr val="0070C0"/>
                </a:solidFill>
              </a:rPr>
              <a:t>= </a:t>
            </a: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5291097" y="1403510"/>
            <a:ext cx="1752599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43 + 16 =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41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5313920" y="1970669"/>
            <a:ext cx="1752599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80 – 29 =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7436865" y="1414748"/>
            <a:ext cx="1752599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61 – 29 =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7436865" y="1970669"/>
            <a:ext cx="1752599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6 + 15 = </a:t>
            </a:r>
            <a:endParaRPr lang="uk-U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18112 0.3016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21146 -0.0877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25339 -0.058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51355 -0.0284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746E-6 3.20999E-6 L 0.57072 -0.28007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36" y="-14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405E-6 -4.44033E-7 L 0.67075 -0.4805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37" y="-24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Повторення таблиці множення на 6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953" y="-70097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64977" y="1590530"/>
            <a:ext cx="455016" cy="56766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40288" y="3406455"/>
            <a:ext cx="67305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6   12   18   24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4421" y="2227905"/>
            <a:ext cx="6802333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Знайди закономірність і продовж рядок</a:t>
            </a:r>
          </a:p>
        </p:txBody>
      </p:sp>
      <p:pic>
        <p:nvPicPr>
          <p:cNvPr id="78" name="Picture 2" descr="D:\2 клас\1 Українська мова\1 Пономарьова\Квітн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78" y="1330936"/>
            <a:ext cx="2020947" cy="1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r="2764"/>
          <a:stretch/>
        </p:blipFill>
        <p:spPr bwMode="auto">
          <a:xfrm>
            <a:off x="7726361" y="1330936"/>
            <a:ext cx="3383337" cy="518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131515" y="3406455"/>
            <a:ext cx="41145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30   36   42   48   54   60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1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028226" y="587126"/>
            <a:ext cx="9781551" cy="97545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Які з чисел, записаних на чашках, не є результатом множення на 6? Знайди їх </a:t>
            </a:r>
            <a:r>
              <a:rPr lang="uk-UA" sz="3200" b="1" dirty="0" smtClean="0">
                <a:solidFill>
                  <a:schemeClr val="bg1"/>
                </a:solidFill>
              </a:rPr>
              <a:t>суму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E68F4B-C4C7-4C0D-87A0-73CE2482116A}"/>
              </a:ext>
            </a:extLst>
          </p:cNvPr>
          <p:cNvSpPr txBox="1"/>
          <p:nvPr/>
        </p:nvSpPr>
        <p:spPr>
          <a:xfrm>
            <a:off x="4535782" y="5031826"/>
            <a:ext cx="19327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/>
              <a:t>13+21=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7E6923F0-C838-4983-B5DF-0E4DCEEC2DBE}"/>
              </a:ext>
            </a:extLst>
          </p:cNvPr>
          <p:cNvSpPr txBox="1"/>
          <p:nvPr/>
        </p:nvSpPr>
        <p:spPr>
          <a:xfrm>
            <a:off x="6468521" y="5018920"/>
            <a:ext cx="7816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/>
              <a:t>34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06CC96A9-8AF1-473D-9783-1B08A1E69F41}"/>
              </a:ext>
            </a:extLst>
          </p:cNvPr>
          <p:cNvGrpSpPr/>
          <p:nvPr/>
        </p:nvGrpSpPr>
        <p:grpSpPr>
          <a:xfrm>
            <a:off x="4465983" y="1702471"/>
            <a:ext cx="1444487" cy="1517318"/>
            <a:chOff x="4465983" y="1702471"/>
            <a:chExt cx="1444487" cy="1517318"/>
          </a:xfrm>
        </p:grpSpPr>
        <p:pic>
          <p:nvPicPr>
            <p:cNvPr id="2050" name="Picture 2" descr="cup">
              <a:extLst>
                <a:ext uri="{FF2B5EF4-FFF2-40B4-BE49-F238E27FC236}">
                  <a16:creationId xmlns:a16="http://schemas.microsoft.com/office/drawing/2014/main" xmlns="" id="{519952A1-3AD2-4403-BCEA-C2C9B2484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983" y="1702471"/>
              <a:ext cx="1444487" cy="1517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C499EF5-A54E-4139-AEDD-6CF7DF88BFA3}"/>
                </a:ext>
              </a:extLst>
            </p:cNvPr>
            <p:cNvSpPr txBox="1"/>
            <p:nvPr/>
          </p:nvSpPr>
          <p:spPr>
            <a:xfrm>
              <a:off x="4660835" y="2107187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chemeClr val="bg1"/>
                  </a:solidFill>
                </a:rPr>
                <a:t>13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D17C369D-6901-4514-8A31-860801A168F5}"/>
              </a:ext>
            </a:extLst>
          </p:cNvPr>
          <p:cNvGrpSpPr/>
          <p:nvPr/>
        </p:nvGrpSpPr>
        <p:grpSpPr>
          <a:xfrm>
            <a:off x="6105322" y="1702471"/>
            <a:ext cx="1444487" cy="1517318"/>
            <a:chOff x="4465983" y="1702471"/>
            <a:chExt cx="1444487" cy="1517318"/>
          </a:xfrm>
        </p:grpSpPr>
        <p:pic>
          <p:nvPicPr>
            <p:cNvPr id="61" name="Picture 2" descr="cup">
              <a:extLst>
                <a:ext uri="{FF2B5EF4-FFF2-40B4-BE49-F238E27FC236}">
                  <a16:creationId xmlns:a16="http://schemas.microsoft.com/office/drawing/2014/main" xmlns="" id="{2723E8F9-0930-4B0B-B061-BA7827180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983" y="1702471"/>
              <a:ext cx="1444487" cy="1517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45B46DFF-4DD4-419D-BABF-EB9AE1C6C853}"/>
                </a:ext>
              </a:extLst>
            </p:cNvPr>
            <p:cNvSpPr txBox="1"/>
            <p:nvPr/>
          </p:nvSpPr>
          <p:spPr>
            <a:xfrm>
              <a:off x="4660835" y="2107187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chemeClr val="bg1"/>
                  </a:solidFill>
                </a:rPr>
                <a:t>18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00909525-E8C0-48D7-87D9-71A5D0AACF2E}"/>
              </a:ext>
            </a:extLst>
          </p:cNvPr>
          <p:cNvGrpSpPr/>
          <p:nvPr/>
        </p:nvGrpSpPr>
        <p:grpSpPr>
          <a:xfrm>
            <a:off x="7721629" y="1702471"/>
            <a:ext cx="1444487" cy="1517318"/>
            <a:chOff x="4465983" y="1702471"/>
            <a:chExt cx="1444487" cy="1517318"/>
          </a:xfrm>
        </p:grpSpPr>
        <p:pic>
          <p:nvPicPr>
            <p:cNvPr id="64" name="Picture 2" descr="cup">
              <a:extLst>
                <a:ext uri="{FF2B5EF4-FFF2-40B4-BE49-F238E27FC236}">
                  <a16:creationId xmlns:a16="http://schemas.microsoft.com/office/drawing/2014/main" xmlns="" id="{6D71D089-DF95-4BCC-AE50-C3463350C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983" y="1702471"/>
              <a:ext cx="1444487" cy="1517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2A167386-8322-4AFE-A8B2-A4694F19EF3D}"/>
                </a:ext>
              </a:extLst>
            </p:cNvPr>
            <p:cNvSpPr txBox="1"/>
            <p:nvPr/>
          </p:nvSpPr>
          <p:spPr>
            <a:xfrm>
              <a:off x="4660835" y="2107187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chemeClr val="bg1"/>
                  </a:solidFill>
                </a:rPr>
                <a:t>48</a:t>
              </a: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DE853400-72AC-4BEE-BAB3-F1AA66D53419}"/>
              </a:ext>
            </a:extLst>
          </p:cNvPr>
          <p:cNvGrpSpPr/>
          <p:nvPr/>
        </p:nvGrpSpPr>
        <p:grpSpPr>
          <a:xfrm>
            <a:off x="9365291" y="1702471"/>
            <a:ext cx="1444487" cy="1517318"/>
            <a:chOff x="4465983" y="1702471"/>
            <a:chExt cx="1444487" cy="1517318"/>
          </a:xfrm>
        </p:grpSpPr>
        <p:pic>
          <p:nvPicPr>
            <p:cNvPr id="67" name="Picture 2" descr="cup">
              <a:extLst>
                <a:ext uri="{FF2B5EF4-FFF2-40B4-BE49-F238E27FC236}">
                  <a16:creationId xmlns:a16="http://schemas.microsoft.com/office/drawing/2014/main" xmlns="" id="{D7FD32B8-A346-405C-A00B-815022DD0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983" y="1702471"/>
              <a:ext cx="1444487" cy="1517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BD670E49-B948-40D8-8E5D-0F375E30FD39}"/>
                </a:ext>
              </a:extLst>
            </p:cNvPr>
            <p:cNvSpPr txBox="1"/>
            <p:nvPr/>
          </p:nvSpPr>
          <p:spPr>
            <a:xfrm>
              <a:off x="4660835" y="2107187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chemeClr val="bg1"/>
                  </a:solidFill>
                </a:rPr>
                <a:t>21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F4B41096-120C-42C8-BD1E-0AB94CBAB3F3}"/>
              </a:ext>
            </a:extLst>
          </p:cNvPr>
          <p:cNvGrpSpPr/>
          <p:nvPr/>
        </p:nvGrpSpPr>
        <p:grpSpPr>
          <a:xfrm>
            <a:off x="4465983" y="3367148"/>
            <a:ext cx="1444487" cy="1517318"/>
            <a:chOff x="4465983" y="1702471"/>
            <a:chExt cx="1444487" cy="1517318"/>
          </a:xfrm>
        </p:grpSpPr>
        <p:pic>
          <p:nvPicPr>
            <p:cNvPr id="70" name="Picture 2" descr="cup">
              <a:extLst>
                <a:ext uri="{FF2B5EF4-FFF2-40B4-BE49-F238E27FC236}">
                  <a16:creationId xmlns:a16="http://schemas.microsoft.com/office/drawing/2014/main" xmlns="" id="{16ED7682-3300-4E00-8AF5-616D391F2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983" y="1702471"/>
              <a:ext cx="1444487" cy="1517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43C31A69-80AB-41CD-97C4-BDC73344CE3F}"/>
                </a:ext>
              </a:extLst>
            </p:cNvPr>
            <p:cNvSpPr txBox="1"/>
            <p:nvPr/>
          </p:nvSpPr>
          <p:spPr>
            <a:xfrm>
              <a:off x="4660835" y="2107187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chemeClr val="bg1"/>
                  </a:solidFill>
                </a:rPr>
                <a:t>30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8FDCBE11-4A65-4A0A-AE36-48640A993544}"/>
              </a:ext>
            </a:extLst>
          </p:cNvPr>
          <p:cNvGrpSpPr/>
          <p:nvPr/>
        </p:nvGrpSpPr>
        <p:grpSpPr>
          <a:xfrm>
            <a:off x="6105322" y="3367148"/>
            <a:ext cx="1444487" cy="1517318"/>
            <a:chOff x="4465983" y="1702471"/>
            <a:chExt cx="1444487" cy="1517318"/>
          </a:xfrm>
        </p:grpSpPr>
        <p:pic>
          <p:nvPicPr>
            <p:cNvPr id="73" name="Picture 2" descr="cup">
              <a:extLst>
                <a:ext uri="{FF2B5EF4-FFF2-40B4-BE49-F238E27FC236}">
                  <a16:creationId xmlns:a16="http://schemas.microsoft.com/office/drawing/2014/main" xmlns="" id="{3B743BF5-79FC-4CBB-8389-6891C2381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983" y="1702471"/>
              <a:ext cx="1444487" cy="1517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A30DF912-5225-43B1-9895-B130F462BFCB}"/>
                </a:ext>
              </a:extLst>
            </p:cNvPr>
            <p:cNvSpPr txBox="1"/>
            <p:nvPr/>
          </p:nvSpPr>
          <p:spPr>
            <a:xfrm>
              <a:off x="4660835" y="2107187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chemeClr val="bg1"/>
                  </a:solidFill>
                </a:rPr>
                <a:t>54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BFF6B25D-9AFB-4D87-B51C-06B54C3941E5}"/>
              </a:ext>
            </a:extLst>
          </p:cNvPr>
          <p:cNvGrpSpPr/>
          <p:nvPr/>
        </p:nvGrpSpPr>
        <p:grpSpPr>
          <a:xfrm>
            <a:off x="7721629" y="3367148"/>
            <a:ext cx="1444487" cy="1517318"/>
            <a:chOff x="4465983" y="1702471"/>
            <a:chExt cx="1444487" cy="1517318"/>
          </a:xfrm>
        </p:grpSpPr>
        <p:pic>
          <p:nvPicPr>
            <p:cNvPr id="76" name="Picture 2" descr="cup">
              <a:extLst>
                <a:ext uri="{FF2B5EF4-FFF2-40B4-BE49-F238E27FC236}">
                  <a16:creationId xmlns:a16="http://schemas.microsoft.com/office/drawing/2014/main" xmlns="" id="{1231E5EA-0BF5-422F-AE9B-4F9E00BD2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983" y="1702471"/>
              <a:ext cx="1444487" cy="1517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B5E8A79E-94F5-483D-9ECE-0ADE830E29A7}"/>
                </a:ext>
              </a:extLst>
            </p:cNvPr>
            <p:cNvSpPr txBox="1"/>
            <p:nvPr/>
          </p:nvSpPr>
          <p:spPr>
            <a:xfrm>
              <a:off x="4660835" y="2107187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chemeClr val="bg1"/>
                  </a:solidFill>
                </a:rPr>
                <a:t>42</a:t>
              </a: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786559F4-D920-491F-B727-371CDC860429}"/>
              </a:ext>
            </a:extLst>
          </p:cNvPr>
          <p:cNvGrpSpPr/>
          <p:nvPr/>
        </p:nvGrpSpPr>
        <p:grpSpPr>
          <a:xfrm>
            <a:off x="9365291" y="3367148"/>
            <a:ext cx="1444487" cy="1517318"/>
            <a:chOff x="4465983" y="1702471"/>
            <a:chExt cx="1444487" cy="1517318"/>
          </a:xfrm>
        </p:grpSpPr>
        <p:pic>
          <p:nvPicPr>
            <p:cNvPr id="79" name="Picture 2" descr="cup">
              <a:extLst>
                <a:ext uri="{FF2B5EF4-FFF2-40B4-BE49-F238E27FC236}">
                  <a16:creationId xmlns:a16="http://schemas.microsoft.com/office/drawing/2014/main" xmlns="" id="{1C413C13-841D-4D45-AE43-9A0D83DF22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983" y="1702471"/>
              <a:ext cx="1444487" cy="1517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ED8FB5DC-7FEB-4881-A7D8-28D0A81349A7}"/>
                </a:ext>
              </a:extLst>
            </p:cNvPr>
            <p:cNvSpPr txBox="1"/>
            <p:nvPr/>
          </p:nvSpPr>
          <p:spPr>
            <a:xfrm>
              <a:off x="4660835" y="2107187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chemeClr val="bg1"/>
                  </a:solidFill>
                </a:rPr>
                <a:t>28</a:t>
              </a:r>
            </a:p>
          </p:txBody>
        </p:sp>
      </p:grpSp>
      <p:pic>
        <p:nvPicPr>
          <p:cNvPr id="2052" name="Picture 4" descr="cute blue monster having a cup of coffee">
            <a:extLst>
              <a:ext uri="{FF2B5EF4-FFF2-40B4-BE49-F238E27FC236}">
                <a16:creationId xmlns:a16="http://schemas.microsoft.com/office/drawing/2014/main" xmlns="" id="{8D09123C-5973-4558-8493-6B593D820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7490" r="3109" b="11806"/>
          <a:stretch/>
        </p:blipFill>
        <p:spPr bwMode="auto">
          <a:xfrm>
            <a:off x="1050033" y="1702471"/>
            <a:ext cx="2978446" cy="318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38491" y="474387"/>
            <a:ext cx="9668869" cy="739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Знайди значення виразу с∙6-40, якщо с=8, с=9.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119" y="3010946"/>
            <a:ext cx="1561628" cy="264275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03548" y="-634974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5187" y="1663948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805" y="2422898"/>
            <a:ext cx="394062" cy="35505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58986" y="1576959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726398" y="1589205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31378" y="1684584"/>
            <a:ext cx="394062" cy="355057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6C2931DB-6C7A-45F8-8E01-1862FCEE3C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87441" y="1592687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D0B3D22B-1639-483F-A1C8-8E7F45CB10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35429" y="2399794"/>
            <a:ext cx="394062" cy="355057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9F56E1D2-3192-4F02-83C2-C07EE1B16C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854690" y="2315847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CCA4F239-2A60-4741-AF0A-E36A863DD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65590" y="1679878"/>
            <a:ext cx="394062" cy="355057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958E4532-0F72-43BC-AEB6-39CE2227AD07}"/>
              </a:ext>
            </a:extLst>
          </p:cNvPr>
          <p:cNvSpPr txBox="1"/>
          <p:nvPr/>
        </p:nvSpPr>
        <p:spPr>
          <a:xfrm>
            <a:off x="620267" y="1578816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с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BA089841-B8FE-4717-8596-5585881C245B}"/>
              </a:ext>
            </a:extLst>
          </p:cNvPr>
          <p:cNvSpPr txBox="1"/>
          <p:nvPr/>
        </p:nvSpPr>
        <p:spPr>
          <a:xfrm>
            <a:off x="2717478" y="1591484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47942FD-AF17-4D2C-ABBA-EAC863857C53}"/>
              </a:ext>
            </a:extLst>
          </p:cNvPr>
          <p:cNvSpPr txBox="1"/>
          <p:nvPr/>
        </p:nvSpPr>
        <p:spPr>
          <a:xfrm>
            <a:off x="4383953" y="1576959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с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8BE1DB45-A2EA-4438-9F78-9E875670D4C2}"/>
              </a:ext>
            </a:extLst>
          </p:cNvPr>
          <p:cNvSpPr txBox="1"/>
          <p:nvPr/>
        </p:nvSpPr>
        <p:spPr>
          <a:xfrm>
            <a:off x="612322" y="2328645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с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4BBA39A-6CA3-4E46-9C40-52ADD841B72B}"/>
              </a:ext>
            </a:extLst>
          </p:cNvPr>
          <p:cNvSpPr txBox="1"/>
          <p:nvPr/>
        </p:nvSpPr>
        <p:spPr>
          <a:xfrm>
            <a:off x="2694190" y="2340742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221FE6FB-1B18-49D1-A48C-2E623AB855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55065" y="2422152"/>
            <a:ext cx="394062" cy="35505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A4B049E4-9854-4C12-936B-73EB379524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500660" y="1592687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91789EAB-8E09-4A57-8F44-1E12D10088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79332" y="2325436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96083A41-BCF2-413E-9D1B-1934CEA8A6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2797" y="2329764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F31A5DE8-850F-46F0-98C5-3AFED33063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968533" y="2322268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DF5CB1AD-2E27-4DD2-A336-1BBB3A0B06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98903" y="1592687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4F36A105-4AA4-4B63-A982-B4806111C0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4186" y="1698287"/>
            <a:ext cx="394062" cy="40367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8D08BAA4-1D51-4A09-8068-A4539F9EE8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429063" y="1552773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B3C903AF-80B5-441F-AD0E-7871F4BBE90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4708619" y="1684584"/>
            <a:ext cx="394062" cy="35505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7978578B-22C2-48D8-996B-326D5E593C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586073" y="1688223"/>
            <a:ext cx="394062" cy="3550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DF1E692F-F8F9-4883-800C-2789BDB0F3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4737358" y="2422898"/>
            <a:ext cx="394062" cy="3550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5A587E1C-485B-4BC3-B018-0E83269810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54128" y="1659603"/>
            <a:ext cx="394062" cy="35505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4B8C4E36-680E-4CDB-AD44-7DA16FBC5E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2123" y="1638626"/>
            <a:ext cx="394062" cy="40367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88E1F32-16F7-40DC-9A7D-A81577DF27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8564" y="2423134"/>
            <a:ext cx="394062" cy="40367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C2E75705-10EA-4D35-83A7-4068AAB266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5758" y="2413417"/>
            <a:ext cx="394062" cy="40367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A4A1D586-5A00-4773-8B64-99D0DA6530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000602" y="1573577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33E1AEC9-481E-4B12-969C-8E8F4A537F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236324" y="1592686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C7AB6BE7-2729-474E-8BA8-058B56CE13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1127893" y="1598689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ACFFF3A0-508D-4DE9-AFB9-2BBF115627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48137" y="1546815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9B055CA-354F-43EB-ADE8-74E5A00BEE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291234" y="1553300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BA5B40CD-0D4B-40FB-B8CD-72744FFBA8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0710330" y="1678344"/>
            <a:ext cx="394062" cy="355057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9642B83D-3E1E-497F-BA8A-2744DE9D00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788683" y="1581920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318565D-BFD1-4BB2-BFF5-F3083C62A0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957611" y="1593586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B23C3459-20C5-4175-AAAD-CDFB987D09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81641" y="2325047"/>
            <a:ext cx="455016" cy="567661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9C1EE36-A0B3-44B2-B633-6E12FCC7DD8A}"/>
              </a:ext>
            </a:extLst>
          </p:cNvPr>
          <p:cNvSpPr txBox="1"/>
          <p:nvPr/>
        </p:nvSpPr>
        <p:spPr>
          <a:xfrm>
            <a:off x="4406608" y="2325047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с</a:t>
            </a: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ECB0F40-5AEE-4936-8069-59000E30DB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97046" y="2328645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D5E25346-5DDF-4135-9F33-7825E2C73D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702632" y="2315849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9EB48045-8CFA-417D-8506-939687E662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186922" y="2315848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A9131A88-EF51-4782-9E40-1F143D78E9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957611" y="2315847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39208B64-97B4-4B4E-83A6-DCDA34340B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1428018" y="2328644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3FAFB278-08A7-4FA4-BEDD-F78FADA930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423989" y="2288677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D2DE3C8F-0907-4A9B-88CC-E0B9320533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32489" y="2302503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644157CA-3EC2-42A2-8081-D98EB637301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316034" y="2302502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772780E1-E201-4011-B946-A3BC021FE1C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0717232" y="2428569"/>
            <a:ext cx="394062" cy="355057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BCAED07B-134E-4F52-830C-6AD9BD3C19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565400" y="2408195"/>
            <a:ext cx="394062" cy="355057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DBADD2D9-D8D9-4319-909A-4E2A3C149DA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40491" y="2397125"/>
            <a:ext cx="394062" cy="355057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2907AAC4-EB4F-4304-A2C7-9DED2D0074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1181390" y="2322268"/>
            <a:ext cx="455016" cy="567661"/>
          </a:xfrm>
          <a:prstGeom prst="rect">
            <a:avLst/>
          </a:prstGeom>
        </p:spPr>
      </p:pic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261B5860-9A63-4C65-B00C-F3C4B6C84A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44873" y="4171656"/>
            <a:ext cx="455016" cy="56766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183B667-DED7-4AAE-98B8-0373D2992D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47643" y="4178725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1765A3C5-9917-4790-A642-4327023014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17000" y="4191644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C2648D1A-4017-4354-BB19-6B47330780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13971" y="4166195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8A2529BA-626B-44EF-9A21-4C9C214341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37378" y="4274745"/>
            <a:ext cx="394062" cy="35505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A2931655-46BE-4F4A-B527-0245064E65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38661" y="4178724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C8380339-742E-40F3-93DA-53451FEAE9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07899" y="4179508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41459C13-E73A-48BA-9419-7207EA837A9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99160" y="4349187"/>
            <a:ext cx="440143" cy="288932"/>
          </a:xfrm>
          <a:prstGeom prst="rect">
            <a:avLst/>
          </a:prstGeom>
        </p:spPr>
      </p:pic>
      <p:grpSp>
        <p:nvGrpSpPr>
          <p:cNvPr id="94" name="Группа 93">
            <a:extLst>
              <a:ext uri="{FF2B5EF4-FFF2-40B4-BE49-F238E27FC236}">
                <a16:creationId xmlns:a16="http://schemas.microsoft.com/office/drawing/2014/main" xmlns="" id="{AA30396C-404B-4657-8E92-A7948419A3E9}"/>
              </a:ext>
            </a:extLst>
          </p:cNvPr>
          <p:cNvGrpSpPr/>
          <p:nvPr/>
        </p:nvGrpSpPr>
        <p:grpSpPr>
          <a:xfrm>
            <a:off x="2090093" y="4171604"/>
            <a:ext cx="401369" cy="564394"/>
            <a:chOff x="963782" y="2336701"/>
            <a:chExt cx="401369" cy="564394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xmlns="" id="{52A9FC95-1C93-47F7-BEE5-167CFDAD0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xmlns="" id="{E4A0911F-E93A-43E9-A58C-A13D70E62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1DC6355B-9D3D-4088-8FF1-9D5736BC50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99762" y="4269368"/>
            <a:ext cx="394062" cy="355057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25775570-C556-4050-A226-5AD786B70E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353840" y="4175200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DD629FB0-6F1A-4A8E-9D32-7592976262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296072" y="4177903"/>
            <a:ext cx="455016" cy="56766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A5B39450-9FB0-40D0-AF19-505FD91E78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515658" y="4189679"/>
            <a:ext cx="455016" cy="56766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A201212C-C07E-4C6A-BF53-371679366A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576944" y="4178129"/>
            <a:ext cx="455016" cy="567661"/>
          </a:xfrm>
          <a:prstGeom prst="rect">
            <a:avLst/>
          </a:prstGeom>
        </p:spPr>
      </p:pic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xmlns="" id="{46586D8C-E4A2-4736-8884-8FDEDDCC9443}"/>
              </a:ext>
            </a:extLst>
          </p:cNvPr>
          <p:cNvGrpSpPr/>
          <p:nvPr/>
        </p:nvGrpSpPr>
        <p:grpSpPr>
          <a:xfrm>
            <a:off x="6960594" y="4192946"/>
            <a:ext cx="401369" cy="564394"/>
            <a:chOff x="963782" y="2336701"/>
            <a:chExt cx="401369" cy="564394"/>
          </a:xfrm>
        </p:grpSpPr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xmlns="" id="{DA0F91D8-6614-4982-82EA-268A7D060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xmlns="" id="{01D543F3-D363-4DBA-95F9-3649A6104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22E85971-9F52-4D84-B8CA-9B1A6DCC876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69561" y="4329043"/>
            <a:ext cx="440143" cy="28893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7D90D7D5-9F35-413E-961A-98BADF0098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130736" y="4183196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B33EA285-7E8A-46FE-ACA4-8D7C6D3FD6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354556" y="4159693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12010" y="5028707"/>
            <a:ext cx="394062" cy="355057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379674" y="4925582"/>
            <a:ext cx="455016" cy="567661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CD155F05-1B95-4B0E-B6CA-34CB0F6955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95500" y="4932229"/>
            <a:ext cx="455016" cy="56766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4A65C909-5EA2-4E8B-94FD-B78228DF97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449" y="5014224"/>
            <a:ext cx="394062" cy="403674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65885" y="4918456"/>
            <a:ext cx="455016" cy="567661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A0DB3E0D-0DA9-4C31-8022-2DC5290E58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507006" y="4918456"/>
            <a:ext cx="455016" cy="567661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34936" y="5050773"/>
            <a:ext cx="394062" cy="355057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F88A27CD-0BEB-4223-8A61-B63396449E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40975" y="4958950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7389E8B3-AE94-4434-BD66-82B90E0EF3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324128" y="4952467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1B1E9220-0F6D-409B-92B0-8F3DCC9AF6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45575" y="4928964"/>
            <a:ext cx="455016" cy="567661"/>
          </a:xfrm>
          <a:prstGeom prst="rect">
            <a:avLst/>
          </a:prstGeom>
        </p:spPr>
      </p:pic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xmlns="" id="{5358ED4D-30AD-4229-9DDF-E6371BD78193}"/>
              </a:ext>
            </a:extLst>
          </p:cNvPr>
          <p:cNvGrpSpPr/>
          <p:nvPr/>
        </p:nvGrpSpPr>
        <p:grpSpPr>
          <a:xfrm>
            <a:off x="5109232" y="4960583"/>
            <a:ext cx="401369" cy="564394"/>
            <a:chOff x="963782" y="2336701"/>
            <a:chExt cx="401369" cy="564394"/>
          </a:xfrm>
        </p:grpSpPr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xmlns="" id="{F924B157-8060-444E-85E3-CAEDE37CC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xmlns="" id="{54B6223A-66D9-4F06-8665-8347E57A5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6584C67A-624F-48E1-B4C2-369302548A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29491" y="4949900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027B3435-5A2A-4748-9185-C8F1160CF4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262953" y="4923343"/>
            <a:ext cx="455016" cy="567661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2439B25E-C197-4E7E-854A-F7E0C1682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586073" y="4925582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79CE10EA-4FE5-4E10-B3A6-ACF12812FF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500025" y="4936038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D67CEA2E-1D8D-4746-9DE2-061CC8FB437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42273" y="5000492"/>
            <a:ext cx="394062" cy="355057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DE7D5A0F-C8F1-4BA1-9E78-9C016CCD42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8750" y="4982941"/>
            <a:ext cx="394062" cy="403674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ECB9F6E7-5479-4F31-AE2E-4A9A6D199A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714619" y="4923344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12308" y="5758828"/>
            <a:ext cx="394062" cy="355057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8706CC38-6F10-496A-9086-89967CE4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097400" y="5696813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C41958DA-47E4-49D7-83EB-21B388AE2E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344023" y="5676290"/>
            <a:ext cx="455016" cy="567661"/>
          </a:xfrm>
          <a:prstGeom prst="rect">
            <a:avLst/>
          </a:prstGeom>
        </p:spPr>
      </p:pic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xmlns="" id="{F7A2DD2A-09BF-44E6-B100-CB8FA189F05B}"/>
              </a:ext>
            </a:extLst>
          </p:cNvPr>
          <p:cNvGrpSpPr/>
          <p:nvPr/>
        </p:nvGrpSpPr>
        <p:grpSpPr>
          <a:xfrm>
            <a:off x="1673867" y="5676933"/>
            <a:ext cx="401369" cy="564394"/>
            <a:chOff x="963782" y="2336701"/>
            <a:chExt cx="401369" cy="564394"/>
          </a:xfrm>
        </p:grpSpPr>
        <p:pic>
          <p:nvPicPr>
            <p:cNvPr id="169" name="Рисунок 168">
              <a:extLst>
                <a:ext uri="{FF2B5EF4-FFF2-40B4-BE49-F238E27FC236}">
                  <a16:creationId xmlns:a16="http://schemas.microsoft.com/office/drawing/2014/main" xmlns="" id="{8FF029D4-0FCC-448C-BE7F-33ADD434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70" name="Рисунок 169">
              <a:extLst>
                <a:ext uri="{FF2B5EF4-FFF2-40B4-BE49-F238E27FC236}">
                  <a16:creationId xmlns:a16="http://schemas.microsoft.com/office/drawing/2014/main" xmlns="" id="{1563FBCE-1AD7-4381-AB82-0C0335D74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DEEB92C8-5852-41D4-9823-74EF6EFAF2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70806" y="5674697"/>
            <a:ext cx="455016" cy="567661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43706" y="5781907"/>
            <a:ext cx="394062" cy="355057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73626" y="5675606"/>
            <a:ext cx="455016" cy="567661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0F71910C-F77E-40D3-A3D4-8ACB680F70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681836" y="5683848"/>
            <a:ext cx="455016" cy="567661"/>
          </a:xfrm>
          <a:prstGeom prst="rect">
            <a:avLst/>
          </a:prstGeom>
        </p:spPr>
      </p:pic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xmlns="" id="{9A2E07B7-94A3-49B1-998A-2D3D5A41E20D}"/>
              </a:ext>
            </a:extLst>
          </p:cNvPr>
          <p:cNvGrpSpPr/>
          <p:nvPr/>
        </p:nvGrpSpPr>
        <p:grpSpPr>
          <a:xfrm>
            <a:off x="5080862" y="5695491"/>
            <a:ext cx="401369" cy="564394"/>
            <a:chOff x="963782" y="2336701"/>
            <a:chExt cx="401369" cy="564394"/>
          </a:xfrm>
        </p:grpSpPr>
        <p:pic>
          <p:nvPicPr>
            <p:cNvPr id="176" name="Рисунок 175">
              <a:extLst>
                <a:ext uri="{FF2B5EF4-FFF2-40B4-BE49-F238E27FC236}">
                  <a16:creationId xmlns:a16="http://schemas.microsoft.com/office/drawing/2014/main" xmlns="" id="{A3AF049C-832A-40EE-ADAD-481607CC1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xmlns="" id="{38D0A8DE-305D-4CE1-90F2-F5C4787B4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78" name="Рисунок 177">
            <a:extLst>
              <a:ext uri="{FF2B5EF4-FFF2-40B4-BE49-F238E27FC236}">
                <a16:creationId xmlns:a16="http://schemas.microsoft.com/office/drawing/2014/main" xmlns="" id="{0C42F529-9DB4-4DE5-AF4C-D9F7B7EFDD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69227" y="5670389"/>
            <a:ext cx="455016" cy="567661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xmlns="" id="{3867A45B-4582-4F48-A2BD-384C4BB877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244364" y="5670389"/>
            <a:ext cx="455016" cy="567661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xmlns="" id="{AF106944-CD61-416F-872A-F41D26A84D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580378" y="5683847"/>
            <a:ext cx="455016" cy="567661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xmlns="" id="{32E2E2D5-F418-44D4-B2E8-991F95F096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136200" y="5685417"/>
            <a:ext cx="455016" cy="567661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xmlns="" id="{EA7E8567-5CD0-45B1-B205-954187674C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91349" y="5692921"/>
            <a:ext cx="455016" cy="567661"/>
          </a:xfrm>
          <a:prstGeom prst="rect">
            <a:avLst/>
          </a:prstGeom>
        </p:spPr>
      </p:pic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xmlns="" id="{6BCF305F-9A0B-46A0-9746-EA96C66EE8BC}"/>
              </a:ext>
            </a:extLst>
          </p:cNvPr>
          <p:cNvGrpSpPr/>
          <p:nvPr/>
        </p:nvGrpSpPr>
        <p:grpSpPr>
          <a:xfrm>
            <a:off x="8461645" y="5688684"/>
            <a:ext cx="401369" cy="564394"/>
            <a:chOff x="963782" y="2336701"/>
            <a:chExt cx="401369" cy="564394"/>
          </a:xfrm>
        </p:grpSpPr>
        <p:pic>
          <p:nvPicPr>
            <p:cNvPr id="184" name="Рисунок 183">
              <a:extLst>
                <a:ext uri="{FF2B5EF4-FFF2-40B4-BE49-F238E27FC236}">
                  <a16:creationId xmlns:a16="http://schemas.microsoft.com/office/drawing/2014/main" xmlns="" id="{E022727B-DA8F-469D-B027-F945718F5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85" name="Рисунок 184">
              <a:extLst>
                <a:ext uri="{FF2B5EF4-FFF2-40B4-BE49-F238E27FC236}">
                  <a16:creationId xmlns:a16="http://schemas.microsoft.com/office/drawing/2014/main" xmlns="" id="{A1342AB9-0E12-4BEC-AC4A-1DE2B15E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86" name="Рисунок 185">
            <a:extLst>
              <a:ext uri="{FF2B5EF4-FFF2-40B4-BE49-F238E27FC236}">
                <a16:creationId xmlns:a16="http://schemas.microsoft.com/office/drawing/2014/main" xmlns="" id="{AAAFD36A-2C3D-4B64-8FC2-346D90C28C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195766" y="5768562"/>
            <a:ext cx="394062" cy="355057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:a16="http://schemas.microsoft.com/office/drawing/2014/main" xmlns="" id="{C2750F54-5AD4-46C4-B37E-961C2FA105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852578" y="5690966"/>
            <a:ext cx="455016" cy="567661"/>
          </a:xfrm>
          <a:prstGeom prst="rect">
            <a:avLst/>
          </a:prstGeom>
        </p:spPr>
      </p:pic>
      <p:sp>
        <p:nvSpPr>
          <p:cNvPr id="188" name="Прямоугольник 187"/>
          <p:cNvSpPr/>
          <p:nvPr/>
        </p:nvSpPr>
        <p:spPr>
          <a:xfrm>
            <a:off x="1451491" y="3129848"/>
            <a:ext cx="4090966" cy="739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Обчисли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8315</TotalTime>
  <Words>566</Words>
  <Application>Microsoft Office PowerPoint</Application>
  <PresentationFormat>Произвольный</PresentationFormat>
  <Paragraphs>141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1085</cp:revision>
  <dcterms:created xsi:type="dcterms:W3CDTF">2018-01-05T16:38:53Z</dcterms:created>
  <dcterms:modified xsi:type="dcterms:W3CDTF">2025-04-01T08:40:26Z</dcterms:modified>
</cp:coreProperties>
</file>