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455" r:id="rId3"/>
    <p:sldId id="361" r:id="rId4"/>
    <p:sldId id="454" r:id="rId5"/>
    <p:sldId id="421" r:id="rId6"/>
    <p:sldId id="452" r:id="rId7"/>
    <p:sldId id="448" r:id="rId8"/>
    <p:sldId id="450" r:id="rId9"/>
    <p:sldId id="342" r:id="rId10"/>
    <p:sldId id="434" r:id="rId11"/>
    <p:sldId id="417" r:id="rId12"/>
    <p:sldId id="453" r:id="rId13"/>
    <p:sldId id="45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00B050"/>
    <a:srgbClr val="295FFF"/>
    <a:srgbClr val="1694E9"/>
    <a:srgbClr val="FFFF00"/>
    <a:srgbClr val="709E32"/>
    <a:srgbClr val="FFB441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0.jpeg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12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1086" y="3997003"/>
            <a:ext cx="9144001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Читання – класні «ліки» </a:t>
            </a:r>
          </a:p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(з журналу «Барвінок»)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Відео - В Україні припинив друк легендарний дитячий журнал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6" y="1032171"/>
            <a:ext cx="4016829" cy="254196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63859" y="1032171"/>
            <a:ext cx="319122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Скільки на землі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іще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цікавого!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журнал БАРВІНОК, оформить подписку онлайн, купить газету, 2018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/>
          <a:stretch/>
        </p:blipFill>
        <p:spPr bwMode="auto">
          <a:xfrm>
            <a:off x="549729" y="1525726"/>
            <a:ext cx="2687072" cy="39243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55596" y="1448882"/>
            <a:ext cx="8139718" cy="48320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Ти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вже знаєш, що читання дає нові знання, покращує пам’ять, розвиває увагу, зменшує стрес.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Звісно,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ц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ього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досягають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 за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5 хвилин читання. То скільки хвилин щодня треба читати? Кожен визначає сам. Це залежить від любові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книжок, кількості вільного часу тощо.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Однак зваж на такі факти. Люди, які щодня читають не менше як 30 хвилин, живуть приблизно на два роки довше, ніж ті, хто не читає. І починати вживати ці класні «ліки» краще в дитинстві. 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9225" y="581614"/>
            <a:ext cx="10338632" cy="7067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Стаття «ЧИТАННЯ </a:t>
            </a:r>
            <a:r>
              <a:rPr lang="uk-UA" sz="4000" b="1" dirty="0">
                <a:solidFill>
                  <a:schemeClr val="bg1"/>
                </a:solidFill>
              </a:rPr>
              <a:t>– КЛАСНІ «ЛІКИ</a:t>
            </a:r>
            <a:r>
              <a:rPr lang="uk-UA" sz="4000" b="1" dirty="0" smtClean="0">
                <a:solidFill>
                  <a:schemeClr val="bg1"/>
                </a:solidFill>
              </a:rPr>
              <a:t>»»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715" y="1305338"/>
            <a:ext cx="850969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Яка інформація була для </a:t>
            </a:r>
            <a:r>
              <a:rPr lang="uk-UA" sz="2800" b="1" dirty="0" smtClean="0">
                <a:solidFill>
                  <a:schemeClr val="bg1"/>
                </a:solidFill>
              </a:rPr>
              <a:t>тебе </a:t>
            </a:r>
            <a:r>
              <a:rPr lang="uk-UA" sz="2800" b="1" dirty="0">
                <a:solidFill>
                  <a:schemeClr val="bg1"/>
                </a:solidFill>
              </a:rPr>
              <a:t>новою?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Чи зустрілися в статті факти, що суперечать </a:t>
            </a:r>
            <a:r>
              <a:rPr lang="uk-UA" sz="2800" b="1" dirty="0" smtClean="0">
                <a:solidFill>
                  <a:schemeClr val="bg1"/>
                </a:solidFill>
              </a:rPr>
              <a:t>твоїм </a:t>
            </a:r>
            <a:r>
              <a:rPr lang="uk-UA" sz="2800" b="1" dirty="0">
                <a:solidFill>
                  <a:schemeClr val="bg1"/>
                </a:solidFill>
              </a:rPr>
              <a:t>уявленням про читання? Які саме?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Яка інформація спонукає до запитань чи потребує уточнень?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Відповідь на які питання </a:t>
            </a:r>
            <a:r>
              <a:rPr lang="uk-UA" sz="2800" b="1" dirty="0" smtClean="0">
                <a:solidFill>
                  <a:schemeClr val="bg1"/>
                </a:solidFill>
              </a:rPr>
              <a:t>ти хочеш отримати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 чому </a:t>
            </a:r>
            <a:r>
              <a:rPr lang="uk-UA" sz="2800" b="1" dirty="0" smtClean="0">
                <a:solidFill>
                  <a:schemeClr val="bg1"/>
                </a:solidFill>
              </a:rPr>
              <a:t>ти сумніваєшся </a:t>
            </a:r>
            <a:r>
              <a:rPr lang="uk-UA" sz="2800" b="1" dirty="0">
                <a:solidFill>
                  <a:schemeClr val="bg1"/>
                </a:solidFill>
              </a:rPr>
              <a:t>або чому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не </a:t>
            </a:r>
            <a:r>
              <a:rPr lang="uk-UA" sz="2800" b="1" dirty="0" smtClean="0">
                <a:solidFill>
                  <a:schemeClr val="bg1"/>
                </a:solidFill>
              </a:rPr>
              <a:t>довіряєш?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холодный Emoticon смешной имеет вопрос о метки Иллюстрация штока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375">
                        <a14:foregroundMark x1="29375" y1="45750" x2="29375" y2="45750"/>
                        <a14:foregroundMark x1="37375" y1="43125" x2="37375" y2="43125"/>
                        <a14:foregroundMark x1="31000" y1="75250" x2="31000" y2="75250"/>
                        <a14:foregroundMark x1="65875" y1="70250" x2="65875" y2="70250"/>
                        <a14:foregroundMark x1="76500" y1="70000" x2="76500" y2="70000"/>
                        <a14:foregroundMark x1="67000" y1="79625" x2="67000" y2="79625"/>
                        <a14:foregroundMark x1="62375" y1="80375" x2="62375" y2="80375"/>
                        <a14:foregroundMark x1="72125" y1="77500" x2="72125" y2="77500"/>
                        <a14:foregroundMark x1="35625" y1="78000" x2="35625" y2="78000"/>
                        <a14:foregroundMark x1="36250" y1="72375" x2="36250" y2="72375"/>
                        <a14:foregroundMark x1="31750" y1="53250" x2="31750" y2="53250"/>
                        <a14:foregroundMark x1="19375" y1="15875" x2="19375" y2="15875"/>
                        <a14:foregroundMark x1="29250" y1="19250" x2="29250" y2="19250"/>
                        <a14:foregroundMark x1="42875" y1="29500" x2="42875" y2="29500"/>
                        <a14:backgroundMark x1="17875" y1="80375" x2="17875" y2="80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5628" r="4695" b="12247"/>
          <a:stretch/>
        </p:blipFill>
        <p:spPr bwMode="auto">
          <a:xfrm>
            <a:off x="8784771" y="3522568"/>
            <a:ext cx="2612571" cy="261257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957943" y="533990"/>
            <a:ext cx="10254343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Дай відповіді на питання до статті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7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045029" y="471733"/>
            <a:ext cx="9938657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: округлені кути 7">
            <a:extLst>
              <a:ext uri="{FF2B5EF4-FFF2-40B4-BE49-F238E27FC236}">
                <a16:creationId xmlns:a16="http://schemas.microsoft.com/office/drawing/2014/main" xmlns="" id="{64487D4B-FC3C-4552-8E1A-F2831FBE1812}"/>
              </a:ext>
            </a:extLst>
          </p:cNvPr>
          <p:cNvSpPr/>
          <p:nvPr/>
        </p:nvSpPr>
        <p:spPr>
          <a:xfrm>
            <a:off x="1135221" y="1337844"/>
            <a:ext cx="5377542" cy="248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З яким журналом ознайомились на уроці? 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Про які ліки розповідає стаття журналу «Барвінок»? 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Чи приймаєш ти ці «ліки»?</a:t>
            </a:r>
          </a:p>
        </p:txBody>
      </p:sp>
      <p:pic>
        <p:nvPicPr>
          <p:cNvPr id="5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6703647" y="1337844"/>
            <a:ext cx="4378009" cy="342221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7">
            <a:extLst>
              <a:ext uri="{FF2B5EF4-FFF2-40B4-BE49-F238E27FC236}">
                <a16:creationId xmlns:a16="http://schemas.microsoft.com/office/drawing/2014/main" xmlns="" id="{64487D4B-FC3C-4552-8E1A-F2831FBE1812}"/>
              </a:ext>
            </a:extLst>
          </p:cNvPr>
          <p:cNvSpPr/>
          <p:nvPr/>
        </p:nvSpPr>
        <p:spPr>
          <a:xfrm>
            <a:off x="1135221" y="3891735"/>
            <a:ext cx="5377542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статтю,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наведи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аргументи на користь читання.</a:t>
            </a:r>
          </a:p>
        </p:txBody>
      </p:sp>
    </p:spTree>
    <p:extLst>
      <p:ext uri="{BB962C8B-B14F-4D97-AF65-F5344CB8AC3E}">
        <p14:creationId xmlns:p14="http://schemas.microsoft.com/office/powerpoint/2010/main" val="47069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51" y="4226512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126409" y="494530"/>
            <a:ext cx="10064105" cy="7510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4" y="2056478"/>
            <a:ext cx="2912500" cy="324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4558" y="2675183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06" y="1124541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30" y="2120309"/>
            <a:ext cx="2850334" cy="317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033" y="1847369"/>
            <a:ext cx="2946399" cy="327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09" y="1156956"/>
            <a:ext cx="1576044" cy="14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431" y="1219832"/>
            <a:ext cx="1679964" cy="15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6986" y="1475304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831792" y="2061207"/>
            <a:ext cx="623859" cy="5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55885" y="4535997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277989" y="2061207"/>
            <a:ext cx="820013" cy="6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8514" y="1371697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619289" y="3902075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533777" y="3923722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521879" y="3923722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968583" y="5126624"/>
            <a:ext cx="2503201" cy="11918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52685" y="5248141"/>
            <a:ext cx="1768602" cy="11918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87313" y="5126624"/>
            <a:ext cx="2503201" cy="11918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218673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02604" y="406394"/>
            <a:ext cx="10028454" cy="81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Вправа</a:t>
            </a:r>
            <a:r>
              <a:rPr lang="ru-RU" sz="3600" b="1" dirty="0"/>
              <a:t> «</a:t>
            </a:r>
            <a:r>
              <a:rPr lang="ru-RU" sz="3600" b="1" dirty="0" err="1"/>
              <a:t>Ранкові</a:t>
            </a:r>
            <a:r>
              <a:rPr lang="ru-RU" sz="3600" b="1" dirty="0"/>
              <a:t> </a:t>
            </a:r>
            <a:r>
              <a:rPr lang="ru-RU" sz="3600" b="1" dirty="0" err="1"/>
              <a:t>враження</a:t>
            </a:r>
            <a:r>
              <a:rPr lang="ru-RU" sz="3600" b="1" dirty="0"/>
              <a:t> за </a:t>
            </a:r>
            <a:r>
              <a:rPr lang="ru-RU" sz="3600" b="1" dirty="0" err="1"/>
              <a:t>даним</a:t>
            </a:r>
            <a:r>
              <a:rPr lang="ru-RU" sz="3600" b="1" dirty="0"/>
              <a:t> початком»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51147" y="1466836"/>
            <a:ext cx="5277472" cy="8156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Сьогодні</a:t>
            </a:r>
            <a:r>
              <a:rPr lang="ru-RU" sz="2800" b="1" dirty="0"/>
              <a:t> я </a:t>
            </a:r>
            <a:r>
              <a:rPr lang="ru-RU" sz="2800" b="1" dirty="0" err="1" smtClean="0"/>
              <a:t>відчув</a:t>
            </a:r>
            <a:r>
              <a:rPr lang="ru-RU" sz="2800" b="1" dirty="0" smtClean="0"/>
              <a:t>/</a:t>
            </a:r>
            <a:r>
              <a:rPr lang="ru-RU" sz="2800" b="1" dirty="0" err="1" smtClean="0"/>
              <a:t>відчула</a:t>
            </a:r>
            <a:r>
              <a:rPr lang="ru-RU" sz="2800" b="1" dirty="0" smtClean="0"/>
              <a:t> …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30336" y="2361146"/>
            <a:ext cx="5319093" cy="7606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Вранці</a:t>
            </a:r>
            <a:r>
              <a:rPr lang="ru-RU" sz="2800" b="1" dirty="0"/>
              <a:t> мене </a:t>
            </a:r>
            <a:r>
              <a:rPr lang="ru-RU" sz="2800" b="1" dirty="0" err="1"/>
              <a:t>здивувало</a:t>
            </a:r>
            <a:r>
              <a:rPr lang="ru-RU" sz="2800" b="1" dirty="0"/>
              <a:t> …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9527" y="3216798"/>
            <a:ext cx="5319092" cy="739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Очі</a:t>
            </a:r>
            <a:r>
              <a:rPr lang="ru-RU" sz="2800" b="1" dirty="0"/>
              <a:t> </a:t>
            </a:r>
            <a:r>
              <a:rPr lang="ru-RU" sz="2800" b="1" dirty="0" smtClean="0"/>
              <a:t>м</a:t>
            </a:r>
            <a:r>
              <a:rPr lang="uk-UA" sz="2800" b="1" dirty="0" err="1" smtClean="0"/>
              <a:t>ені</a:t>
            </a:r>
            <a:r>
              <a:rPr lang="ru-RU" sz="2800" b="1" dirty="0" smtClean="0"/>
              <a:t> </a:t>
            </a:r>
            <a:r>
              <a:rPr lang="ru-RU" sz="2800" b="1" dirty="0" err="1"/>
              <a:t>потрібні</a:t>
            </a:r>
            <a:r>
              <a:rPr lang="ru-RU" sz="2800" b="1" dirty="0"/>
              <a:t>, </a:t>
            </a:r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 smtClean="0"/>
              <a:t>бачити</a:t>
            </a:r>
            <a:r>
              <a:rPr lang="ru-RU" sz="2800" b="1" dirty="0" smtClean="0"/>
              <a:t> …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9526" y="4004569"/>
            <a:ext cx="5277471" cy="717378"/>
          </a:xfrm>
          <a:prstGeom prst="roundRect">
            <a:avLst/>
          </a:prstGeom>
          <a:solidFill>
            <a:srgbClr val="FF31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Вуха</a:t>
            </a:r>
            <a:r>
              <a:rPr lang="ru-RU" sz="2800" b="1" dirty="0"/>
              <a:t> </a:t>
            </a:r>
            <a:r>
              <a:rPr lang="ru-RU" sz="2800" b="1" dirty="0" err="1" smtClean="0"/>
              <a:t>мені</a:t>
            </a:r>
            <a:r>
              <a:rPr lang="ru-RU" sz="2800" b="1" dirty="0" smtClean="0"/>
              <a:t> </a:t>
            </a:r>
            <a:r>
              <a:rPr lang="ru-RU" sz="2800" b="1" dirty="0" err="1"/>
              <a:t>потрібні</a:t>
            </a:r>
            <a:r>
              <a:rPr lang="ru-RU" sz="2800" b="1" dirty="0"/>
              <a:t>, </a:t>
            </a:r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 smtClean="0"/>
              <a:t>чути</a:t>
            </a:r>
            <a:r>
              <a:rPr lang="ru-RU" sz="2800" b="1" dirty="0" smtClean="0"/>
              <a:t> …</a:t>
            </a:r>
            <a:endParaRPr lang="ru-RU" sz="2800" b="1" dirty="0"/>
          </a:p>
        </p:txBody>
      </p:sp>
      <p:pic>
        <p:nvPicPr>
          <p:cNvPr id="5124" name="Picture 4" descr="D:\Картинки до тестів\!!!!_ЭСМИРА 1\4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03" y="1466836"/>
            <a:ext cx="3549277" cy="3549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C13B928-0A6B-46C4-9B80-6F65CD3C73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11593"/>
          <a:stretch/>
        </p:blipFill>
        <p:spPr>
          <a:xfrm>
            <a:off x="6463190" y="1948465"/>
            <a:ext cx="4667867" cy="313432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990600" y="1948465"/>
            <a:ext cx="5355771" cy="284487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Щоб урок пройшов не марно,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Треба сісти рівно й гарно.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довкола озирнутись,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сусіду посміхнутись.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А щоб знання здобути,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Треба уважним бути.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02604" y="406394"/>
            <a:ext cx="10028454" cy="81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Налаштування</a:t>
            </a:r>
            <a:r>
              <a:rPr lang="ru-RU" sz="3600" b="1" dirty="0" smtClean="0"/>
              <a:t>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2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07746" y="2015209"/>
            <a:ext cx="1030480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Іс-</a:t>
            </a:r>
            <a:r>
              <a:rPr lang="uk-UA" sz="3200" b="1" dirty="0" err="1" smtClean="0">
                <a:solidFill>
                  <a:schemeClr val="bg1"/>
                </a:solidFill>
              </a:rPr>
              <a:t>іс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  <a:r>
              <a:rPr lang="uk-UA" sz="3200" b="1" dirty="0" err="1" smtClean="0">
                <a:solidFill>
                  <a:schemeClr val="bg1"/>
                </a:solidFill>
              </a:rPr>
              <a:t>іс-іс</a:t>
            </a:r>
            <a:r>
              <a:rPr lang="uk-UA" sz="3200" b="1" dirty="0" smtClean="0">
                <a:solidFill>
                  <a:schemeClr val="bg1"/>
                </a:solidFill>
              </a:rPr>
              <a:t> – на </a:t>
            </a:r>
            <a:r>
              <a:rPr lang="uk-UA" sz="3200" b="1" dirty="0">
                <a:solidFill>
                  <a:schemeClr val="bg1"/>
                </a:solidFill>
              </a:rPr>
              <a:t>екскурсію </a:t>
            </a:r>
            <a:r>
              <a:rPr lang="uk-UA" sz="3200" b="1" dirty="0" smtClean="0">
                <a:solidFill>
                  <a:schemeClr val="bg1"/>
                </a:solidFill>
              </a:rPr>
              <a:t>– у </a:t>
            </a:r>
            <a:r>
              <a:rPr lang="uk-UA" sz="3200" b="1" dirty="0">
                <a:solidFill>
                  <a:schemeClr val="bg1"/>
                </a:solidFill>
              </a:rPr>
              <a:t>ліс.</a:t>
            </a:r>
          </a:p>
          <a:p>
            <a:r>
              <a:rPr lang="uk-UA" sz="3200" b="1" dirty="0" err="1">
                <a:solidFill>
                  <a:schemeClr val="bg1"/>
                </a:solidFill>
              </a:rPr>
              <a:t>Иця-иця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иця-иця</a:t>
            </a:r>
            <a:r>
              <a:rPr lang="uk-UA" sz="3200" b="1" dirty="0">
                <a:solidFill>
                  <a:schemeClr val="bg1"/>
                </a:solidFill>
              </a:rPr>
              <a:t> – </a:t>
            </a:r>
            <a:r>
              <a:rPr lang="uk-UA" sz="3200" b="1" dirty="0" smtClean="0">
                <a:solidFill>
                  <a:schemeClr val="bg1"/>
                </a:solidFill>
              </a:rPr>
              <a:t>хитра </a:t>
            </a:r>
            <a:r>
              <a:rPr lang="uk-UA" sz="3200" b="1" dirty="0">
                <a:solidFill>
                  <a:schemeClr val="bg1"/>
                </a:solidFill>
              </a:rPr>
              <a:t>там </a:t>
            </a:r>
            <a:r>
              <a:rPr lang="uk-UA" sz="3200" b="1" dirty="0" smtClean="0">
                <a:solidFill>
                  <a:schemeClr val="bg1"/>
                </a:solidFill>
              </a:rPr>
              <a:t>живе …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err="1">
                <a:solidFill>
                  <a:schemeClr val="bg1"/>
                </a:solidFill>
              </a:rPr>
              <a:t>Ан-ан-ан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ан-ан-ан</a:t>
            </a:r>
            <a:r>
              <a:rPr lang="uk-UA" sz="3200" b="1" dirty="0">
                <a:solidFill>
                  <a:schemeClr val="bg1"/>
                </a:solidFill>
              </a:rPr>
              <a:t> – </a:t>
            </a:r>
            <a:r>
              <a:rPr lang="uk-UA" sz="3200" b="1" dirty="0" smtClean="0">
                <a:solidFill>
                  <a:schemeClr val="bg1"/>
                </a:solidFill>
              </a:rPr>
              <a:t>дикий </a:t>
            </a:r>
            <a:r>
              <a:rPr lang="uk-UA" sz="3200" b="1" dirty="0">
                <a:solidFill>
                  <a:schemeClr val="bg1"/>
                </a:solidFill>
              </a:rPr>
              <a:t>ікластий </a:t>
            </a:r>
            <a:r>
              <a:rPr lang="uk-UA" sz="3200" b="1" dirty="0" smtClean="0">
                <a:solidFill>
                  <a:schemeClr val="bg1"/>
                </a:solidFill>
              </a:rPr>
              <a:t>великий ...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err="1" smtClean="0">
                <a:solidFill>
                  <a:schemeClr val="bg1"/>
                </a:solidFill>
              </a:rPr>
              <a:t>Ень-ень-ень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  <a:r>
              <a:rPr lang="uk-UA" sz="3200" b="1" dirty="0" err="1" smtClean="0">
                <a:solidFill>
                  <a:schemeClr val="bg1"/>
                </a:solidFill>
              </a:rPr>
              <a:t>ень-ень-ень</a:t>
            </a:r>
            <a:r>
              <a:rPr lang="uk-UA" sz="3200" b="1" dirty="0" smtClean="0">
                <a:solidFill>
                  <a:schemeClr val="bg1"/>
                </a:solidFill>
              </a:rPr>
              <a:t> – ще </a:t>
            </a:r>
            <a:r>
              <a:rPr lang="uk-UA" sz="3200" b="1" dirty="0">
                <a:solidFill>
                  <a:schemeClr val="bg1"/>
                </a:solidFill>
              </a:rPr>
              <a:t>й рогатий </a:t>
            </a:r>
            <a:r>
              <a:rPr lang="uk-UA" sz="3200" b="1" dirty="0" smtClean="0">
                <a:solidFill>
                  <a:schemeClr val="bg1"/>
                </a:solidFill>
              </a:rPr>
              <a:t>красень- ...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err="1">
                <a:solidFill>
                  <a:schemeClr val="bg1"/>
                </a:solidFill>
              </a:rPr>
              <a:t>Ілка-ілка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ілка-ілка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– руда </a:t>
            </a:r>
            <a:r>
              <a:rPr lang="uk-UA" sz="3200" b="1" dirty="0">
                <a:solidFill>
                  <a:schemeClr val="bg1"/>
                </a:solidFill>
              </a:rPr>
              <a:t>пухнаста </a:t>
            </a:r>
            <a:r>
              <a:rPr lang="uk-UA" sz="3200" b="1" dirty="0" smtClean="0">
                <a:solidFill>
                  <a:schemeClr val="bg1"/>
                </a:solidFill>
              </a:rPr>
              <a:t>прудка ...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err="1">
                <a:solidFill>
                  <a:schemeClr val="bg1"/>
                </a:solidFill>
              </a:rPr>
              <a:t>Ідь-ідь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ідь-ідь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– великий бурий </a:t>
            </a:r>
            <a:r>
              <a:rPr lang="uk-UA" sz="3200" b="1" dirty="0" smtClean="0">
                <a:solidFill>
                  <a:schemeClr val="bg1"/>
                </a:solidFill>
              </a:rPr>
              <a:t>лісовий ...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err="1">
                <a:solidFill>
                  <a:schemeClr val="bg1"/>
                </a:solidFill>
              </a:rPr>
              <a:t>Єць-єць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єць-єць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– полохливий </a:t>
            </a:r>
            <a:r>
              <a:rPr lang="uk-UA" sz="3200" b="1" dirty="0" smtClean="0">
                <a:solidFill>
                  <a:schemeClr val="bg1"/>
                </a:solidFill>
              </a:rPr>
              <a:t>сірий …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5196" y="566434"/>
            <a:ext cx="9869905" cy="6378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Читацька розминка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3166" y="1255997"/>
            <a:ext cx="7574980" cy="6378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чистомовку, додай останні слова в рядках.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31078" y="2525917"/>
            <a:ext cx="1467068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лисиця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6578" y="2978967"/>
            <a:ext cx="1229439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кабан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77228" y="3492536"/>
            <a:ext cx="1250086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олень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75279" y="3996279"/>
            <a:ext cx="1213409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білка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64170" y="4468477"/>
            <a:ext cx="1664815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ведмідь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94810" y="4969864"/>
            <a:ext cx="1175322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заєць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3606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7056" y="525437"/>
            <a:ext cx="10254343" cy="6393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Лана </a:t>
            </a:r>
            <a:r>
              <a:rPr lang="uk-UA" sz="3200" b="1" dirty="0">
                <a:solidFill>
                  <a:schemeClr val="bg1"/>
                </a:solidFill>
              </a:rPr>
              <a:t>Виноградова «Вірш про маленького дослідника»</a:t>
            </a:r>
          </a:p>
        </p:txBody>
      </p:sp>
      <p:pic>
        <p:nvPicPr>
          <p:cNvPr id="2050" name="Picture 2" descr="Лана Виноградова. Поетична сторінка (вірші для дітей і дорослих). ">
            <a:extLst>
              <a:ext uri="{FF2B5EF4-FFF2-40B4-BE49-F238E27FC236}">
                <a16:creationId xmlns="" xmlns:a16="http://schemas.microsoft.com/office/drawing/2014/main" id="{3B80E321-B38F-4EA5-A42E-F352EEE7B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87" y="1198585"/>
            <a:ext cx="2427513" cy="24275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5">
            <a:extLst>
              <a:ext uri="{FF2B5EF4-FFF2-40B4-BE49-F238E27FC236}">
                <a16:creationId xmlns="" xmlns:a16="http://schemas.microsoft.com/office/drawing/2014/main" id="{95630527-F9A3-42F5-ACAF-41FD75701044}"/>
              </a:ext>
            </a:extLst>
          </p:cNvPr>
          <p:cNvSpPr/>
          <p:nvPr/>
        </p:nvSpPr>
        <p:spPr>
          <a:xfrm>
            <a:off x="947057" y="1198586"/>
            <a:ext cx="5617030" cy="44012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Питання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різні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мене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бентежать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Чи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справді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небо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таке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безмежне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Чому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морі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вода солона?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Чому карасик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річці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не тоне?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Чи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справді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зайчик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усіх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боїться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Чи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справді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десь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жива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водиця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Чому 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носять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всі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окуляри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Чому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хвороби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світі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є,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старість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Я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підросту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і про все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дізнаюсь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Принаймні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дуже я постараюсь!</a:t>
            </a:r>
          </a:p>
        </p:txBody>
      </p:sp>
      <p:sp>
        <p:nvSpPr>
          <p:cNvPr id="8" name="Прямокутник 5">
            <a:extLst>
              <a:ext uri="{FF2B5EF4-FFF2-40B4-BE49-F238E27FC236}">
                <a16:creationId xmlns="" xmlns:a16="http://schemas.microsoft.com/office/drawing/2014/main" id="{95630527-F9A3-42F5-ACAF-41FD75701044}"/>
              </a:ext>
            </a:extLst>
          </p:cNvPr>
          <p:cNvSpPr/>
          <p:nvPr/>
        </p:nvSpPr>
        <p:spPr>
          <a:xfrm>
            <a:off x="947056" y="5599791"/>
            <a:ext cx="5617031" cy="83099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Кого </a:t>
            </a:r>
            <a:r>
              <a:rPr lang="ru-RU" sz="2400" b="1" dirty="0" err="1">
                <a:solidFill>
                  <a:srgbClr val="0070C0"/>
                </a:solidFill>
              </a:rPr>
              <a:t>авторка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називає</a:t>
            </a:r>
            <a:r>
              <a:rPr lang="ru-RU" sz="2400" b="1" dirty="0">
                <a:solidFill>
                  <a:srgbClr val="0070C0"/>
                </a:solidFill>
              </a:rPr>
              <a:t> маленьким </a:t>
            </a:r>
            <a:r>
              <a:rPr lang="ru-RU" sz="2400" b="1" dirty="0" err="1">
                <a:solidFill>
                  <a:srgbClr val="0070C0"/>
                </a:solidFill>
              </a:rPr>
              <a:t>дослідником</a:t>
            </a:r>
            <a:r>
              <a:rPr lang="ru-RU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Прямокутник 5">
            <a:extLst>
              <a:ext uri="{FF2B5EF4-FFF2-40B4-BE49-F238E27FC236}">
                <a16:creationId xmlns="" xmlns:a16="http://schemas.microsoft.com/office/drawing/2014/main" id="{BD3DBC1A-B94C-41B5-B9C5-65044B402765}"/>
              </a:ext>
            </a:extLst>
          </p:cNvPr>
          <p:cNvSpPr/>
          <p:nvPr/>
        </p:nvSpPr>
        <p:spPr>
          <a:xfrm>
            <a:off x="6999511" y="3703952"/>
            <a:ext cx="3907973" cy="83099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Чому, на </a:t>
            </a:r>
            <a:r>
              <a:rPr lang="ru-RU" sz="2400" b="1" dirty="0" smtClean="0">
                <a:solidFill>
                  <a:srgbClr val="0070C0"/>
                </a:solidFill>
              </a:rPr>
              <a:t>твою </a:t>
            </a:r>
            <a:r>
              <a:rPr lang="ru-RU" sz="2400" b="1" dirty="0">
                <a:solidFill>
                  <a:srgbClr val="0070C0"/>
                </a:solidFill>
              </a:rPr>
              <a:t>думку, </a:t>
            </a:r>
            <a:r>
              <a:rPr lang="ru-RU" sz="2400" b="1" dirty="0" err="1">
                <a:solidFill>
                  <a:srgbClr val="0070C0"/>
                </a:solidFill>
              </a:rPr>
              <a:t>малим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дітям</a:t>
            </a:r>
            <a:r>
              <a:rPr lang="ru-RU" sz="2400" b="1" dirty="0">
                <a:solidFill>
                  <a:srgbClr val="0070C0"/>
                </a:solidFill>
              </a:rPr>
              <a:t> усе </a:t>
            </a:r>
            <a:r>
              <a:rPr lang="ru-RU" sz="2400" b="1" dirty="0" err="1">
                <a:solidFill>
                  <a:srgbClr val="0070C0"/>
                </a:solidFill>
              </a:rPr>
              <a:t>цікаво</a:t>
            </a:r>
            <a:r>
              <a:rPr lang="ru-RU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0" name="Прямокутник 5">
            <a:extLst>
              <a:ext uri="{FF2B5EF4-FFF2-40B4-BE49-F238E27FC236}">
                <a16:creationId xmlns="" xmlns:a16="http://schemas.microsoft.com/office/drawing/2014/main" id="{4F7D8E9E-AA87-4070-B220-99219893D2F8}"/>
              </a:ext>
            </a:extLst>
          </p:cNvPr>
          <p:cNvSpPr/>
          <p:nvPr/>
        </p:nvSpPr>
        <p:spPr>
          <a:xfrm>
            <a:off x="6999512" y="4619102"/>
            <a:ext cx="3907973" cy="83099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Чи </a:t>
            </a:r>
            <a:r>
              <a:rPr lang="ru-RU" sz="2400" b="1" dirty="0" err="1">
                <a:solidFill>
                  <a:srgbClr val="0070C0"/>
                </a:solidFill>
              </a:rPr>
              <a:t>хочеться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тобі </a:t>
            </a:r>
            <a:r>
              <a:rPr lang="ru-RU" sz="2400" b="1" dirty="0">
                <a:solidFill>
                  <a:srgbClr val="0070C0"/>
                </a:solidFill>
              </a:rPr>
              <a:t>швидше стати </a:t>
            </a:r>
            <a:r>
              <a:rPr lang="ru-RU" sz="2400" b="1" dirty="0" err="1">
                <a:solidFill>
                  <a:srgbClr val="0070C0"/>
                </a:solidFill>
              </a:rPr>
              <a:t>дорослим</a:t>
            </a:r>
            <a:r>
              <a:rPr lang="ru-RU" sz="2400" b="1" dirty="0">
                <a:solidFill>
                  <a:srgbClr val="0070C0"/>
                </a:solidFill>
              </a:rPr>
              <a:t>? Чому?</a:t>
            </a:r>
          </a:p>
        </p:txBody>
      </p:sp>
      <p:sp>
        <p:nvSpPr>
          <p:cNvPr id="11" name="Прямокутник 5">
            <a:extLst>
              <a:ext uri="{FF2B5EF4-FFF2-40B4-BE49-F238E27FC236}">
                <a16:creationId xmlns="" xmlns:a16="http://schemas.microsoft.com/office/drawing/2014/main" id="{F5234E41-A281-4721-9059-636ED20D223F}"/>
              </a:ext>
            </a:extLst>
          </p:cNvPr>
          <p:cNvSpPr/>
          <p:nvPr/>
        </p:nvSpPr>
        <p:spPr>
          <a:xfrm>
            <a:off x="6672936" y="5573172"/>
            <a:ext cx="4811493" cy="83099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Чи </a:t>
            </a:r>
            <a:r>
              <a:rPr lang="ru-RU" sz="2400" b="1" dirty="0" smtClean="0">
                <a:solidFill>
                  <a:srgbClr val="0070C0"/>
                </a:solidFill>
              </a:rPr>
              <a:t>хочеш ти </a:t>
            </a:r>
            <a:r>
              <a:rPr lang="ru-RU" sz="2400" b="1" dirty="0" err="1">
                <a:solidFill>
                  <a:srgbClr val="0070C0"/>
                </a:solidFill>
              </a:rPr>
              <a:t>жити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в </a:t>
            </a:r>
            <a:r>
              <a:rPr lang="ru-RU" sz="2400" b="1" dirty="0" err="1">
                <a:solidFill>
                  <a:srgbClr val="0070C0"/>
                </a:solidFill>
              </a:rPr>
              <a:t>країні</a:t>
            </a:r>
            <a:r>
              <a:rPr lang="ru-RU" sz="2400" b="1" dirty="0">
                <a:solidFill>
                  <a:srgbClr val="0070C0"/>
                </a:solidFill>
              </a:rPr>
              <a:t>, де </a:t>
            </a:r>
            <a:r>
              <a:rPr lang="ru-RU" sz="2400" b="1" dirty="0" err="1">
                <a:solidFill>
                  <a:srgbClr val="0070C0"/>
                </a:solidFill>
              </a:rPr>
              <a:t>господарюють</a:t>
            </a:r>
            <a:r>
              <a:rPr lang="ru-RU" sz="2400" b="1" dirty="0">
                <a:solidFill>
                  <a:srgbClr val="0070C0"/>
                </a:solidFill>
              </a:rPr>
              <a:t> не </a:t>
            </a:r>
            <a:r>
              <a:rPr lang="ru-RU" sz="2400" b="1" dirty="0" err="1">
                <a:solidFill>
                  <a:srgbClr val="0070C0"/>
                </a:solidFill>
              </a:rPr>
              <a:t>дорослі</a:t>
            </a:r>
            <a:r>
              <a:rPr lang="ru-RU" sz="2400" b="1" dirty="0">
                <a:solidFill>
                  <a:srgbClr val="0070C0"/>
                </a:solidFill>
              </a:rPr>
              <a:t>, а </a:t>
            </a:r>
            <a:r>
              <a:rPr lang="ru-RU" sz="2400" b="1" dirty="0" err="1">
                <a:solidFill>
                  <a:srgbClr val="0070C0"/>
                </a:solidFill>
              </a:rPr>
              <a:t>діти</a:t>
            </a:r>
            <a:r>
              <a:rPr lang="ru-RU" sz="24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825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493010"/>
            <a:ext cx="10276113" cy="681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</a:t>
            </a:r>
            <a:r>
              <a:rPr lang="uk-UA" sz="4000" b="1" dirty="0" smtClean="0">
                <a:solidFill>
                  <a:schemeClr val="bg1"/>
                </a:solidFill>
              </a:rPr>
              <a:t>Шифрувальник»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729" y="2097859"/>
            <a:ext cx="370291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err="1">
                <a:solidFill>
                  <a:schemeClr val="bg1"/>
                </a:solidFill>
              </a:rPr>
              <a:t>Кнг</a:t>
            </a:r>
            <a:r>
              <a:rPr lang="uk-UA" sz="3200" b="1" dirty="0">
                <a:solidFill>
                  <a:schemeClr val="bg1"/>
                </a:solidFill>
              </a:rPr>
              <a:t> – </a:t>
            </a:r>
            <a:r>
              <a:rPr lang="uk-UA" sz="3200" b="1" dirty="0" err="1">
                <a:solidFill>
                  <a:schemeClr val="bg1"/>
                </a:solidFill>
              </a:rPr>
              <a:t>мрськ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err="1">
                <a:solidFill>
                  <a:schemeClr val="bg1"/>
                </a:solidFill>
              </a:rPr>
              <a:t>глбн</a:t>
            </a:r>
            <a:r>
              <a:rPr lang="uk-UA" sz="3200" b="1" dirty="0">
                <a:solidFill>
                  <a:schemeClr val="bg1"/>
                </a:solidFill>
              </a:rPr>
              <a:t>,</a:t>
            </a:r>
          </a:p>
          <a:p>
            <a:r>
              <a:rPr lang="uk-UA" sz="3200" b="1" dirty="0" err="1">
                <a:solidFill>
                  <a:schemeClr val="bg1"/>
                </a:solidFill>
              </a:rPr>
              <a:t>Хт</a:t>
            </a:r>
            <a:r>
              <a:rPr lang="uk-UA" sz="3200" b="1" dirty="0">
                <a:solidFill>
                  <a:schemeClr val="bg1"/>
                </a:solidFill>
              </a:rPr>
              <a:t> в </a:t>
            </a:r>
            <a:r>
              <a:rPr lang="uk-UA" sz="3200" b="1" dirty="0" err="1">
                <a:solidFill>
                  <a:schemeClr val="bg1"/>
                </a:solidFill>
              </a:rPr>
              <a:t>нх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err="1">
                <a:solidFill>
                  <a:schemeClr val="bg1"/>
                </a:solidFill>
              </a:rPr>
              <a:t>прн</a:t>
            </a:r>
            <a:r>
              <a:rPr lang="uk-UA" sz="3200" b="1" dirty="0">
                <a:solidFill>
                  <a:schemeClr val="bg1"/>
                </a:solidFill>
              </a:rPr>
              <a:t> ж д </a:t>
            </a:r>
            <a:r>
              <a:rPr lang="uk-UA" sz="3200" b="1" dirty="0" err="1">
                <a:solidFill>
                  <a:schemeClr val="bg1"/>
                </a:solidFill>
              </a:rPr>
              <a:t>дн</a:t>
            </a:r>
            <a:r>
              <a:rPr lang="uk-UA" sz="3200" b="1" dirty="0">
                <a:solidFill>
                  <a:schemeClr val="bg1"/>
                </a:solidFill>
              </a:rPr>
              <a:t>,</a:t>
            </a:r>
          </a:p>
          <a:p>
            <a:r>
              <a:rPr lang="uk-UA" sz="3200" b="1" dirty="0" err="1">
                <a:solidFill>
                  <a:schemeClr val="bg1"/>
                </a:solidFill>
              </a:rPr>
              <a:t>Тй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хч</a:t>
            </a:r>
            <a:r>
              <a:rPr lang="uk-UA" sz="3200" b="1" dirty="0">
                <a:solidFill>
                  <a:schemeClr val="bg1"/>
                </a:solidFill>
              </a:rPr>
              <a:t>   </a:t>
            </a:r>
            <a:r>
              <a:rPr lang="uk-UA" sz="3200" b="1" dirty="0" err="1">
                <a:solidFill>
                  <a:schemeClr val="bg1"/>
                </a:solidFill>
              </a:rPr>
              <a:t>трд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err="1">
                <a:solidFill>
                  <a:schemeClr val="bg1"/>
                </a:solidFill>
              </a:rPr>
              <a:t>мв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err="1">
                <a:solidFill>
                  <a:schemeClr val="bg1"/>
                </a:solidFill>
              </a:rPr>
              <a:t>дсть</a:t>
            </a:r>
            <a:r>
              <a:rPr lang="uk-UA" sz="3200" b="1" dirty="0">
                <a:solidFill>
                  <a:schemeClr val="bg1"/>
                </a:solidFill>
              </a:rPr>
              <a:t>,</a:t>
            </a:r>
          </a:p>
          <a:p>
            <a:r>
              <a:rPr lang="uk-UA" sz="3200" b="1" dirty="0" err="1">
                <a:solidFill>
                  <a:schemeClr val="bg1"/>
                </a:solidFill>
              </a:rPr>
              <a:t>Двн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err="1">
                <a:solidFill>
                  <a:schemeClr val="bg1"/>
                </a:solidFill>
              </a:rPr>
              <a:t>прл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err="1">
                <a:solidFill>
                  <a:schemeClr val="bg1"/>
                </a:solidFill>
              </a:rPr>
              <a:t>внсть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66643" y="2097859"/>
            <a:ext cx="263491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err="1">
                <a:solidFill>
                  <a:schemeClr val="bg1"/>
                </a:solidFill>
              </a:rPr>
              <a:t>ии</a:t>
            </a:r>
            <a:r>
              <a:rPr lang="uk-UA" sz="3200" b="1" dirty="0">
                <a:solidFill>
                  <a:schemeClr val="bg1"/>
                </a:solidFill>
              </a:rPr>
              <a:t> – </a:t>
            </a:r>
            <a:r>
              <a:rPr lang="uk-UA" sz="3200" b="1" dirty="0" err="1">
                <a:solidFill>
                  <a:schemeClr val="bg1"/>
                </a:solidFill>
              </a:rPr>
              <a:t>оа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err="1">
                <a:solidFill>
                  <a:schemeClr val="bg1"/>
                </a:solidFill>
              </a:rPr>
              <a:t>ииа</a:t>
            </a:r>
            <a:r>
              <a:rPr lang="uk-UA" sz="3200" b="1" dirty="0">
                <a:solidFill>
                  <a:schemeClr val="bg1"/>
                </a:solidFill>
              </a:rPr>
              <a:t>,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о и </a:t>
            </a:r>
            <a:r>
              <a:rPr lang="uk-UA" sz="3200" b="1" dirty="0" err="1">
                <a:solidFill>
                  <a:schemeClr val="bg1"/>
                </a:solidFill>
              </a:rPr>
              <a:t>іе</a:t>
            </a:r>
            <a:r>
              <a:rPr lang="uk-UA" sz="3200" b="1" dirty="0">
                <a:solidFill>
                  <a:schemeClr val="bg1"/>
                </a:solidFill>
              </a:rPr>
              <a:t> а о а,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о, о і </a:t>
            </a:r>
            <a:r>
              <a:rPr lang="uk-UA" sz="3200" b="1" dirty="0" err="1">
                <a:solidFill>
                  <a:schemeClr val="bg1"/>
                </a:solidFill>
              </a:rPr>
              <a:t>уу</a:t>
            </a:r>
            <a:r>
              <a:rPr lang="uk-UA" sz="3200" b="1" dirty="0">
                <a:solidFill>
                  <a:schemeClr val="bg1"/>
                </a:solidFill>
              </a:rPr>
              <a:t> а </a:t>
            </a:r>
            <a:r>
              <a:rPr lang="uk-UA" sz="3200" b="1" dirty="0" err="1">
                <a:solidFill>
                  <a:schemeClr val="bg1"/>
                </a:solidFill>
              </a:rPr>
              <a:t>ои</a:t>
            </a:r>
            <a:r>
              <a:rPr lang="uk-UA" sz="3200" b="1" dirty="0">
                <a:solidFill>
                  <a:schemeClr val="bg1"/>
                </a:solidFill>
              </a:rPr>
              <a:t>,</a:t>
            </a:r>
          </a:p>
          <a:p>
            <a:r>
              <a:rPr lang="uk-UA" sz="3200" b="1" dirty="0" err="1">
                <a:solidFill>
                  <a:schemeClr val="bg1"/>
                </a:solidFill>
              </a:rPr>
              <a:t>иії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err="1">
                <a:solidFill>
                  <a:schemeClr val="bg1"/>
                </a:solidFill>
              </a:rPr>
              <a:t>еи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err="1">
                <a:solidFill>
                  <a:schemeClr val="bg1"/>
                </a:solidFill>
              </a:rPr>
              <a:t>иои</a:t>
            </a:r>
            <a:r>
              <a:rPr lang="uk-UA" sz="3200" b="1" dirty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0185" y="4216977"/>
            <a:ext cx="5112527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Книги – морська глибина,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Хто в них пірне аж до </a:t>
            </a:r>
            <a:r>
              <a:rPr lang="uk-UA" sz="3200" b="1" dirty="0" err="1">
                <a:solidFill>
                  <a:schemeClr val="bg1"/>
                </a:solidFill>
              </a:rPr>
              <a:t>дна</a:t>
            </a:r>
            <a:r>
              <a:rPr lang="uk-UA" sz="32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Той, хоч і труду мав досить,</a:t>
            </a:r>
          </a:p>
          <a:p>
            <a:pPr algn="ctr"/>
            <a:r>
              <a:rPr lang="uk-UA" sz="3200" b="1" dirty="0" err="1">
                <a:solidFill>
                  <a:schemeClr val="bg1"/>
                </a:solidFill>
              </a:rPr>
              <a:t>Дивнії</a:t>
            </a:r>
            <a:r>
              <a:rPr lang="uk-UA" sz="3200" b="1" dirty="0">
                <a:solidFill>
                  <a:schemeClr val="bg1"/>
                </a:solidFill>
              </a:rPr>
              <a:t> перли виносить.</a:t>
            </a:r>
          </a:p>
        </p:txBody>
      </p:sp>
      <p:pic>
        <p:nvPicPr>
          <p:cNvPr id="7174" name="Picture 6" descr="Open Book Sea Activity Illustration — Stock Vector © brgfx #20983849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9"/>
          <a:stretch/>
        </p:blipFill>
        <p:spPr bwMode="auto">
          <a:xfrm>
            <a:off x="8088260" y="2169100"/>
            <a:ext cx="2329369" cy="20088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200" y="1239965"/>
            <a:ext cx="10276113" cy="7985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Спробуй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розшифрувати вислів відомого українського поета Івана Франка, з'єднавши приголосні і голосні.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6256" y="4216977"/>
            <a:ext cx="5638801" cy="23083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- Чому присвячений вірш Івана Франка?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- Чому поет порівнює книжки з морською глибиною?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- Про які дивні перли йдеться?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- Звідки можна отримувати інформацію, знання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4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9458" y="582906"/>
            <a:ext cx="9906000" cy="668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09776"/>
            <a:ext cx="3603172" cy="360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31675" y="1409776"/>
            <a:ext cx="5621383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</a:t>
            </a:r>
            <a:r>
              <a:rPr lang="uk-UA" sz="2800" b="1" dirty="0">
                <a:solidFill>
                  <a:schemeClr val="bg1"/>
                </a:solidFill>
              </a:rPr>
              <a:t>зустрінемося </a:t>
            </a:r>
            <a:r>
              <a:rPr lang="uk-UA" sz="2800" b="1" dirty="0" smtClean="0">
                <a:solidFill>
                  <a:schemeClr val="bg1"/>
                </a:solidFill>
              </a:rPr>
              <a:t>з </a:t>
            </a:r>
            <a:r>
              <a:rPr lang="uk-UA" sz="2800" b="1" dirty="0">
                <a:solidFill>
                  <a:schemeClr val="bg1"/>
                </a:solidFill>
              </a:rPr>
              <a:t>чи не найстарішим українським журналом «Барвінок», що проіснував 91 рік, та ознайомимося зі статтею одного з випусків цього журналу. </a:t>
            </a:r>
          </a:p>
        </p:txBody>
      </p:sp>
    </p:spTree>
    <p:extLst>
      <p:ext uri="{BB962C8B-B14F-4D97-AF65-F5344CB8AC3E}">
        <p14:creationId xmlns:p14="http://schemas.microsoft.com/office/powerpoint/2010/main" val="309212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9458" y="494529"/>
            <a:ext cx="10091055" cy="71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Послухай </a:t>
            </a:r>
            <a:r>
              <a:rPr lang="uk-UA" sz="4000" b="1" dirty="0" smtClean="0">
                <a:solidFill>
                  <a:schemeClr val="bg1"/>
                </a:solidFill>
              </a:rPr>
              <a:t>передмову </a:t>
            </a:r>
            <a:r>
              <a:rPr lang="uk-UA" sz="4000" b="1" dirty="0" smtClean="0">
                <a:solidFill>
                  <a:schemeClr val="bg1"/>
                </a:solidFill>
              </a:rPr>
              <a:t>до статті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1773" y="1266389"/>
            <a:ext cx="7622786" cy="35394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Погортаємо сторінки «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Барвінка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». Його читачі –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барвінчата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– запитують журнал про все, що їх цікавить, дізнаються про дивні справи, факти.</a:t>
            </a:r>
          </a:p>
          <a:p>
            <a:pPr algn="just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     Наприклад, на запитання дівчинки: «Скільки часу на день треба читати?» «Барвінок» відповідає так.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9029" y="4892907"/>
            <a:ext cx="88528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Як називають читачів журналу «Барвінок»?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Про що запитують читачі журналу?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Відповіді на яке запитання буде присвячена стаття журналу?</a:t>
            </a:r>
          </a:p>
        </p:txBody>
      </p:sp>
      <p:pic>
        <p:nvPicPr>
          <p:cNvPr id="12" name="Picture 2" descr="Барвінок» | Простір української дитячої книг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9" y="1286336"/>
            <a:ext cx="3181885" cy="343421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0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570" y="494529"/>
            <a:ext cx="10320943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із заголовком </a:t>
            </a:r>
            <a:r>
              <a:rPr lang="uk-UA" sz="4000" b="1" dirty="0" smtClean="0">
                <a:solidFill>
                  <a:schemeClr val="bg1"/>
                </a:solidFill>
              </a:rPr>
              <a:t>статті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6033" y="1437704"/>
            <a:ext cx="709448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800" b="1" dirty="0">
                <a:solidFill>
                  <a:schemeClr val="bg1"/>
                </a:solidFill>
              </a:rPr>
              <a:t>назву статті, яку ми будемо </a:t>
            </a:r>
            <a:r>
              <a:rPr lang="uk-UA" sz="2800" b="1" dirty="0" smtClean="0">
                <a:solidFill>
                  <a:schemeClr val="bg1"/>
                </a:solidFill>
              </a:rPr>
              <a:t>опрацьовувати, </a:t>
            </a:r>
            <a:r>
              <a:rPr lang="uk-UA" sz="2800" b="1" dirty="0">
                <a:solidFill>
                  <a:schemeClr val="bg1"/>
                </a:solidFill>
              </a:rPr>
              <a:t>«</a:t>
            </a:r>
            <a:r>
              <a:rPr lang="uk-UA" sz="2400" b="1" dirty="0">
                <a:solidFill>
                  <a:schemeClr val="bg1"/>
                </a:solidFill>
              </a:rPr>
              <a:t>ЧИТАННЯ – КЛАСНІ «ЛІКИ</a:t>
            </a:r>
            <a:r>
              <a:rPr lang="uk-UA" sz="2400" b="1" dirty="0" smtClean="0">
                <a:solidFill>
                  <a:schemeClr val="bg1"/>
                </a:solidFill>
              </a:rPr>
              <a:t>»</a:t>
            </a:r>
            <a:r>
              <a:rPr lang="uk-UA" sz="2800" b="1" dirty="0" smtClean="0">
                <a:solidFill>
                  <a:schemeClr val="bg1"/>
                </a:solidFill>
              </a:rPr>
              <a:t>»</a:t>
            </a:r>
            <a:endParaRPr lang="uk-UA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Що таке ліки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Бібліотека-філія № 1 Нововолинської ЦБС: березня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1" y="1419726"/>
            <a:ext cx="2918658" cy="40592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96032" y="2896112"/>
            <a:ext cx="629324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Ліки – засоби</a:t>
            </a:r>
            <a:r>
              <a:rPr lang="uk-UA" sz="2800" b="1" dirty="0">
                <a:solidFill>
                  <a:schemeClr val="bg1"/>
                </a:solidFill>
              </a:rPr>
              <a:t>, які використовуються для лікування </a:t>
            </a:r>
            <a:r>
              <a:rPr lang="uk-UA" sz="2800" b="1" dirty="0" smtClean="0">
                <a:solidFill>
                  <a:schemeClr val="bg1"/>
                </a:solidFill>
              </a:rPr>
              <a:t>чогось.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6032" y="4004226"/>
            <a:ext cx="678968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Про </a:t>
            </a:r>
            <a:r>
              <a:rPr lang="uk-UA" sz="2800" b="1" dirty="0">
                <a:solidFill>
                  <a:schemeClr val="bg1"/>
                </a:solidFill>
              </a:rPr>
              <a:t>що діти і підлітки кажуть </a:t>
            </a:r>
            <a:r>
              <a:rPr lang="uk-UA" sz="2800" b="1" i="1" dirty="0">
                <a:solidFill>
                  <a:srgbClr val="FFFF00"/>
                </a:solidFill>
              </a:rPr>
              <a:t>класний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 </a:t>
            </a:r>
            <a:r>
              <a:rPr lang="uk-UA" sz="2800" b="1" dirty="0" smtClean="0">
                <a:solidFill>
                  <a:schemeClr val="bg1"/>
                </a:solidFill>
              </a:rPr>
              <a:t>ти розумієш </a:t>
            </a:r>
            <a:r>
              <a:rPr lang="uk-UA" sz="2800" b="1" dirty="0">
                <a:solidFill>
                  <a:schemeClr val="bg1"/>
                </a:solidFill>
              </a:rPr>
              <a:t>вислів </a:t>
            </a:r>
            <a:r>
              <a:rPr lang="uk-UA" sz="2800" b="1" i="1" dirty="0">
                <a:solidFill>
                  <a:srgbClr val="FFFF00"/>
                </a:solidFill>
              </a:rPr>
              <a:t>класні ліки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Що або від чого, на </a:t>
            </a:r>
            <a:r>
              <a:rPr lang="uk-UA" sz="2800" b="1" dirty="0" smtClean="0">
                <a:solidFill>
                  <a:schemeClr val="bg1"/>
                </a:solidFill>
              </a:rPr>
              <a:t>твою </a:t>
            </a:r>
            <a:r>
              <a:rPr lang="uk-UA" sz="2800" b="1" dirty="0">
                <a:solidFill>
                  <a:schemeClr val="bg1"/>
                </a:solidFill>
              </a:rPr>
              <a:t>думку, може лікувати читання? </a:t>
            </a:r>
          </a:p>
        </p:txBody>
      </p:sp>
    </p:spTree>
    <p:extLst>
      <p:ext uri="{BB962C8B-B14F-4D97-AF65-F5344CB8AC3E}">
        <p14:creationId xmlns:p14="http://schemas.microsoft.com/office/powerpoint/2010/main" val="194345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740756" y="1982130"/>
            <a:ext cx="3091562" cy="293907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зн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єш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покр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щує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досяг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ють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визнач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є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вжив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ти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53945" y="1982130"/>
            <a:ext cx="3297902" cy="293907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чит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ння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знанн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лькості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прибл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зно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дит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нстві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7746" y="1649889"/>
            <a:ext cx="2273419" cy="320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115107" y="533685"/>
            <a:ext cx="10140721" cy="6858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90046" y="1237577"/>
            <a:ext cx="6884544" cy="6174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Читання слів «луною» учнем, який гарно читає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87561" y="5091134"/>
            <a:ext cx="8186057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Стрес – </a:t>
            </a:r>
            <a:r>
              <a:rPr lang="uk-UA" sz="2800" b="1" dirty="0"/>
              <a:t>реакція організму або нервової системи, що виявляється у формі крику, істерики тощо.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6644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5319</TotalTime>
  <Words>767</Words>
  <Application>Microsoft Office PowerPoint</Application>
  <PresentationFormat>Произвольный</PresentationFormat>
  <Paragraphs>113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476</cp:revision>
  <dcterms:created xsi:type="dcterms:W3CDTF">2018-01-05T16:38:53Z</dcterms:created>
  <dcterms:modified xsi:type="dcterms:W3CDTF">2025-04-29T07:34:56Z</dcterms:modified>
</cp:coreProperties>
</file>