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868" r:id="rId3"/>
    <p:sldId id="861" r:id="rId4"/>
    <p:sldId id="869" r:id="rId5"/>
    <p:sldId id="769" r:id="rId6"/>
    <p:sldId id="863" r:id="rId7"/>
    <p:sldId id="854" r:id="rId8"/>
    <p:sldId id="858" r:id="rId9"/>
    <p:sldId id="859" r:id="rId10"/>
    <p:sldId id="845" r:id="rId11"/>
    <p:sldId id="865" r:id="rId12"/>
    <p:sldId id="866" r:id="rId13"/>
    <p:sldId id="867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68"/>
            <p14:sldId id="861"/>
            <p14:sldId id="869"/>
            <p14:sldId id="769"/>
            <p14:sldId id="863"/>
            <p14:sldId id="854"/>
            <p14:sldId id="858"/>
            <p14:sldId id="859"/>
            <p14:sldId id="845"/>
            <p14:sldId id="865"/>
            <p14:sldId id="866"/>
            <p14:sldId id="867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EFC"/>
    <a:srgbClr val="0D0D0D"/>
    <a:srgbClr val="00B050"/>
    <a:srgbClr val="FF3131"/>
    <a:srgbClr val="295FFF"/>
    <a:srgbClr val="C6109F"/>
    <a:srgbClr val="2F3242"/>
    <a:srgbClr val="9E0000"/>
    <a:srgbClr val="BA1CB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6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значень буквених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обчислення виразів на ділення на 6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</a:t>
          </a:r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110402" custLinFactX="82627" custLinFactNeighborX="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84222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118661" custLinFactNeighborX="-16611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FE1C66-9F83-4012-84B2-22C92D58B023}" type="presOf" srcId="{289AA968-9F58-4A6E-B11C-582CA574AD65}" destId="{6408D3F1-0C0E-4F5D-B5D5-053E6D4B4C50}" srcOrd="0" destOrd="0" presId="urn:microsoft.com/office/officeart/2005/8/layout/hList6"/>
    <dgm:cxn modelId="{DCAE6226-5A54-4A5F-B453-88B7346BB0C4}" type="presOf" srcId="{6EE47331-2253-406E-9CB5-953C9128E5FC}" destId="{783C5BBC-E083-4F12-B4A9-616A8F9530EC}" srcOrd="0" destOrd="0" presId="urn:microsoft.com/office/officeart/2005/8/layout/hList6"/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2F975FD7-DB40-4E2A-ADD6-D5999184F0A8}" type="presOf" srcId="{17FCBCD0-5166-44EF-A995-697AB50FC98B}" destId="{8C93B566-6306-40C5-A3D5-B84E788E517B}" srcOrd="0" destOrd="0" presId="urn:microsoft.com/office/officeart/2005/8/layout/hList6"/>
    <dgm:cxn modelId="{35B62793-0993-4282-8A2E-85CA75A994D2}" type="presOf" srcId="{BC7931E8-86A7-44AD-A246-C659A84EF1D0}" destId="{D2B473EA-0294-46C9-BEB1-B63C89DB6F91}" srcOrd="0" destOrd="0" presId="urn:microsoft.com/office/officeart/2005/8/layout/hList6"/>
    <dgm:cxn modelId="{009CF360-45A9-44B9-8424-33F87A728EE5}" type="presOf" srcId="{1A16E29F-4735-4462-97C4-9BCD9C4C486C}" destId="{5224CAA1-3EC9-4CF6-8381-99180C56B6A8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7609F00F-483C-47C4-8EEB-F03C1DC0043F}" type="presParOf" srcId="{6408D3F1-0C0E-4F5D-B5D5-053E6D4B4C50}" destId="{783C5BBC-E083-4F12-B4A9-616A8F9530EC}" srcOrd="0" destOrd="0" presId="urn:microsoft.com/office/officeart/2005/8/layout/hList6"/>
    <dgm:cxn modelId="{A6AF9F75-D88C-4442-9947-A9B87894770C}" type="presParOf" srcId="{6408D3F1-0C0E-4F5D-B5D5-053E6D4B4C50}" destId="{903EF99B-E600-4B60-96C8-658D7EF2F880}" srcOrd="1" destOrd="0" presId="urn:microsoft.com/office/officeart/2005/8/layout/hList6"/>
    <dgm:cxn modelId="{89240317-A881-47F1-AB2E-F9A3A9584DEA}" type="presParOf" srcId="{6408D3F1-0C0E-4F5D-B5D5-053E6D4B4C50}" destId="{8C93B566-6306-40C5-A3D5-B84E788E517B}" srcOrd="2" destOrd="0" presId="urn:microsoft.com/office/officeart/2005/8/layout/hList6"/>
    <dgm:cxn modelId="{B47E9886-5331-494A-A782-D2F81AF8D10F}" type="presParOf" srcId="{6408D3F1-0C0E-4F5D-B5D5-053E6D4B4C50}" destId="{B4E8D5E2-E5AE-41CC-80D3-5A0016AFADCC}" srcOrd="3" destOrd="0" presId="urn:microsoft.com/office/officeart/2005/8/layout/hList6"/>
    <dgm:cxn modelId="{FD5615FD-33B4-4464-B049-8AFBEFE22312}" type="presParOf" srcId="{6408D3F1-0C0E-4F5D-B5D5-053E6D4B4C50}" destId="{5224CAA1-3EC9-4CF6-8381-99180C56B6A8}" srcOrd="4" destOrd="0" presId="urn:microsoft.com/office/officeart/2005/8/layout/hList6"/>
    <dgm:cxn modelId="{6D35CB55-C980-42F0-BF1F-C6055F476A23}" type="presParOf" srcId="{6408D3F1-0C0E-4F5D-B5D5-053E6D4B4C50}" destId="{2EE084EB-38FB-44EB-B050-492531D297D1}" srcOrd="5" destOrd="0" presId="urn:microsoft.com/office/officeart/2005/8/layout/hList6"/>
    <dgm:cxn modelId="{102C28A2-A2F0-4B25-99C9-9CAD95024D1C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372486" y="804803"/>
          <a:ext cx="4272497" cy="266289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значень буквених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177290" y="854498"/>
        <a:ext cx="2662890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71876" y="1120533"/>
          <a:ext cx="4272497" cy="203143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8657" y="854499"/>
        <a:ext cx="2031430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4324302" y="705200"/>
          <a:ext cx="4272497" cy="286209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обчислення виразів на ділення на 6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029503" y="854498"/>
        <a:ext cx="2862096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7306066" y="796481"/>
          <a:ext cx="4272497" cy="2679533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</a:t>
          </a: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8102548" y="854498"/>
        <a:ext cx="267953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2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1yyxv79t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6285" y="4413907"/>
            <a:ext cx="9383486" cy="85129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Ділення на число 6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Number 6 - Chick with six grains of corn">
            <a:extLst>
              <a:ext uri="{FF2B5EF4-FFF2-40B4-BE49-F238E27FC236}">
                <a16:creationId xmlns:a16="http://schemas.microsoft.com/office/drawing/2014/main" xmlns="" id="{5D901C85-9C2E-40A8-BF91-05395FEE0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5" b="6230"/>
          <a:stretch/>
        </p:blipFill>
        <p:spPr bwMode="auto">
          <a:xfrm>
            <a:off x="1306285" y="1152798"/>
            <a:ext cx="2612572" cy="240633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4179" y="1095531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107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7732B1-F400-4E73-8F6B-2CD7F4C1C50D}"/>
              </a:ext>
            </a:extLst>
          </p:cNvPr>
          <p:cNvSpPr txBox="1"/>
          <p:nvPr/>
        </p:nvSpPr>
        <p:spPr>
          <a:xfrm>
            <a:off x="1163228" y="2450651"/>
            <a:ext cx="945034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План </a:t>
            </a:r>
            <a:r>
              <a:rPr lang="uk-UA" sz="2800" b="1" dirty="0" smtClean="0">
                <a:solidFill>
                  <a:srgbClr val="7030A0"/>
                </a:solidFill>
              </a:rPr>
              <a:t>розв’язування</a:t>
            </a:r>
            <a:endParaRPr lang="uk-UA" sz="2800" dirty="0" smtClean="0">
              <a:solidFill>
                <a:srgbClr val="7030A0"/>
              </a:solidFill>
            </a:endParaRPr>
          </a:p>
          <a:p>
            <a:pPr marL="446088" indent="-446088">
              <a:buAutoNum type="arabicPeriod"/>
            </a:pPr>
            <a:r>
              <a:rPr lang="uk-UA" sz="2800" dirty="0" smtClean="0">
                <a:solidFill>
                  <a:srgbClr val="7030A0"/>
                </a:solidFill>
              </a:rPr>
              <a:t>Скільки </a:t>
            </a:r>
            <a:r>
              <a:rPr lang="uk-UA" sz="2800" dirty="0">
                <a:solidFill>
                  <a:srgbClr val="7030A0"/>
                </a:solidFill>
              </a:rPr>
              <a:t>кілограмів груш привіз фермер на ярмарок?</a:t>
            </a:r>
          </a:p>
          <a:p>
            <a:pPr marL="446088" indent="-446088">
              <a:buAutoNum type="arabicPeriod"/>
            </a:pPr>
            <a:r>
              <a:rPr lang="uk-UA" sz="2800" dirty="0">
                <a:solidFill>
                  <a:srgbClr val="7030A0"/>
                </a:solidFill>
              </a:rPr>
              <a:t>Скільки кілограмів винограду привіз фермер на ярмарок?</a:t>
            </a:r>
          </a:p>
          <a:p>
            <a:pPr marL="446088" indent="-446088">
              <a:buAutoNum type="arabicPeriod"/>
            </a:pPr>
            <a:r>
              <a:rPr lang="uk-UA" sz="2800" dirty="0">
                <a:solidFill>
                  <a:srgbClr val="7030A0"/>
                </a:solidFill>
              </a:rPr>
              <a:t>Скільки всього кілограмів груш і винограду привіз фермер на ярмарок</a:t>
            </a:r>
            <a:r>
              <a:rPr lang="uk-UA" sz="2800" dirty="0" smtClean="0">
                <a:solidFill>
                  <a:srgbClr val="7030A0"/>
                </a:solidFill>
              </a:rPr>
              <a:t>?</a:t>
            </a:r>
            <a:endParaRPr lang="uk-UA" sz="28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3228" y="424543"/>
            <a:ext cx="9972857" cy="6422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Розв’яжи задачу за поданим </a:t>
            </a:r>
            <a:r>
              <a:rPr lang="uk-UA" sz="3200" b="1" dirty="0" smtClean="0">
                <a:solidFill>
                  <a:schemeClr val="bg1"/>
                </a:solidFill>
              </a:rPr>
              <a:t>планом №814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228540" y="1066799"/>
            <a:ext cx="9668060" cy="14436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Фермер привіз на ярмарок </a:t>
            </a:r>
            <a:r>
              <a:rPr lang="uk-UA" sz="2800" dirty="0">
                <a:solidFill>
                  <a:srgbClr val="FFFF00"/>
                </a:solidFill>
              </a:rPr>
              <a:t>8 ящиків груш, по 6 кг </a:t>
            </a:r>
            <a:r>
              <a:rPr lang="uk-UA" sz="2800" dirty="0"/>
              <a:t>у кожному, і </a:t>
            </a:r>
            <a:r>
              <a:rPr lang="uk-UA" sz="2800" dirty="0">
                <a:solidFill>
                  <a:srgbClr val="FFFF00"/>
                </a:solidFill>
              </a:rPr>
              <a:t>5 ящиків винограду, по  5 кг </a:t>
            </a:r>
            <a:r>
              <a:rPr lang="uk-UA" sz="2800" dirty="0"/>
              <a:t>у кожному. </a:t>
            </a:r>
            <a:r>
              <a:rPr lang="uk-UA" sz="2800" dirty="0">
                <a:solidFill>
                  <a:srgbClr val="FFFF00"/>
                </a:solidFill>
              </a:rPr>
              <a:t>Скільки всього </a:t>
            </a:r>
            <a:r>
              <a:rPr lang="uk-UA" sz="2800" dirty="0"/>
              <a:t>кілограмів груш і винограду привіз фермер на ярмарок?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139902" y="4659250"/>
            <a:ext cx="161263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1) 6 ∙ 8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752533" y="4659250"/>
            <a:ext cx="12425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48(кг)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224909" y="5736786"/>
            <a:ext cx="22864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6 ∙ 8 + 5 ∙ 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95048" y="4659249"/>
            <a:ext cx="55952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груш привіз фермер на ярмарок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139903" y="5182470"/>
            <a:ext cx="161263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2) 5 ∙ 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752534" y="5182470"/>
            <a:ext cx="12425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25(кг)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95047" y="5182469"/>
            <a:ext cx="599803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винограду </a:t>
            </a:r>
            <a:r>
              <a:rPr lang="uk-UA" sz="2800" dirty="0">
                <a:solidFill>
                  <a:schemeClr val="bg1"/>
                </a:solidFill>
              </a:rPr>
              <a:t>привіз фермер на ярмарок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160129" y="5674475"/>
            <a:ext cx="190963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3) 48 + 25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069767" y="5694670"/>
            <a:ext cx="11756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73(кг)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511356" y="5719947"/>
            <a:ext cx="11756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73(кг)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woman buying fresh apples at market fair shop">
            <a:extLst>
              <a:ext uri="{FF2B5EF4-FFF2-40B4-BE49-F238E27FC236}">
                <a16:creationId xmlns:a16="http://schemas.microsoft.com/office/drawing/2014/main" xmlns="" id="{6CDC0A8D-8941-4136-AC8D-D9231ECFA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0" b="13901"/>
          <a:stretch/>
        </p:blipFill>
        <p:spPr bwMode="auto">
          <a:xfrm>
            <a:off x="9953549" y="4200860"/>
            <a:ext cx="188610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7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398" y="595553"/>
            <a:ext cx="3222173" cy="106996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1782094"/>
            <a:ext cx="2688773" cy="2333869"/>
          </a:xfrm>
          <a:prstGeom prst="rect">
            <a:avLst/>
          </a:prstGeom>
        </p:spPr>
      </p:pic>
      <p:pic>
        <p:nvPicPr>
          <p:cNvPr id="3074" name="Picture 2" descr="D:\2 клас\3 Математика\1 Листопад\09 Таблиці множення на 6_8\№107 - Ділення на 6\2025-03-27_123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72" y="385082"/>
            <a:ext cx="7530699" cy="596673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1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399" y="595553"/>
            <a:ext cx="2960916" cy="106996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9" y="1782094"/>
            <a:ext cx="2797629" cy="2333869"/>
          </a:xfrm>
          <a:prstGeom prst="rect">
            <a:avLst/>
          </a:prstGeom>
        </p:spPr>
      </p:pic>
      <p:pic>
        <p:nvPicPr>
          <p:cNvPr id="4098" name="Picture 2" descr="D:\2 клас\3 Математика\1 Листопад\09 Таблиці множення на 6_8\№107 - Ділення на 6\2025-03-27_124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2" y="595552"/>
            <a:ext cx="7470322" cy="538496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91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 rot="5400000">
            <a:off x="9057104" y="4650924"/>
            <a:ext cx="1782344" cy="8900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3893" y="1358629"/>
            <a:ext cx="7129260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Назви </a:t>
            </a:r>
            <a:r>
              <a:rPr lang="ru-RU" sz="2400" b="1" dirty="0" err="1" smtClean="0">
                <a:solidFill>
                  <a:srgbClr val="7030A0"/>
                </a:solidFill>
              </a:rPr>
              <a:t>результати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таблиці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2400" b="1" dirty="0" smtClean="0">
                <a:solidFill>
                  <a:srgbClr val="7030A0"/>
                </a:solidFill>
              </a:rPr>
              <a:t> числа 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289" y="1358629"/>
            <a:ext cx="10533116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На </a:t>
            </a:r>
            <a:r>
              <a:rPr lang="ru-RU" sz="2400" dirty="0" err="1" smtClean="0">
                <a:solidFill>
                  <a:srgbClr val="7030A0"/>
                </a:solidFill>
              </a:rPr>
              <a:t>екрані</a:t>
            </a:r>
            <a:r>
              <a:rPr lang="ru-RU" sz="2400" dirty="0" smtClean="0">
                <a:solidFill>
                  <a:srgbClr val="7030A0"/>
                </a:solidFill>
              </a:rPr>
              <a:t> — </a:t>
            </a:r>
            <a:r>
              <a:rPr lang="ru-RU" sz="2400" dirty="0">
                <a:solidFill>
                  <a:srgbClr val="7030A0"/>
                </a:solidFill>
              </a:rPr>
              <a:t>основа </a:t>
            </a:r>
            <a:r>
              <a:rPr lang="ru-RU" sz="2400" dirty="0" err="1" smtClean="0">
                <a:solidFill>
                  <a:srgbClr val="7030A0"/>
                </a:solidFill>
              </a:rPr>
              <a:t>піци</a:t>
            </a:r>
            <a:r>
              <a:rPr lang="ru-RU" sz="2400" dirty="0" smtClean="0">
                <a:solidFill>
                  <a:srgbClr val="7030A0"/>
                </a:solidFill>
              </a:rPr>
              <a:t> та  зображення </a:t>
            </a:r>
            <a:r>
              <a:rPr lang="ru-RU" sz="2400" dirty="0" err="1">
                <a:solidFill>
                  <a:srgbClr val="7030A0"/>
                </a:solidFill>
              </a:rPr>
              <a:t>шматочків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грибів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помідорів</a:t>
            </a:r>
            <a:r>
              <a:rPr lang="ru-RU" sz="2400" dirty="0">
                <a:solidFill>
                  <a:srgbClr val="7030A0"/>
                </a:solidFill>
              </a:rPr>
              <a:t>, бекону, </a:t>
            </a:r>
            <a:r>
              <a:rPr lang="ru-RU" sz="2400" dirty="0" err="1" smtClean="0">
                <a:solidFill>
                  <a:srgbClr val="7030A0"/>
                </a:solidFill>
              </a:rPr>
              <a:t>листя</a:t>
            </a:r>
            <a:r>
              <a:rPr lang="ru-RU" sz="2400" dirty="0" smtClean="0">
                <a:solidFill>
                  <a:srgbClr val="7030A0"/>
                </a:solidFill>
              </a:rPr>
              <a:t> салату, </a:t>
            </a:r>
            <a:r>
              <a:rPr lang="ru-RU" sz="2400" dirty="0">
                <a:solidFill>
                  <a:srgbClr val="7030A0"/>
                </a:solidFill>
              </a:rPr>
              <a:t>оливок. </a:t>
            </a:r>
            <a:r>
              <a:rPr lang="ru-RU" sz="2400" dirty="0" err="1" smtClean="0">
                <a:solidFill>
                  <a:srgbClr val="7030A0"/>
                </a:solidFill>
              </a:rPr>
              <a:t>Пропоную</a:t>
            </a:r>
            <a:r>
              <a:rPr lang="ru-RU" sz="2400" dirty="0" smtClean="0">
                <a:solidFill>
                  <a:srgbClr val="7030A0"/>
                </a:solidFill>
              </a:rPr>
              <a:t> «</a:t>
            </a:r>
            <a:r>
              <a:rPr lang="ru-RU" sz="2400" dirty="0" err="1" smtClean="0">
                <a:solidFill>
                  <a:srgbClr val="7030A0"/>
                </a:solidFill>
              </a:rPr>
              <a:t>наповнити</a:t>
            </a:r>
            <a:r>
              <a:rPr lang="ru-RU" sz="2400" dirty="0" smtClean="0">
                <a:solidFill>
                  <a:srgbClr val="7030A0"/>
                </a:solidFill>
              </a:rPr>
              <a:t>» свою </a:t>
            </a:r>
            <a:r>
              <a:rPr lang="ru-RU" sz="2400" dirty="0" err="1" smtClean="0">
                <a:solidFill>
                  <a:srgbClr val="7030A0"/>
                </a:solidFill>
              </a:rPr>
              <a:t>уявну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піцу</a:t>
            </a:r>
            <a:r>
              <a:rPr lang="ru-RU" sz="2400" dirty="0" smtClean="0">
                <a:solidFill>
                  <a:srgbClr val="7030A0"/>
                </a:solidFill>
              </a:rPr>
              <a:t> та </a:t>
            </a:r>
            <a:r>
              <a:rPr lang="ru-RU" sz="2400" dirty="0" err="1" smtClean="0">
                <a:solidFill>
                  <a:srgbClr val="7030A0"/>
                </a:solidFill>
              </a:rPr>
              <a:t>намалювати</a:t>
            </a:r>
            <a:r>
              <a:rPr lang="ru-RU" sz="2400" dirty="0" smtClean="0">
                <a:solidFill>
                  <a:srgbClr val="7030A0"/>
                </a:solidFill>
              </a:rPr>
              <a:t> , </a:t>
            </a:r>
            <a:r>
              <a:rPr lang="ru-RU" sz="2400" dirty="0" err="1">
                <a:solidFill>
                  <a:srgbClr val="7030A0"/>
                </a:solidFill>
              </a:rPr>
              <a:t>що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найбільше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сподобалося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або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запам’яталося</a:t>
            </a:r>
            <a:r>
              <a:rPr lang="ru-RU" sz="2400" dirty="0">
                <a:solidFill>
                  <a:srgbClr val="7030A0"/>
                </a:solidFill>
              </a:rPr>
              <a:t> на </a:t>
            </a:r>
            <a:r>
              <a:rPr lang="ru-RU" sz="2400" dirty="0" err="1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59374" y="2772525"/>
            <a:ext cx="3025374" cy="16878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Складання </a:t>
            </a:r>
            <a:r>
              <a:rPr lang="uk-UA" sz="2400" b="1" dirty="0" smtClean="0">
                <a:solidFill>
                  <a:schemeClr val="bg1"/>
                </a:solidFill>
              </a:rPr>
              <a:t>виразів на ділення на </a:t>
            </a:r>
            <a:r>
              <a:rPr lang="uk-UA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Овал 11"/>
          <p:cNvSpPr/>
          <p:nvPr/>
        </p:nvSpPr>
        <p:spPr>
          <a:xfrm>
            <a:off x="764688" y="2680405"/>
            <a:ext cx="2794941" cy="168789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Знайди у ряду «</a:t>
            </a:r>
            <a:r>
              <a:rPr lang="ru-RU" sz="2400" b="1" dirty="0" err="1" smtClean="0">
                <a:solidFill>
                  <a:schemeClr val="bg1"/>
                </a:solidFill>
              </a:rPr>
              <a:t>зайві</a:t>
            </a:r>
            <a:r>
              <a:rPr lang="ru-RU" sz="2400" b="1" dirty="0" smtClean="0">
                <a:solidFill>
                  <a:schemeClr val="bg1"/>
                </a:solidFill>
              </a:rPr>
              <a:t>» числа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604530" y="447775"/>
            <a:ext cx="10541587" cy="80297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«Піца»</a:t>
            </a:r>
            <a:endParaRPr lang="ru-RU" sz="4000" b="1" dirty="0"/>
          </a:p>
        </p:txBody>
      </p:sp>
      <p:pic>
        <p:nvPicPr>
          <p:cNvPr id="4098" name="Picture 2" descr="https://goroddetstva.by/upload/iblock/44a/44a9d668136438c817bcc760dfdb9e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95" y="2680406"/>
            <a:ext cx="4200658" cy="270297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5733463" y="5192560"/>
            <a:ext cx="3889508" cy="1264980"/>
          </a:xfrm>
          <a:prstGeom prst="cloud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chemeClr val="bg1"/>
                </a:solidFill>
              </a:rPr>
              <a:t>Обчислення </a:t>
            </a:r>
            <a:r>
              <a:rPr lang="uk-UA" sz="2400" b="1" dirty="0" smtClean="0">
                <a:solidFill>
                  <a:schemeClr val="bg1"/>
                </a:solidFill>
              </a:rPr>
              <a:t>буквених виразів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0400" y="5438975"/>
            <a:ext cx="2358094" cy="919401"/>
          </a:xfrm>
          <a:prstGeom prst="roundRect">
            <a:avLst/>
          </a:prstGeom>
          <a:solidFill>
            <a:srgbClr val="B85C76"/>
          </a:solidFill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Розв’язування</a:t>
            </a:r>
            <a:r>
              <a:rPr lang="ru-RU" sz="2400" b="1" dirty="0" smtClean="0">
                <a:solidFill>
                  <a:schemeClr val="bg1"/>
                </a:solidFill>
              </a:rPr>
              <a:t> задач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3833" y="4204799"/>
            <a:ext cx="2586567" cy="202183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Обчислення виразів на порядок дій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4529" y="447775"/>
            <a:ext cx="10541587" cy="80297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Підсумок уроку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2731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8" grpId="0" animBg="1"/>
      <p:bldP spid="5" grpId="0" animBg="1"/>
      <p:bldP spid="12" grpId="0" animBg="1"/>
      <p:bldP spid="14" grpId="0" animBg="1"/>
      <p:bldP spid="16" grpId="0" animBg="1"/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4684" y="673839"/>
            <a:ext cx="9343124" cy="11005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1454684" y="1959429"/>
            <a:ext cx="9343123" cy="3932607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339" y="494529"/>
            <a:ext cx="9674604" cy="7791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Привітання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32831" y="1538291"/>
            <a:ext cx="5921829" cy="3915966"/>
          </a:xfrm>
          <a:prstGeom prst="round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прийшов з гарним настроєм –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рукою махніть</a:t>
            </a:r>
            <a:r>
              <a:rPr lang="uk-UA" sz="28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вранці зарядку робив –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головою кивніть.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ввічливий – </a:t>
            </a:r>
            <a:endParaRPr lang="en-US" sz="28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сусідові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злегка вклоніться</a:t>
            </a:r>
            <a:r>
              <a:rPr lang="uk-UA" sz="28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вміє дружити – </a:t>
            </a:r>
            <a:endParaRPr lang="en-US" sz="28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усім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посміхніться</a:t>
            </a:r>
            <a:r>
              <a:rPr lang="uk-UA" sz="2800" b="1" dirty="0">
                <a:solidFill>
                  <a:srgbClr val="7030A0"/>
                </a:solidFill>
                <a:latin typeface="+mn-l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60" y="2111828"/>
            <a:ext cx="4497564" cy="33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0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58286555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87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таблиці множення на 6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39274" y="1590528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953" y="-70097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78078" y="-621087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31321" y="3328718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6   12   18   22   30   36   42   45   54   60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4421" y="2227906"/>
            <a:ext cx="6802333" cy="5479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Знайди закономірність і </a:t>
            </a:r>
            <a:r>
              <a:rPr lang="uk-UA" sz="2800" b="1" dirty="0" smtClean="0">
                <a:solidFill>
                  <a:schemeClr val="bg1"/>
                </a:solidFill>
              </a:rPr>
              <a:t>виправи помилки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78" y="1330936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r="2764"/>
          <a:stretch/>
        </p:blipFill>
        <p:spPr bwMode="auto">
          <a:xfrm>
            <a:off x="7726361" y="1330936"/>
            <a:ext cx="3383337" cy="51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335280" y="2745026"/>
            <a:ext cx="7851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24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484664" y="3397418"/>
            <a:ext cx="462642" cy="516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228246" y="3397418"/>
            <a:ext cx="462642" cy="516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052784" y="2732922"/>
            <a:ext cx="7851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75938" y="3853685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47112" y="4458115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04027" y="3860514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92348" y="4458115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55876" y="5058106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27050" y="5662536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92348" y="5077761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63522" y="5682191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61918" y="3958149"/>
            <a:ext cx="3568362" cy="10847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Встав числа 8, </a:t>
            </a:r>
            <a:r>
              <a:rPr lang="uk-UA" sz="2800" b="1" dirty="0" smtClean="0">
                <a:solidFill>
                  <a:schemeClr val="bg1"/>
                </a:solidFill>
              </a:rPr>
              <a:t>6, 48 </a:t>
            </a:r>
            <a:r>
              <a:rPr lang="uk-UA" sz="2800" b="1" dirty="0" smtClean="0">
                <a:solidFill>
                  <a:schemeClr val="bg1"/>
                </a:solidFill>
              </a:rPr>
              <a:t>і </a:t>
            </a:r>
            <a:r>
              <a:rPr lang="uk-UA" sz="2800" b="1" dirty="0" smtClean="0">
                <a:solidFill>
                  <a:schemeClr val="bg1"/>
                </a:solidFill>
              </a:rPr>
              <a:t>6, 9, 54 </a:t>
            </a:r>
            <a:r>
              <a:rPr lang="uk-UA" sz="2800" b="1" dirty="0" smtClean="0">
                <a:solidFill>
                  <a:schemeClr val="bg1"/>
                </a:solidFill>
              </a:rPr>
              <a:t>у рівності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59971" y="384271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06019" y="3842714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79400" y="4427490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59381" y="4424578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3839803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48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442749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24882" y="507776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8492" y="5642881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48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73982" y="500935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55680" y="562608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02318" y="501812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73982" y="5594128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3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80" grpId="0" animBg="1"/>
      <p:bldP spid="24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nny hedgehog cartoon animal character">
            <a:extLst>
              <a:ext uri="{FF2B5EF4-FFF2-40B4-BE49-F238E27FC236}">
                <a16:creationId xmlns:a16="http://schemas.microsoft.com/office/drawing/2014/main" xmlns="" id="{FD5DC3B4-20A5-4121-871B-733E949D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20" y="3223061"/>
            <a:ext cx="2918109" cy="30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5256" y="494529"/>
            <a:ext cx="9828430" cy="6702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360674" y="2584556"/>
            <a:ext cx="22563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6 ∙ 8 + 13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9DF325-9CCC-4087-BAC1-10177949D71B}"/>
              </a:ext>
            </a:extLst>
          </p:cNvPr>
          <p:cNvSpPr txBox="1"/>
          <p:nvPr/>
        </p:nvSpPr>
        <p:spPr>
          <a:xfrm>
            <a:off x="1736934" y="2064050"/>
            <a:ext cx="40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B655123-18D2-46CA-86DB-7413E50427D7}"/>
              </a:ext>
            </a:extLst>
          </p:cNvPr>
          <p:cNvSpPr txBox="1"/>
          <p:nvPr/>
        </p:nvSpPr>
        <p:spPr>
          <a:xfrm>
            <a:off x="2322691" y="2064050"/>
            <a:ext cx="40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3617059" y="2587270"/>
            <a:ext cx="6628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61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1360674" y="3950148"/>
            <a:ext cx="22563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24 + 6 ∙ 7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E29FEEA-EAED-4E94-9BA6-2767CD546D63}"/>
              </a:ext>
            </a:extLst>
          </p:cNvPr>
          <p:cNvSpPr txBox="1"/>
          <p:nvPr/>
        </p:nvSpPr>
        <p:spPr>
          <a:xfrm>
            <a:off x="2586468" y="3462207"/>
            <a:ext cx="39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045E384-150E-4397-B329-2E733AF814C3}"/>
              </a:ext>
            </a:extLst>
          </p:cNvPr>
          <p:cNvSpPr txBox="1"/>
          <p:nvPr/>
        </p:nvSpPr>
        <p:spPr>
          <a:xfrm>
            <a:off x="1913068" y="3462207"/>
            <a:ext cx="40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3617059" y="3958374"/>
            <a:ext cx="6760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66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1" y="5856514"/>
            <a:ext cx="1180617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0370" y="1241881"/>
            <a:ext cx="6951640" cy="72733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Яку </a:t>
            </a:r>
            <a:r>
              <a:rPr lang="uk-UA" sz="2400" b="1" dirty="0">
                <a:solidFill>
                  <a:srgbClr val="7030A0"/>
                </a:solidFill>
              </a:rPr>
              <a:t>дію виконують останньою в кожному виразі?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називають такі вирази?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4901409" y="2595990"/>
            <a:ext cx="262062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45 : 5 + 26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7522030" y="2584553"/>
            <a:ext cx="65849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35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4901409" y="3985427"/>
            <a:ext cx="262062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31 + 24 : 4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7522029" y="3985426"/>
            <a:ext cx="65849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37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9DF325-9CCC-4087-BAC1-10177949D71B}"/>
              </a:ext>
            </a:extLst>
          </p:cNvPr>
          <p:cNvSpPr txBox="1"/>
          <p:nvPr/>
        </p:nvSpPr>
        <p:spPr>
          <a:xfrm>
            <a:off x="5501312" y="2151138"/>
            <a:ext cx="40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B655123-18D2-46CA-86DB-7413E50427D7}"/>
              </a:ext>
            </a:extLst>
          </p:cNvPr>
          <p:cNvSpPr txBox="1"/>
          <p:nvPr/>
        </p:nvSpPr>
        <p:spPr>
          <a:xfrm>
            <a:off x="6087069" y="2151138"/>
            <a:ext cx="40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E29FEEA-EAED-4E94-9BA6-2767CD546D63}"/>
              </a:ext>
            </a:extLst>
          </p:cNvPr>
          <p:cNvSpPr txBox="1"/>
          <p:nvPr/>
        </p:nvSpPr>
        <p:spPr>
          <a:xfrm>
            <a:off x="6350846" y="3549295"/>
            <a:ext cx="39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045E384-150E-4397-B329-2E733AF814C3}"/>
              </a:ext>
            </a:extLst>
          </p:cNvPr>
          <p:cNvSpPr txBox="1"/>
          <p:nvPr/>
        </p:nvSpPr>
        <p:spPr>
          <a:xfrm>
            <a:off x="5677446" y="3549295"/>
            <a:ext cx="40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163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 animBg="1"/>
      <p:bldP spid="40" grpId="0"/>
      <p:bldP spid="41" grpId="0"/>
      <p:bldP spid="42" grpId="0" animBg="1"/>
      <p:bldP spid="20" grpId="0" animBg="1"/>
      <p:bldP spid="22" grpId="0" animBg="1"/>
      <p:bldP spid="23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393370" y="470037"/>
            <a:ext cx="9437915" cy="11519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схемою склади добутки з множником і частки з дільником 6.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63308" y="4156658"/>
            <a:ext cx="7819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35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146320" y="4178364"/>
            <a:ext cx="28169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42 – 42 : 6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146320" y="4926439"/>
            <a:ext cx="28169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12 : 6 + 98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63308" y="4931915"/>
            <a:ext cx="10876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100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388957" y="4178364"/>
            <a:ext cx="29712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(97 – 37) : 6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360229" y="4178363"/>
            <a:ext cx="8728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10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388957" y="4926438"/>
            <a:ext cx="29712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6 ∙ 5 – 15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360230" y="4926437"/>
            <a:ext cx="8728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15</a:t>
            </a:r>
            <a:endParaRPr lang="uk-UA" sz="3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D:\2 клас\3 Математика\1 Листопад\09 Таблиці множення на 6_8\№107 - Ділення на 6\2025-03-27_111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68" y="1807028"/>
            <a:ext cx="625256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807894" y="1833850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48 : 6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7807894" y="2533412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54 : 6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416143" y="1833850"/>
            <a:ext cx="629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8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416143" y="2512562"/>
            <a:ext cx="629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9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7831621" y="3208327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36 : 6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416143" y="3179743"/>
            <a:ext cx="629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6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25" name="Picture 2" descr="cartoon giraffe holding pencil">
            <a:extLst>
              <a:ext uri="{FF2B5EF4-FFF2-40B4-BE49-F238E27FC236}">
                <a16:creationId xmlns:a16="http://schemas.microsoft.com/office/drawing/2014/main" xmlns="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10226918" y="3624942"/>
            <a:ext cx="1553629" cy="27546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3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59971" y="494529"/>
            <a:ext cx="10472058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Знайди значення виразу </a:t>
            </a:r>
            <a:r>
              <a:rPr lang="en-US" sz="3200" b="1" dirty="0">
                <a:solidFill>
                  <a:schemeClr val="bg1"/>
                </a:solidFill>
              </a:rPr>
              <a:t>b:</a:t>
            </a:r>
            <a:r>
              <a:rPr lang="uk-UA" sz="3200" b="1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+</a:t>
            </a:r>
            <a:r>
              <a:rPr lang="uk-UA" sz="3200" b="1" dirty="0">
                <a:solidFill>
                  <a:schemeClr val="bg1"/>
                </a:solidFill>
              </a:rPr>
              <a:t>4</a:t>
            </a:r>
            <a:r>
              <a:rPr lang="en-US" sz="3200" b="1" dirty="0">
                <a:solidFill>
                  <a:schemeClr val="bg1"/>
                </a:solidFill>
              </a:rPr>
              <a:t>8</a:t>
            </a:r>
            <a:r>
              <a:rPr lang="uk-UA" sz="3200" b="1" dirty="0">
                <a:solidFill>
                  <a:schemeClr val="bg1"/>
                </a:solidFill>
              </a:rPr>
              <a:t>, якщо </a:t>
            </a:r>
            <a:r>
              <a:rPr lang="en-US" sz="3200" b="1" dirty="0">
                <a:solidFill>
                  <a:schemeClr val="bg1"/>
                </a:solidFill>
              </a:rPr>
              <a:t>b</a:t>
            </a:r>
            <a:r>
              <a:rPr lang="uk-UA" sz="3200" b="1" dirty="0">
                <a:solidFill>
                  <a:schemeClr val="bg1"/>
                </a:solidFill>
              </a:rPr>
              <a:t>=</a:t>
            </a:r>
            <a:r>
              <a:rPr lang="en-US" sz="3200" b="1" dirty="0">
                <a:solidFill>
                  <a:schemeClr val="bg1"/>
                </a:solidFill>
              </a:rPr>
              <a:t>24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>
                <a:solidFill>
                  <a:schemeClr val="bg1"/>
                </a:solidFill>
              </a:rPr>
              <a:t>b</a:t>
            </a:r>
            <a:r>
              <a:rPr lang="uk-UA" sz="3200" b="1" dirty="0">
                <a:solidFill>
                  <a:schemeClr val="bg1"/>
                </a:solidFill>
              </a:rPr>
              <a:t>=</a:t>
            </a:r>
            <a:r>
              <a:rPr lang="en-US" sz="3200" b="1" dirty="0">
                <a:solidFill>
                  <a:schemeClr val="bg1"/>
                </a:solidFill>
              </a:rPr>
              <a:t>30, b=18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81" y="1263133"/>
            <a:ext cx="1208104" cy="20444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2416323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175273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72830" y="3084876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66445" y="2341149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2276" y="2436959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51635" y="2323168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02791" y="3149500"/>
            <a:ext cx="394062" cy="355057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9F56E1D2-3192-4F02-83C2-C07EE1B16C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15357" y="2331191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207109" y="3941255"/>
            <a:ext cx="394062" cy="355057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958E4532-0F72-43BC-AEB6-39CE2227AD07}"/>
              </a:ext>
            </a:extLst>
          </p:cNvPr>
          <p:cNvSpPr txBox="1"/>
          <p:nvPr/>
        </p:nvSpPr>
        <p:spPr>
          <a:xfrm>
            <a:off x="620267" y="2331191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BA089841-B8FE-4717-8596-5585881C245B}"/>
              </a:ext>
            </a:extLst>
          </p:cNvPr>
          <p:cNvSpPr txBox="1"/>
          <p:nvPr/>
        </p:nvSpPr>
        <p:spPr>
          <a:xfrm>
            <a:off x="3072314" y="2354848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47942FD-AF17-4D2C-ABBA-EAC863857C53}"/>
              </a:ext>
            </a:extLst>
          </p:cNvPr>
          <p:cNvSpPr txBox="1"/>
          <p:nvPr/>
        </p:nvSpPr>
        <p:spPr>
          <a:xfrm>
            <a:off x="3914112" y="2328890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8BE1DB45-A2EA-4438-9F78-9E875670D4C2}"/>
              </a:ext>
            </a:extLst>
          </p:cNvPr>
          <p:cNvSpPr txBox="1"/>
          <p:nvPr/>
        </p:nvSpPr>
        <p:spPr>
          <a:xfrm>
            <a:off x="612322" y="3081020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4BBA39A-6CA3-4E46-9C40-52ADD841B72B}"/>
              </a:ext>
            </a:extLst>
          </p:cNvPr>
          <p:cNvSpPr txBox="1"/>
          <p:nvPr/>
        </p:nvSpPr>
        <p:spPr>
          <a:xfrm>
            <a:off x="3075273" y="3105834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A4B049E4-9854-4C12-936B-73EB379524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69517" y="2338588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6083A41-BCF2-413E-9D1B-1934CEA8A6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85693" y="3081019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F5CB1AD-2E27-4DD2-A336-1BBB3A0B06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75862" y="2344971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A4A1D586-5A00-4773-8B64-99D0DA6530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76342" y="3083004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33E1AEC9-481E-4B12-969C-8E8F4A537F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54690" y="2331191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C7AB6BE7-2729-474E-8BA8-058B56CE13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66828" y="3080527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ACFFF3A0-508D-4DE9-AFB9-2BBF115627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68495" y="3052798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A5B40CD-0D4B-40FB-B8CD-72744FFBA8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207420" y="2416323"/>
            <a:ext cx="394062" cy="3550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9642B83D-3E1E-497F-BA8A-2744DE9D00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46332" y="2348668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318565D-BFD1-4BB2-BFF5-F3083C62A0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60231" y="2344971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B23C3459-20C5-4175-AAAD-CDFB987D09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77788" y="2338845"/>
            <a:ext cx="455016" cy="567661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9C1EE36-A0B3-44B2-B633-6E12FCC7DD8A}"/>
              </a:ext>
            </a:extLst>
          </p:cNvPr>
          <p:cNvSpPr txBox="1"/>
          <p:nvPr/>
        </p:nvSpPr>
        <p:spPr>
          <a:xfrm>
            <a:off x="3900869" y="3074643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ECB0F40-5AEE-4936-8069-59000E30DB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53441" y="3081019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D5E25346-5DDF-4135-9F33-7825E2C73D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63220" y="3829068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9EB48045-8CFA-417D-8506-939687E662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63618" y="3093452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D2DE3C8F-0907-4A9B-88CC-E0B9320533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27964" y="3053197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772780E1-E201-4011-B946-A3BC021FE1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193804" y="3180944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1C823CE-BB80-4946-A86B-6621A70BE8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89970" y="2325952"/>
            <a:ext cx="455016" cy="567661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40FAFFE7-8615-442E-8900-87991E7CB4F9}"/>
              </a:ext>
            </a:extLst>
          </p:cNvPr>
          <p:cNvGrpSpPr/>
          <p:nvPr/>
        </p:nvGrpSpPr>
        <p:grpSpPr>
          <a:xfrm>
            <a:off x="4326976" y="2344847"/>
            <a:ext cx="401369" cy="564394"/>
            <a:chOff x="963782" y="2336701"/>
            <a:chExt cx="401369" cy="564394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98A3294A-CB2D-4560-8871-79827FD0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A8E1FDF7-9EFC-4B5E-9040-9D712CD45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7AD9FB32-A52A-472F-A16B-B784AA1C82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16361" y="2505567"/>
            <a:ext cx="440143" cy="28893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BA97DEB9-6FD9-487E-91EB-C02579AE29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90804" y="2351064"/>
            <a:ext cx="455016" cy="567661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980BA151-4154-4D07-B5C7-96CC03AEB5EC}"/>
              </a:ext>
            </a:extLst>
          </p:cNvPr>
          <p:cNvGrpSpPr/>
          <p:nvPr/>
        </p:nvGrpSpPr>
        <p:grpSpPr>
          <a:xfrm>
            <a:off x="7337058" y="2358503"/>
            <a:ext cx="401369" cy="564394"/>
            <a:chOff x="963782" y="2336701"/>
            <a:chExt cx="401369" cy="564394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D5E6D79C-AE31-4621-9AD1-A1EB222D2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613AF678-C950-4C56-8488-2EE338A5E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8CA0A155-6F1F-4357-BB97-ABFAFFE04C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027311" y="2518647"/>
            <a:ext cx="440143" cy="28893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C4D2CD49-68F2-416C-8E9F-0B07D9D365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016345" y="3241594"/>
            <a:ext cx="440143" cy="28893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D0E38F27-DB7B-44AA-AEF7-3A67E5F6E8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023475" y="4002729"/>
            <a:ext cx="440143" cy="28893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F07C4E09-30BA-4435-92A6-CD369300DA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29344" y="3234133"/>
            <a:ext cx="440143" cy="28893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EB9B947C-4A9F-4EB6-9EAF-4534ADD8D3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983125" y="2325952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E968F9B5-98AE-49A2-AD41-49589B56E3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33963" y="3081529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7EBF4E59-6424-4263-891E-3D6061531F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60041" y="3074643"/>
            <a:ext cx="455016" cy="567661"/>
          </a:xfrm>
          <a:prstGeom prst="rect">
            <a:avLst/>
          </a:prstGeom>
        </p:spPr>
      </p:pic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xmlns="" id="{C1433938-6614-4DE0-BED9-59D481F2DD91}"/>
              </a:ext>
            </a:extLst>
          </p:cNvPr>
          <p:cNvGrpSpPr/>
          <p:nvPr/>
        </p:nvGrpSpPr>
        <p:grpSpPr>
          <a:xfrm>
            <a:off x="4338395" y="3121988"/>
            <a:ext cx="401369" cy="564394"/>
            <a:chOff x="963782" y="2336701"/>
            <a:chExt cx="401369" cy="564394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4E358DCB-E640-4F91-B5BC-7E6C5009B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35D73AA6-6106-4C52-8622-DD2CCEA8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xmlns="" id="{3C70BD81-2DDF-470F-9210-A902D8C49AD3}"/>
              </a:ext>
            </a:extLst>
          </p:cNvPr>
          <p:cNvGrpSpPr/>
          <p:nvPr/>
        </p:nvGrpSpPr>
        <p:grpSpPr>
          <a:xfrm>
            <a:off x="7337058" y="3093452"/>
            <a:ext cx="401369" cy="564394"/>
            <a:chOff x="963782" y="2336701"/>
            <a:chExt cx="401369" cy="564394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xmlns="" id="{94C1EC56-84C9-4C4E-9443-6ECB0162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xmlns="" id="{17837487-0ECD-433B-8103-013C72B0F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7ABF5AE6-502F-44D3-8C1F-51A4CC84F5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02396" y="3080749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C137A891-8477-4C8D-8C34-4C6E9F18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998757" y="3074643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A73041CE-173F-46FA-AF64-F82336F562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923322"/>
            <a:ext cx="394062" cy="355057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ADBE432C-584D-4FE8-915D-07FFBCE6E8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02791" y="3897549"/>
            <a:ext cx="394062" cy="355057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F4A5B51A-AA18-45E7-A94F-EFF396D1012A}"/>
              </a:ext>
            </a:extLst>
          </p:cNvPr>
          <p:cNvSpPr txBox="1"/>
          <p:nvPr/>
        </p:nvSpPr>
        <p:spPr>
          <a:xfrm>
            <a:off x="612322" y="3829069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C033E68F-0A78-4082-AC50-E3EFECE2B881}"/>
              </a:ext>
            </a:extLst>
          </p:cNvPr>
          <p:cNvSpPr txBox="1"/>
          <p:nvPr/>
        </p:nvSpPr>
        <p:spPr>
          <a:xfrm>
            <a:off x="3075273" y="3853883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A57366C0-C088-4F26-A477-A06BA930A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85693" y="3829068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8C5F3396-0008-4EF5-A840-5E708C6255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76342" y="3831053"/>
            <a:ext cx="455016" cy="567661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1FDD56B7-DAE0-4941-AB4D-69CE2583A225}"/>
              </a:ext>
            </a:extLst>
          </p:cNvPr>
          <p:cNvSpPr txBox="1"/>
          <p:nvPr/>
        </p:nvSpPr>
        <p:spPr>
          <a:xfrm>
            <a:off x="3900869" y="3822692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D4F82228-E774-4702-BF6C-C1BF342932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53441" y="3829068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9EB47FDF-CF1A-45EF-BC16-0C3C5324B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29344" y="3982182"/>
            <a:ext cx="440143" cy="288932"/>
          </a:xfrm>
          <a:prstGeom prst="rect">
            <a:avLst/>
          </a:prstGeom>
        </p:spPr>
      </p:pic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xmlns="" id="{9C41360F-77F8-46E6-A627-0270832975CE}"/>
              </a:ext>
            </a:extLst>
          </p:cNvPr>
          <p:cNvGrpSpPr/>
          <p:nvPr/>
        </p:nvGrpSpPr>
        <p:grpSpPr>
          <a:xfrm>
            <a:off x="4338395" y="3870037"/>
            <a:ext cx="401369" cy="564394"/>
            <a:chOff x="963782" y="2336701"/>
            <a:chExt cx="401369" cy="564394"/>
          </a:xfrm>
        </p:grpSpPr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xmlns="" id="{DF36807B-C600-4114-B801-1DD038D6F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xmlns="" id="{1672ABEA-66BD-4EAB-9DA3-B160ABE6B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1C58180E-69A3-40A2-B0B3-6ECDCF1B9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5939" y="3840077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A5539E81-473C-4AB2-A64E-B238E4554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79393" y="3829068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B6DBDA7C-99AF-483C-B5AB-756297498F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92790" y="3829068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CAD30CAF-F800-4325-81EA-F9C2588376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69932" y="3829068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F6B1057D-4ADB-4E3D-A4A1-CA6FCD6361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56870" y="3840077"/>
            <a:ext cx="455016" cy="567661"/>
          </a:xfrm>
          <a:prstGeom prst="rect">
            <a:avLst/>
          </a:prstGeom>
        </p:spPr>
      </p:pic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xmlns="" id="{FC57DF99-4700-4DA5-B50A-416BC0ED56A9}"/>
              </a:ext>
            </a:extLst>
          </p:cNvPr>
          <p:cNvGrpSpPr/>
          <p:nvPr/>
        </p:nvGrpSpPr>
        <p:grpSpPr>
          <a:xfrm>
            <a:off x="7337058" y="3854411"/>
            <a:ext cx="401369" cy="564394"/>
            <a:chOff x="963782" y="2336701"/>
            <a:chExt cx="401369" cy="564394"/>
          </a:xfrm>
        </p:grpSpPr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xmlns="" id="{2943BBB3-09D0-41C5-A3F1-04934A929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xmlns="" id="{62ED87B9-6D52-45DE-A10C-68221A080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46D685B7-E789-4D18-BD75-70B2A5ACAE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86581" y="3818566"/>
            <a:ext cx="455016" cy="567661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18A8F4C6-AA03-45E9-AC61-CE0B76627A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15357" y="3817019"/>
            <a:ext cx="455016" cy="567661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A3185446-D34B-4BE8-B4F4-178F4E8781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010047" y="3827547"/>
            <a:ext cx="455016" cy="567661"/>
          </a:xfrm>
          <a:prstGeom prst="rect">
            <a:avLst/>
          </a:prstGeom>
        </p:spPr>
      </p:pic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86499" y="485295"/>
            <a:ext cx="10169330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Запиши вирази й обчисли їх </a:t>
            </a:r>
            <a:r>
              <a:rPr lang="uk-UA" sz="3600" b="1" dirty="0" smtClean="0">
                <a:solidFill>
                  <a:schemeClr val="bg1"/>
                </a:solidFill>
              </a:rPr>
              <a:t>значення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730" y="1224147"/>
            <a:ext cx="1655355" cy="280137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98873" y="2436005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3295" y="3175083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30881" y="2336860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6170" y="2344146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00813" y="2435584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57525" y="2341002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6188" y="3163947"/>
            <a:ext cx="394062" cy="35505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21506" y="2341002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2439B25E-C197-4E7E-854A-F7E0C1682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208172" y="3077855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822426" y="2344144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3A296410-7603-461F-8117-52390F0181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298101" y="3091297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A0DB3E0D-0DA9-4C31-8022-2DC5290E58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47798" y="3087004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22374" y="2343824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0F71910C-F77E-40D3-A3D4-8ACB680F7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65356" y="3071238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AF106944-CD61-416F-872A-F41D26A84D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21036" y="3094516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F88A27CD-0BEB-4223-8A61-B63396449E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7834" y="3077856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C8EC13D9-D5BD-4ECA-BD64-4AD0542A97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13144" y="2303828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13195C35-320D-4D35-A378-F90B28B8FF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15224" y="2420153"/>
            <a:ext cx="394062" cy="355057"/>
          </a:xfrm>
          <a:prstGeom prst="rect">
            <a:avLst/>
          </a:prstGeom>
        </p:spPr>
      </p:pic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xmlns="" id="{5358ED4D-30AD-4229-9DDF-E6371BD78193}"/>
              </a:ext>
            </a:extLst>
          </p:cNvPr>
          <p:cNvGrpSpPr/>
          <p:nvPr/>
        </p:nvGrpSpPr>
        <p:grpSpPr>
          <a:xfrm>
            <a:off x="2445604" y="2350674"/>
            <a:ext cx="401369" cy="564394"/>
            <a:chOff x="963782" y="2336701"/>
            <a:chExt cx="401369" cy="564394"/>
          </a:xfrm>
        </p:grpSpPr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xmlns="" id="{F924B157-8060-444E-85E3-CAEDE37C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54B6223A-66D9-4F06-8665-8347E57A5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C8380339-742E-40F3-93DA-53451FEAE9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81485" y="2350674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53353" y="2331517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A201212C-C07E-4C6A-BF53-371679366A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23069" y="3087004"/>
            <a:ext cx="455016" cy="56766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22E85971-9F52-4D84-B8CA-9B1A6DCC87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51488" y="3242184"/>
            <a:ext cx="440143" cy="28893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7D90D7D5-9F35-413E-961A-98BADF0098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06472" y="2336859"/>
            <a:ext cx="455016" cy="56766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C0C58914-6E07-463B-ABBC-2B50DD4475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6734" y="2355516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D8C72A89-BCA1-448C-A2D1-4E76C7C7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304392" y="3077855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C3B4B70E-1106-4864-82DA-3B7C08A246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006791" y="2350674"/>
            <a:ext cx="420821" cy="53459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B65A570D-3821-4C8B-BB48-07BAC69E4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166" y="3139750"/>
            <a:ext cx="394062" cy="40367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CBB5587B-17E9-469D-AA68-AECC3B1521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091631" y="3077855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BAE39D92-4727-44CE-BA5C-E6E10B0454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16476" y="2503515"/>
            <a:ext cx="440143" cy="28893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FDB26E21-5279-4B71-8ED0-C18E3F357E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3066" y="2418852"/>
            <a:ext cx="394062" cy="40367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97808546-FA28-4283-997F-70AE3CC126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527404" y="2350674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718E1A7C-6B59-4682-A563-1F5A4FFFEC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24364" y="3103534"/>
            <a:ext cx="420821" cy="53459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A62FE136-2186-4645-9B61-A6E46510C6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122313" y="3080914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598BEE0-348F-4893-B204-2D3A7E19D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5660" y="3176509"/>
            <a:ext cx="394062" cy="40367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F8A40D24-39B3-45E5-8F8F-A2A5B9BB02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356" y="3163520"/>
            <a:ext cx="394062" cy="403674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E9EB81F2-80F2-4780-A8F4-7CAD9B6A8E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868273" y="3230072"/>
            <a:ext cx="440143" cy="2889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4BBD2814-24D2-4B91-9170-BD0BA4B560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846397" y="3087004"/>
            <a:ext cx="455016" cy="567661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86499" y="485295"/>
            <a:ext cx="10169330" cy="7665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задачу за таблицею №813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09 Таблиці множення на 6_8\№107 - Ділення на 6\2025-03-27_120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99" y="1380445"/>
            <a:ext cx="6533054" cy="259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36354" y="1459596"/>
            <a:ext cx="3343275" cy="85906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Розв’яжи задачу за допомогою виразу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485504" y="2186287"/>
            <a:ext cx="11003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6 ∙ 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906000" y="2771062"/>
            <a:ext cx="15784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28(грн)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133" y="4097285"/>
            <a:ext cx="5691420" cy="1149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Це задача на знаходження суми двох добутків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442632" y="3246735"/>
            <a:ext cx="11432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 </a:t>
            </a:r>
            <a:r>
              <a:rPr lang="uk-UA" sz="3200" b="1" dirty="0" smtClean="0">
                <a:solidFill>
                  <a:schemeClr val="bg1"/>
                </a:solidFill>
              </a:rPr>
              <a:t>∙2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619553" y="2771061"/>
            <a:ext cx="2286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6 ∙ 3 + 5 ∙2 =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8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8411</TotalTime>
  <Words>607</Words>
  <Application>Microsoft Office PowerPoint</Application>
  <PresentationFormat>Произвольный</PresentationFormat>
  <Paragraphs>149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1100</cp:revision>
  <dcterms:created xsi:type="dcterms:W3CDTF">2018-01-05T16:38:53Z</dcterms:created>
  <dcterms:modified xsi:type="dcterms:W3CDTF">2025-04-02T08:39:04Z</dcterms:modified>
</cp:coreProperties>
</file>