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860" r:id="rId3"/>
    <p:sldId id="861" r:id="rId4"/>
    <p:sldId id="722" r:id="rId5"/>
    <p:sldId id="862" r:id="rId6"/>
    <p:sldId id="854" r:id="rId7"/>
    <p:sldId id="864" r:id="rId8"/>
    <p:sldId id="858" r:id="rId9"/>
    <p:sldId id="859" r:id="rId10"/>
    <p:sldId id="845" r:id="rId11"/>
    <p:sldId id="751" r:id="rId12"/>
    <p:sldId id="701" r:id="rId13"/>
    <p:sldId id="863" r:id="rId14"/>
    <p:sldId id="8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60"/>
            <p14:sldId id="861"/>
            <p14:sldId id="722"/>
            <p14:sldId id="862"/>
            <p14:sldId id="854"/>
            <p14:sldId id="864"/>
            <p14:sldId id="858"/>
            <p14:sldId id="859"/>
            <p14:sldId id="845"/>
            <p14:sldId id="751"/>
            <p14:sldId id="701"/>
            <p14:sldId id="863"/>
            <p14:sldId id="8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BA1CBA"/>
    <a:srgbClr val="FEDAF6"/>
    <a:srgbClr val="FF3131"/>
    <a:srgbClr val="295FFF"/>
    <a:srgbClr val="00B050"/>
    <a:srgbClr val="0D0D0D"/>
    <a:srgbClr val="2F3242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6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smtClean="0">
              <a:solidFill>
                <a:schemeClr val="bg1"/>
              </a:solidFill>
            </a:rPr>
            <a:t>Складання і </a:t>
          </a:r>
          <a:r>
            <a:rPr lang="uk-UA" sz="3200" b="1" dirty="0" err="1" smtClean="0">
              <a:solidFill>
                <a:schemeClr val="bg1"/>
              </a:solidFill>
            </a:rPr>
            <a:t>обчисле</a:t>
          </a:r>
          <a:r>
            <a:rPr lang="uk-UA" sz="3200" b="1" dirty="0" smtClean="0">
              <a:solidFill>
                <a:schemeClr val="bg1"/>
              </a:solidFill>
            </a:rPr>
            <a:t>-</a:t>
          </a:r>
        </a:p>
        <a:p>
          <a:pPr>
            <a:spcAft>
              <a:spcPts val="0"/>
            </a:spcAft>
          </a:pPr>
          <a:r>
            <a:rPr lang="uk-UA" sz="3200" b="1" dirty="0" err="1" smtClean="0">
              <a:solidFill>
                <a:schemeClr val="bg1"/>
              </a:solidFill>
            </a:rPr>
            <a:t>ння</a:t>
          </a:r>
          <a:r>
            <a:rPr lang="uk-UA" sz="3200" b="1" dirty="0" smtClean="0">
              <a:solidFill>
                <a:schemeClr val="bg1"/>
              </a:solidFill>
            </a:rPr>
            <a:t> часток за схемами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Порівня-ння</a:t>
          </a:r>
          <a:r>
            <a:rPr lang="uk-UA" sz="3200" b="1" dirty="0" smtClean="0">
              <a:solidFill>
                <a:schemeClr val="bg1"/>
              </a:solidFill>
            </a:rPr>
            <a:t> виразу і числа 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задач 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C6109F"/>
        </a:solidFill>
      </dgm:spPr>
      <dgm:t>
        <a:bodyPr/>
        <a:lstStyle/>
        <a:p>
          <a:r>
            <a:rPr lang="uk-UA" sz="3200" b="1" dirty="0" err="1" smtClean="0"/>
            <a:t>Обчисле-ння</a:t>
          </a:r>
          <a:r>
            <a:rPr lang="uk-UA" sz="3200" b="1" dirty="0" smtClean="0"/>
            <a:t> буквених виразів</a:t>
          </a:r>
          <a:endParaRPr lang="ru-RU" sz="3200" b="1" dirty="0"/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41256" custLinFactX="116719" custLinFactNeighborX="2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29083" custLinFactX="113474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118613" custLinFactX="-257838" custLinFactNeighborX="-3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23701" custLinFactNeighborX="37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4" presStyleCnt="5" custScaleX="11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6AE71FA1-31F5-4F07-A566-D4A14E3340B0}" type="presOf" srcId="{BC7931E8-86A7-44AD-A246-C659A84EF1D0}" destId="{D2B473EA-0294-46C9-BEB1-B63C89DB6F91}" srcOrd="0" destOrd="0" presId="urn:microsoft.com/office/officeart/2005/8/layout/hList6"/>
    <dgm:cxn modelId="{54F0CBD4-22CF-4922-B9DC-8EAAE05C04E7}" type="presOf" srcId="{289AA968-9F58-4A6E-B11C-582CA574AD65}" destId="{6408D3F1-0C0E-4F5D-B5D5-053E6D4B4C50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4" destOrd="0" parTransId="{F78F4AAA-2F15-475F-922E-F959D1C7547E}" sibTransId="{46BA457C-7EE8-4DE0-8B1E-DA724D446462}"/>
    <dgm:cxn modelId="{AD42897A-1233-4FDD-8188-8E9D6C45C943}" type="presOf" srcId="{1A16E29F-4735-4462-97C4-9BCD9C4C486C}" destId="{5224CAA1-3EC9-4CF6-8381-99180C56B6A8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89784C9A-3AD0-423D-8CA0-D91F30C09039}" type="presOf" srcId="{6115EC9A-5D0A-49BC-89B0-C823DAA39B65}" destId="{00E23834-4C97-4BAD-9028-AA93134EBB29}" srcOrd="0" destOrd="0" presId="urn:microsoft.com/office/officeart/2005/8/layout/hList6"/>
    <dgm:cxn modelId="{1D19328A-3FE1-46E1-A79B-69B46B31DCB9}" type="presOf" srcId="{17FCBCD0-5166-44EF-A995-697AB50FC98B}" destId="{8C93B566-6306-40C5-A3D5-B84E788E517B}" srcOrd="0" destOrd="0" presId="urn:microsoft.com/office/officeart/2005/8/layout/hList6"/>
    <dgm:cxn modelId="{ACE09454-0C5C-4C91-96C4-53B869A09314}" type="presOf" srcId="{6EE47331-2253-406E-9CB5-953C9128E5FC}" destId="{783C5BBC-E083-4F12-B4A9-616A8F9530EC}" srcOrd="0" destOrd="0" presId="urn:microsoft.com/office/officeart/2005/8/layout/hList6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54582438-BEBD-4BB8-ADA7-3EDA28676221}" type="presParOf" srcId="{6408D3F1-0C0E-4F5D-B5D5-053E6D4B4C50}" destId="{783C5BBC-E083-4F12-B4A9-616A8F9530EC}" srcOrd="0" destOrd="0" presId="urn:microsoft.com/office/officeart/2005/8/layout/hList6"/>
    <dgm:cxn modelId="{7284849D-2384-4827-B968-5C694B0AE69A}" type="presParOf" srcId="{6408D3F1-0C0E-4F5D-B5D5-053E6D4B4C50}" destId="{903EF99B-E600-4B60-96C8-658D7EF2F880}" srcOrd="1" destOrd="0" presId="urn:microsoft.com/office/officeart/2005/8/layout/hList6"/>
    <dgm:cxn modelId="{B87339FE-AE31-42DA-8A9B-E3C215B2FCDB}" type="presParOf" srcId="{6408D3F1-0C0E-4F5D-B5D5-053E6D4B4C50}" destId="{00E23834-4C97-4BAD-9028-AA93134EBB29}" srcOrd="2" destOrd="0" presId="urn:microsoft.com/office/officeart/2005/8/layout/hList6"/>
    <dgm:cxn modelId="{F40F3BD0-5890-4C68-9ECF-B3926BD430B0}" type="presParOf" srcId="{6408D3F1-0C0E-4F5D-B5D5-053E6D4B4C50}" destId="{8876FB75-3E41-41EA-914C-4542E25630F3}" srcOrd="3" destOrd="0" presId="urn:microsoft.com/office/officeart/2005/8/layout/hList6"/>
    <dgm:cxn modelId="{095D9CAB-F362-461F-85E1-FDD1114C9018}" type="presParOf" srcId="{6408D3F1-0C0E-4F5D-B5D5-053E6D4B4C50}" destId="{8C93B566-6306-40C5-A3D5-B84E788E517B}" srcOrd="4" destOrd="0" presId="urn:microsoft.com/office/officeart/2005/8/layout/hList6"/>
    <dgm:cxn modelId="{F8F2A401-CDAE-42C8-BBE1-180EF8A9D354}" type="presParOf" srcId="{6408D3F1-0C0E-4F5D-B5D5-053E6D4B4C50}" destId="{B4E8D5E2-E5AE-41CC-80D3-5A0016AFADCC}" srcOrd="5" destOrd="0" presId="urn:microsoft.com/office/officeart/2005/8/layout/hList6"/>
    <dgm:cxn modelId="{FC41767D-5CFE-48FE-9E0C-8841427D730B}" type="presParOf" srcId="{6408D3F1-0C0E-4F5D-B5D5-053E6D4B4C50}" destId="{5224CAA1-3EC9-4CF6-8381-99180C56B6A8}" srcOrd="6" destOrd="0" presId="urn:microsoft.com/office/officeart/2005/8/layout/hList6"/>
    <dgm:cxn modelId="{BED9675F-1E7D-4B45-B6A4-73B1E5CBD633}" type="presParOf" srcId="{6408D3F1-0C0E-4F5D-B5D5-053E6D4B4C50}" destId="{2EE084EB-38FB-44EB-B050-492531D297D1}" srcOrd="7" destOrd="0" presId="urn:microsoft.com/office/officeart/2005/8/layout/hList6"/>
    <dgm:cxn modelId="{EC7B869D-86AE-45E3-AF81-5EA957EDC838}" type="presParOf" srcId="{6408D3F1-0C0E-4F5D-B5D5-053E6D4B4C50}" destId="{D2B473EA-0294-46C9-BEB1-B63C89DB6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203864" y="972036"/>
          <a:ext cx="4272497" cy="232842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</a:t>
          </a:r>
          <a:r>
            <a:rPr lang="uk-UA" sz="3200" b="1" kern="1200" dirty="0" err="1" smtClean="0">
              <a:solidFill>
                <a:schemeClr val="bg1"/>
              </a:solidFill>
            </a:rPr>
            <a:t>обчисле</a:t>
          </a:r>
          <a:r>
            <a:rPr lang="uk-UA" sz="3200" b="1" kern="1200" dirty="0" smtClean="0">
              <a:solidFill>
                <a:schemeClr val="bg1"/>
              </a:solidFill>
            </a:rPr>
            <a:t>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ння</a:t>
          </a:r>
          <a:r>
            <a:rPr lang="uk-UA" sz="3200" b="1" kern="1200" dirty="0" smtClean="0">
              <a:solidFill>
                <a:schemeClr val="bg1"/>
              </a:solidFill>
            </a:rPr>
            <a:t> часток за схемами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75900" y="854499"/>
        <a:ext cx="2328424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3502098" y="1072364"/>
          <a:ext cx="4272497" cy="2127767"/>
        </a:xfrm>
        <a:prstGeom prst="flowChartManualOperation">
          <a:avLst/>
        </a:prstGeom>
        <a:solidFill>
          <a:srgbClr val="C6109F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Обчисле-ння</a:t>
          </a:r>
          <a:r>
            <a:rPr lang="uk-UA" sz="3200" b="1" kern="1200" dirty="0" smtClean="0"/>
            <a:t> буквених виразів</a:t>
          </a:r>
          <a:endParaRPr lang="ru-RU" sz="3200" b="1" kern="1200" dirty="0"/>
        </a:p>
      </dsp:txBody>
      <dsp:txXfrm rot="5400000">
        <a:off x="4574463" y="854498"/>
        <a:ext cx="212776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71539" y="1158656"/>
          <a:ext cx="4272497" cy="1955183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7118" y="854498"/>
        <a:ext cx="1955183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5716026" y="1116722"/>
          <a:ext cx="4272497" cy="2039052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Порівня-ння</a:t>
          </a:r>
          <a:r>
            <a:rPr lang="uk-UA" sz="3200" b="1" kern="1200" dirty="0" smtClean="0">
              <a:solidFill>
                <a:schemeClr val="bg1"/>
              </a:solidFill>
            </a:rPr>
            <a:t> виразу і числа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6832748" y="854499"/>
        <a:ext cx="2039052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7728977" y="1220643"/>
          <a:ext cx="4272497" cy="1831209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8949621" y="854498"/>
        <a:ext cx="1831209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2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4870" y="4573658"/>
            <a:ext cx="9095159" cy="85129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Коло і </a:t>
            </a:r>
            <a:r>
              <a:rPr lang="uk-UA" sz="4400" b="1" dirty="0" smtClean="0">
                <a:solidFill>
                  <a:srgbClr val="7030A0"/>
                </a:solidFill>
              </a:rPr>
              <a:t>круг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rawing Compass">
            <a:extLst>
              <a:ext uri="{FF2B5EF4-FFF2-40B4-BE49-F238E27FC236}">
                <a16:creationId xmlns:a16="http://schemas.microsoft.com/office/drawing/2014/main" xmlns="" id="{EC862319-017B-4BE0-A766-AA47ACE3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6" b="10364"/>
          <a:stretch/>
        </p:blipFill>
        <p:spPr bwMode="auto">
          <a:xfrm>
            <a:off x="1474870" y="1121244"/>
            <a:ext cx="3162444" cy="26435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74437" y="1121245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110" y="494529"/>
            <a:ext cx="9761689" cy="6702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</a:t>
            </a:r>
            <a:r>
              <a:rPr lang="uk-UA" sz="4000" b="1" dirty="0" smtClean="0">
                <a:solidFill>
                  <a:schemeClr val="bg1"/>
                </a:solidFill>
              </a:rPr>
              <a:t>821 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211110" y="1321317"/>
            <a:ext cx="6789890" cy="15851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Усі яблука розфасували в </a:t>
            </a:r>
            <a:r>
              <a:rPr lang="uk-UA" sz="2800" dirty="0">
                <a:solidFill>
                  <a:srgbClr val="FFFF00"/>
                </a:solidFill>
              </a:rPr>
              <a:t>6 пакетів, по 4 кг </a:t>
            </a:r>
            <a:r>
              <a:rPr lang="uk-UA" sz="2800" dirty="0"/>
              <a:t>в кожний, та у </a:t>
            </a:r>
            <a:r>
              <a:rPr lang="uk-UA" sz="2800" dirty="0">
                <a:solidFill>
                  <a:srgbClr val="FFFF00"/>
                </a:solidFill>
              </a:rPr>
              <a:t>8 пакетів, по 5 кг </a:t>
            </a:r>
            <a:r>
              <a:rPr lang="uk-UA" sz="2800" dirty="0"/>
              <a:t>у кожний. Скільки кілограмів яблук розфасували?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CDDB78-A1A0-4E8C-AD4C-ED3A7D74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4" y="1332645"/>
            <a:ext cx="3163659" cy="315498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524685" y="3041120"/>
            <a:ext cx="1153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4 ∙ 6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492027" y="3703849"/>
            <a:ext cx="19675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Відповідь: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459570" y="3704938"/>
            <a:ext cx="454143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64 кг яблук розфасували.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874270" y="3055093"/>
            <a:ext cx="13280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64 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492027" y="4503017"/>
            <a:ext cx="454143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Задача на знаходження 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532712" y="4519087"/>
            <a:ext cx="29363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суми добутків.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805383" y="3034946"/>
            <a:ext cx="10688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</a:t>
            </a:r>
            <a:r>
              <a:rPr lang="uk-UA" sz="2800" b="1" dirty="0" smtClean="0">
                <a:solidFill>
                  <a:schemeClr val="bg1"/>
                </a:solidFill>
              </a:rPr>
              <a:t>∙ 8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524685" y="3055093"/>
            <a:ext cx="23495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4 ∙ 6 + </a:t>
            </a:r>
            <a:r>
              <a:rPr lang="uk-UA" sz="2800" b="1" dirty="0" smtClean="0">
                <a:solidFill>
                  <a:schemeClr val="bg1"/>
                </a:solidFill>
              </a:rPr>
              <a:t>5 ∙ 8 =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7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6310" y="494529"/>
            <a:ext cx="10153576" cy="74433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малюнку зображені коло та </a:t>
            </a:r>
            <a:r>
              <a:rPr lang="uk-UA" sz="3600" b="1" dirty="0" smtClean="0">
                <a:solidFill>
                  <a:schemeClr val="bg1"/>
                </a:solidFill>
              </a:rPr>
              <a:t>круг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E91D3D4-F440-4172-A99F-35C39DAC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068" y="1385781"/>
            <a:ext cx="2384732" cy="3311033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0220C98-D084-4807-A386-A14FF1213488}"/>
              </a:ext>
            </a:extLst>
          </p:cNvPr>
          <p:cNvSpPr/>
          <p:nvPr/>
        </p:nvSpPr>
        <p:spPr>
          <a:xfrm>
            <a:off x="1875514" y="2910668"/>
            <a:ext cx="2959141" cy="295914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CF521BF3-0436-4AEA-A2E5-60DC9E5910FD}"/>
              </a:ext>
            </a:extLst>
          </p:cNvPr>
          <p:cNvSpPr/>
          <p:nvPr/>
        </p:nvSpPr>
        <p:spPr>
          <a:xfrm>
            <a:off x="5334958" y="2910668"/>
            <a:ext cx="2959141" cy="295914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xmlns="" id="{C9C45599-40E0-4FCF-9131-9ACC51638A43}"/>
              </a:ext>
            </a:extLst>
          </p:cNvPr>
          <p:cNvSpPr/>
          <p:nvPr/>
        </p:nvSpPr>
        <p:spPr>
          <a:xfrm>
            <a:off x="1526796" y="1385781"/>
            <a:ext cx="6615719" cy="12757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Коло – це замкнена крива, яка є межею круга.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47057" y="520026"/>
            <a:ext cx="9993086" cy="8191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Скільки кіл зображено на малюнку? Скільки кругів? 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6150" y="1631324"/>
            <a:ext cx="2454919" cy="257869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088EF006-8DF9-49B5-A3B9-F43485D2C529}"/>
              </a:ext>
            </a:extLst>
          </p:cNvPr>
          <p:cNvSpPr/>
          <p:nvPr/>
        </p:nvSpPr>
        <p:spPr>
          <a:xfrm>
            <a:off x="398382" y="2276428"/>
            <a:ext cx="2521465" cy="24755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4E261575-9878-4367-AE8A-C0756B0A6E1A}"/>
              </a:ext>
            </a:extLst>
          </p:cNvPr>
          <p:cNvSpPr/>
          <p:nvPr/>
        </p:nvSpPr>
        <p:spPr>
          <a:xfrm>
            <a:off x="2919847" y="3985559"/>
            <a:ext cx="1561207" cy="1532750"/>
          </a:xfrm>
          <a:prstGeom prst="ellipse">
            <a:avLst/>
          </a:prstGeom>
          <a:solidFill>
            <a:srgbClr val="BA1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31F1B5CE-34A2-4BB4-803B-83A9A2B88568}"/>
              </a:ext>
            </a:extLst>
          </p:cNvPr>
          <p:cNvSpPr/>
          <p:nvPr/>
        </p:nvSpPr>
        <p:spPr>
          <a:xfrm>
            <a:off x="6954393" y="3823700"/>
            <a:ext cx="2316729" cy="2274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9D23BB1-FA92-400E-A9BB-E80B8789D250}"/>
              </a:ext>
            </a:extLst>
          </p:cNvPr>
          <p:cNvSpPr/>
          <p:nvPr/>
        </p:nvSpPr>
        <p:spPr>
          <a:xfrm>
            <a:off x="4998707" y="2877426"/>
            <a:ext cx="1909309" cy="18745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FC8A6CA-2150-48E4-9AD1-3884F4D378B4}"/>
              </a:ext>
            </a:extLst>
          </p:cNvPr>
          <p:cNvSpPr/>
          <p:nvPr/>
        </p:nvSpPr>
        <p:spPr>
          <a:xfrm>
            <a:off x="6757722" y="1442885"/>
            <a:ext cx="1909308" cy="187450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35C8506-2167-4A29-92C2-2475E9F87202}"/>
              </a:ext>
            </a:extLst>
          </p:cNvPr>
          <p:cNvSpPr/>
          <p:nvPr/>
        </p:nvSpPr>
        <p:spPr>
          <a:xfrm>
            <a:off x="4598363" y="4960952"/>
            <a:ext cx="1561207" cy="1532751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FECF01D0-FA22-4380-B69A-55AE45C01174}"/>
              </a:ext>
            </a:extLst>
          </p:cNvPr>
          <p:cNvSpPr/>
          <p:nvPr/>
        </p:nvSpPr>
        <p:spPr>
          <a:xfrm>
            <a:off x="2870010" y="1491027"/>
            <a:ext cx="2231013" cy="2190348"/>
          </a:xfrm>
          <a:prstGeom prst="ellipse">
            <a:avLst/>
          </a:prstGeom>
          <a:noFill/>
          <a:ln w="76200">
            <a:solidFill>
              <a:srgbClr val="F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1112" y="493258"/>
            <a:ext cx="3222173" cy="123757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99" y="2282837"/>
            <a:ext cx="2688773" cy="2333869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8\№108 - Коло і круг\2025-03-27_131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515030"/>
            <a:ext cx="7566932" cy="54445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9142" y="4994426"/>
            <a:ext cx="2117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каблучка, …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3745" y="4994426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Вінок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7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 rot="5400000">
            <a:off x="9057104" y="3856340"/>
            <a:ext cx="1782344" cy="8900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3893" y="1358629"/>
            <a:ext cx="7129260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Назви </a:t>
            </a:r>
            <a:r>
              <a:rPr lang="ru-RU" sz="2400" b="1" dirty="0" err="1" smtClean="0">
                <a:solidFill>
                  <a:srgbClr val="7030A0"/>
                </a:solidFill>
              </a:rPr>
              <a:t>результати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таблиці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2400" b="1" dirty="0" smtClean="0">
                <a:solidFill>
                  <a:srgbClr val="7030A0"/>
                </a:solidFill>
              </a:rPr>
              <a:t> числа 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289" y="1358629"/>
            <a:ext cx="10533116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err="1" smtClean="0">
                <a:solidFill>
                  <a:srgbClr val="7030A0"/>
                </a:solidFill>
              </a:rPr>
              <a:t>екрані</a:t>
            </a:r>
            <a:r>
              <a:rPr lang="ru-RU" sz="2400" dirty="0" smtClean="0">
                <a:solidFill>
                  <a:srgbClr val="7030A0"/>
                </a:solidFill>
              </a:rPr>
              <a:t> — </a:t>
            </a:r>
            <a:r>
              <a:rPr lang="ru-RU" sz="2400" dirty="0">
                <a:solidFill>
                  <a:srgbClr val="7030A0"/>
                </a:solidFill>
              </a:rPr>
              <a:t>основа </a:t>
            </a:r>
            <a:r>
              <a:rPr lang="ru-RU" sz="2400" dirty="0" err="1" smtClean="0">
                <a:solidFill>
                  <a:srgbClr val="7030A0"/>
                </a:solidFill>
              </a:rPr>
              <a:t>піци</a:t>
            </a:r>
            <a:r>
              <a:rPr lang="ru-RU" sz="2400" dirty="0" smtClean="0">
                <a:solidFill>
                  <a:srgbClr val="7030A0"/>
                </a:solidFill>
              </a:rPr>
              <a:t> та  зображення </a:t>
            </a:r>
            <a:r>
              <a:rPr lang="ru-RU" sz="2400" dirty="0" err="1">
                <a:solidFill>
                  <a:srgbClr val="7030A0"/>
                </a:solidFill>
              </a:rPr>
              <a:t>шматочків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dirty="0">
                <a:solidFill>
                  <a:srgbClr val="7030A0"/>
                </a:solidFill>
              </a:rPr>
              <a:t>, бекону, </a:t>
            </a:r>
            <a:r>
              <a:rPr lang="ru-RU" sz="2400" dirty="0" err="1" smtClean="0">
                <a:solidFill>
                  <a:srgbClr val="7030A0"/>
                </a:solidFill>
              </a:rPr>
              <a:t>листя</a:t>
            </a:r>
            <a:r>
              <a:rPr lang="ru-RU" sz="2400" dirty="0" smtClean="0">
                <a:solidFill>
                  <a:srgbClr val="7030A0"/>
                </a:solidFill>
              </a:rPr>
              <a:t> салату, </a:t>
            </a:r>
            <a:r>
              <a:rPr lang="ru-RU" sz="2400" dirty="0">
                <a:solidFill>
                  <a:srgbClr val="7030A0"/>
                </a:solidFill>
              </a:rPr>
              <a:t>оливок. </a:t>
            </a:r>
            <a:r>
              <a:rPr lang="ru-RU" sz="2400" dirty="0" err="1" smtClean="0">
                <a:solidFill>
                  <a:srgbClr val="7030A0"/>
                </a:solidFill>
              </a:rPr>
              <a:t>Пропоную</a:t>
            </a:r>
            <a:r>
              <a:rPr lang="ru-RU" sz="2400" dirty="0" smtClean="0">
                <a:solidFill>
                  <a:srgbClr val="7030A0"/>
                </a:solidFill>
              </a:rPr>
              <a:t> «</a:t>
            </a:r>
            <a:r>
              <a:rPr lang="ru-RU" sz="2400" dirty="0" err="1" smtClean="0">
                <a:solidFill>
                  <a:srgbClr val="7030A0"/>
                </a:solidFill>
              </a:rPr>
              <a:t>наповнити</a:t>
            </a:r>
            <a:r>
              <a:rPr lang="ru-RU" sz="2400" dirty="0" smtClean="0">
                <a:solidFill>
                  <a:srgbClr val="7030A0"/>
                </a:solidFill>
              </a:rPr>
              <a:t>» свою </a:t>
            </a:r>
            <a:r>
              <a:rPr lang="ru-RU" sz="2400" dirty="0" err="1" smtClean="0">
                <a:solidFill>
                  <a:srgbClr val="7030A0"/>
                </a:solidFill>
              </a:rPr>
              <a:t>уявну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піцу</a:t>
            </a:r>
            <a:r>
              <a:rPr lang="ru-RU" sz="2400" dirty="0" smtClean="0">
                <a:solidFill>
                  <a:srgbClr val="7030A0"/>
                </a:solidFill>
              </a:rPr>
              <a:t> та </a:t>
            </a:r>
            <a:r>
              <a:rPr lang="ru-RU" sz="2400" dirty="0" err="1" smtClean="0">
                <a:solidFill>
                  <a:srgbClr val="7030A0"/>
                </a:solidFill>
              </a:rPr>
              <a:t>намалювати</a:t>
            </a:r>
            <a:r>
              <a:rPr lang="ru-RU" sz="2400" dirty="0" smtClean="0">
                <a:solidFill>
                  <a:srgbClr val="7030A0"/>
                </a:solidFill>
              </a:rPr>
              <a:t> , </a:t>
            </a:r>
            <a:r>
              <a:rPr lang="ru-RU" sz="2400" dirty="0" err="1">
                <a:solidFill>
                  <a:srgbClr val="7030A0"/>
                </a:solidFill>
              </a:rPr>
              <a:t>що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найбільше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сподобалося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або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dirty="0">
                <a:solidFill>
                  <a:srgbClr val="7030A0"/>
                </a:solidFill>
              </a:rPr>
              <a:t> на </a:t>
            </a:r>
            <a:r>
              <a:rPr lang="ru-RU" sz="2400" dirty="0" err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04961" y="2865737"/>
            <a:ext cx="3025374" cy="6491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Коло і круг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86543" y="2880528"/>
            <a:ext cx="2100942" cy="116853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Усний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рахунок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604530" y="447775"/>
            <a:ext cx="10541587" cy="80297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95" y="2680406"/>
            <a:ext cx="4200658" cy="270297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6360207" y="5179128"/>
            <a:ext cx="3889508" cy="1264980"/>
          </a:xfrm>
          <a:prstGeom prst="cloud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bg1"/>
                </a:solidFill>
              </a:rPr>
              <a:t>Обчислення </a:t>
            </a:r>
            <a:r>
              <a:rPr lang="uk-UA" sz="2400" b="1" dirty="0" smtClean="0">
                <a:solidFill>
                  <a:schemeClr val="bg1"/>
                </a:solidFill>
              </a:rPr>
              <a:t>буквених виразів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4945" y="5383383"/>
            <a:ext cx="2358094" cy="919401"/>
          </a:xfrm>
          <a:prstGeom prst="roundRect">
            <a:avLst/>
          </a:prstGeom>
          <a:solidFill>
            <a:srgbClr val="B85C76"/>
          </a:solidFill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Розв’язування</a:t>
            </a:r>
            <a:r>
              <a:rPr lang="ru-RU" sz="2400" b="1" dirty="0" smtClean="0">
                <a:solidFill>
                  <a:schemeClr val="bg1"/>
                </a:solidFill>
              </a:rPr>
              <a:t>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0002" y="4197519"/>
            <a:ext cx="2457483" cy="1833167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Обчислення виразів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4529" y="447775"/>
            <a:ext cx="10541587" cy="80297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Підсумок уроку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1512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8" grpId="0" animBg="1"/>
      <p:bldP spid="5" grpId="0" animBg="1"/>
      <p:bldP spid="12" grpId="0" animBg="1"/>
      <p:bldP spid="14" grpId="0" animBg="1"/>
      <p:bldP spid="16" grpId="0" animBg="1"/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563835"/>
            <a:ext cx="9916886" cy="6524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344885" y="1867702"/>
            <a:ext cx="5606143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В школу всі прийшли ми вчитись,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Постараймось не лінитись.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Тож до праці всі мерщій, Здолаймо труднощі усі!</a:t>
            </a:r>
          </a:p>
        </p:txBody>
      </p:sp>
      <p:pic>
        <p:nvPicPr>
          <p:cNvPr id="6" name="Picture 2" descr="children reading a book together">
            <a:extLst>
              <a:ext uri="{FF2B5EF4-FFF2-40B4-BE49-F238E27FC236}">
                <a16:creationId xmlns:a16="http://schemas.microsoft.com/office/drawing/2014/main" xmlns="" id="{982A8D7B-4E51-4298-AC36-BDE24416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1532017"/>
            <a:ext cx="3826904" cy="401985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6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74504664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46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494528"/>
            <a:ext cx="10167257" cy="6627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Усні обчислення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BCC4A9A-2122-4F09-8318-ED40F1FC9870}"/>
              </a:ext>
            </a:extLst>
          </p:cNvPr>
          <p:cNvSpPr/>
          <p:nvPr/>
        </p:nvSpPr>
        <p:spPr>
          <a:xfrm rot="19743943">
            <a:off x="7309920" y="1379762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75E029D-6F40-4862-A926-700276283D0B}"/>
              </a:ext>
            </a:extLst>
          </p:cNvPr>
          <p:cNvSpPr/>
          <p:nvPr/>
        </p:nvSpPr>
        <p:spPr>
          <a:xfrm rot="1118405">
            <a:off x="8726598" y="2056106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BD9353-AFF8-43FA-8D48-21EA49885F4F}"/>
              </a:ext>
            </a:extLst>
          </p:cNvPr>
          <p:cNvSpPr/>
          <p:nvPr/>
        </p:nvSpPr>
        <p:spPr>
          <a:xfrm rot="21005558">
            <a:off x="7580672" y="3015990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60F135A-984D-4304-83C2-6251BD15B984}"/>
              </a:ext>
            </a:extLst>
          </p:cNvPr>
          <p:cNvSpPr/>
          <p:nvPr/>
        </p:nvSpPr>
        <p:spPr>
          <a:xfrm rot="1465804">
            <a:off x="6014849" y="3107435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EAC6A3-8810-4C81-A857-C5BC2E9D75DA}"/>
              </a:ext>
            </a:extLst>
          </p:cNvPr>
          <p:cNvSpPr/>
          <p:nvPr/>
        </p:nvSpPr>
        <p:spPr>
          <a:xfrm rot="20184458">
            <a:off x="4506980" y="3832731"/>
            <a:ext cx="865239" cy="8652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EB3DD9-3A39-4CDB-BBA2-C1702E63F42F}"/>
              </a:ext>
            </a:extLst>
          </p:cNvPr>
          <p:cNvSpPr/>
          <p:nvPr/>
        </p:nvSpPr>
        <p:spPr>
          <a:xfrm>
            <a:off x="4705543" y="5240663"/>
            <a:ext cx="865239" cy="865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98F474-C89D-49A8-BC1B-74FA6E980F74}"/>
              </a:ext>
            </a:extLst>
          </p:cNvPr>
          <p:cNvSpPr/>
          <p:nvPr/>
        </p:nvSpPr>
        <p:spPr>
          <a:xfrm rot="2831900">
            <a:off x="6125426" y="5533019"/>
            <a:ext cx="865239" cy="8652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67F7809-293F-4C17-86EB-F168EEAFE5F6}"/>
              </a:ext>
            </a:extLst>
          </p:cNvPr>
          <p:cNvSpPr/>
          <p:nvPr/>
        </p:nvSpPr>
        <p:spPr>
          <a:xfrm>
            <a:off x="5138162" y="2536443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DF8C66C-859A-4BD0-9B5A-DC6CE2387C29}"/>
              </a:ext>
            </a:extLst>
          </p:cNvPr>
          <p:cNvSpPr/>
          <p:nvPr/>
        </p:nvSpPr>
        <p:spPr>
          <a:xfrm>
            <a:off x="9924488" y="2948006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56A7F52-A87C-4788-9D3D-DE706AE5B66E}"/>
              </a:ext>
            </a:extLst>
          </p:cNvPr>
          <p:cNvSpPr/>
          <p:nvPr/>
        </p:nvSpPr>
        <p:spPr>
          <a:xfrm rot="5400000">
            <a:off x="5973341" y="4138966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A0E4FB9-C679-4FF5-B1E1-135ED9380AC1}"/>
              </a:ext>
            </a:extLst>
          </p:cNvPr>
          <p:cNvSpPr/>
          <p:nvPr/>
        </p:nvSpPr>
        <p:spPr>
          <a:xfrm>
            <a:off x="3603283" y="4533522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D2791825-AF36-412F-A8B9-7624DBF88D61}"/>
              </a:ext>
            </a:extLst>
          </p:cNvPr>
          <p:cNvSpPr/>
          <p:nvPr/>
        </p:nvSpPr>
        <p:spPr>
          <a:xfrm>
            <a:off x="6630088" y="2113467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085B9D80-B14E-4701-9420-1115D55DFEC8}"/>
              </a:ext>
            </a:extLst>
          </p:cNvPr>
          <p:cNvSpPr/>
          <p:nvPr/>
        </p:nvSpPr>
        <p:spPr>
          <a:xfrm rot="5400000">
            <a:off x="9581338" y="3378974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CC8DD3-708D-4286-9A85-47D918DD54F7}"/>
              </a:ext>
            </a:extLst>
          </p:cNvPr>
          <p:cNvSpPr txBox="1"/>
          <p:nvPr/>
        </p:nvSpPr>
        <p:spPr>
          <a:xfrm>
            <a:off x="7507313" y="1502233"/>
            <a:ext cx="65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7D2D05-E6FC-41BE-8B25-EEFDDC2A76AF}"/>
              </a:ext>
            </a:extLst>
          </p:cNvPr>
          <p:cNvSpPr txBox="1"/>
          <p:nvPr/>
        </p:nvSpPr>
        <p:spPr>
          <a:xfrm>
            <a:off x="8865099" y="2113467"/>
            <a:ext cx="5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-7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FC792A-B136-4BB5-99EC-CD0BA2D4E22C}"/>
              </a:ext>
            </a:extLst>
          </p:cNvPr>
          <p:cNvSpPr txBox="1"/>
          <p:nvPr/>
        </p:nvSpPr>
        <p:spPr>
          <a:xfrm>
            <a:off x="7681938" y="3126505"/>
            <a:ext cx="6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+6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890461-5F09-40C1-9C81-DC3173D52B83}"/>
              </a:ext>
            </a:extLst>
          </p:cNvPr>
          <p:cNvSpPr txBox="1"/>
          <p:nvPr/>
        </p:nvSpPr>
        <p:spPr>
          <a:xfrm>
            <a:off x="6140131" y="3203993"/>
            <a:ext cx="61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-5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713DBFF-BB7C-434F-A862-363D3747E115}"/>
              </a:ext>
            </a:extLst>
          </p:cNvPr>
          <p:cNvSpPr txBox="1"/>
          <p:nvPr/>
        </p:nvSpPr>
        <p:spPr>
          <a:xfrm>
            <a:off x="4521347" y="3963702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+70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8790E6-F725-4002-A53B-BBC4AF374FA8}"/>
              </a:ext>
            </a:extLst>
          </p:cNvPr>
          <p:cNvSpPr txBox="1"/>
          <p:nvPr/>
        </p:nvSpPr>
        <p:spPr>
          <a:xfrm>
            <a:off x="4817164" y="5395405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550309-C9BE-4415-8B9B-2BB1DD05FD26}"/>
              </a:ext>
            </a:extLst>
          </p:cNvPr>
          <p:cNvSpPr txBox="1"/>
          <p:nvPr/>
        </p:nvSpPr>
        <p:spPr>
          <a:xfrm>
            <a:off x="6242217" y="5687792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+6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F63D50A-5CE9-4DC7-AAB5-50BEB1E9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8" b="17020"/>
          <a:stretch/>
        </p:blipFill>
        <p:spPr>
          <a:xfrm>
            <a:off x="8544550" y="4265350"/>
            <a:ext cx="3280734" cy="2306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7EA384-5E1A-49CC-8F14-C09754AE4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6" t="14151" r="19645" b="15897"/>
          <a:stretch/>
        </p:blipFill>
        <p:spPr>
          <a:xfrm>
            <a:off x="703439" y="1347536"/>
            <a:ext cx="2631983" cy="320094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D9A683F-B6E6-473C-ABF5-35E0C5423E7C}"/>
              </a:ext>
            </a:extLst>
          </p:cNvPr>
          <p:cNvSpPr/>
          <p:nvPr/>
        </p:nvSpPr>
        <p:spPr>
          <a:xfrm rot="4182045">
            <a:off x="7424114" y="4496769"/>
            <a:ext cx="865239" cy="86523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12AB8CA-231C-4B39-9C03-EBEADC36ADCE}"/>
              </a:ext>
            </a:extLst>
          </p:cNvPr>
          <p:cNvSpPr txBox="1"/>
          <p:nvPr/>
        </p:nvSpPr>
        <p:spPr>
          <a:xfrm>
            <a:off x="7416736" y="463700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-</a:t>
            </a:r>
            <a:r>
              <a:rPr lang="uk-UA" sz="3200" b="1" dirty="0" smtClean="0"/>
              <a:t>13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89804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</a:t>
            </a:r>
            <a:r>
              <a:rPr lang="uk-UA" sz="4000" b="1" dirty="0" smtClean="0">
                <a:solidFill>
                  <a:schemeClr val="bg1"/>
                </a:solidFill>
              </a:rPr>
              <a:t>бчисли значення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часток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09 Таблиці множення на 6_8\№108 - Коло і круг\2025-03-27_124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53" y="1650547"/>
            <a:ext cx="8900725" cy="259488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19" y="3744686"/>
            <a:ext cx="1611214" cy="27266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3159859" y="1749070"/>
            <a:ext cx="5200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3159859" y="2301657"/>
            <a:ext cx="5303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2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3177399" y="2886432"/>
            <a:ext cx="51663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8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3169548" y="3471207"/>
            <a:ext cx="51663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3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6221130" y="1765784"/>
            <a:ext cx="5200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6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6221130" y="2318371"/>
            <a:ext cx="5303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9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6238670" y="2903146"/>
            <a:ext cx="51663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5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6241705" y="3487921"/>
            <a:ext cx="51663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7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9386487" y="1766555"/>
            <a:ext cx="5200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3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9386487" y="2319142"/>
            <a:ext cx="5303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6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9404027" y="2903917"/>
            <a:ext cx="51663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9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9407062" y="3488692"/>
            <a:ext cx="51663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uk-U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3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31254" y="435429"/>
            <a:ext cx="10602903" cy="7746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Знайди значення виразу 24+24:</a:t>
            </a:r>
            <a:r>
              <a:rPr lang="en-US" sz="3200" b="1" dirty="0">
                <a:solidFill>
                  <a:schemeClr val="bg1"/>
                </a:solidFill>
              </a:rPr>
              <a:t>b</a:t>
            </a:r>
            <a:r>
              <a:rPr lang="uk-UA" sz="3200" b="1" dirty="0">
                <a:solidFill>
                  <a:schemeClr val="bg1"/>
                </a:solidFill>
              </a:rPr>
              <a:t>, якщо </a:t>
            </a:r>
            <a:r>
              <a:rPr lang="en-US" sz="3200" b="1" dirty="0">
                <a:solidFill>
                  <a:schemeClr val="bg1"/>
                </a:solidFill>
              </a:rPr>
              <a:t>b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  <a:r>
              <a:rPr lang="en-US" sz="3200" b="1" dirty="0">
                <a:solidFill>
                  <a:schemeClr val="bg1"/>
                </a:solidFill>
              </a:rPr>
              <a:t>4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>
                <a:solidFill>
                  <a:schemeClr val="bg1"/>
                </a:solidFill>
              </a:rPr>
              <a:t>b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  <a:r>
              <a:rPr lang="en-US" sz="3200" b="1" dirty="0">
                <a:solidFill>
                  <a:schemeClr val="bg1"/>
                </a:solidFill>
              </a:rPr>
              <a:t>6, b=3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15" y="4426318"/>
            <a:ext cx="1208104" cy="204448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12114" y="1590528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175273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65806" y="2341580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2276" y="2436959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4707" y="2333990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2791" y="3149500"/>
            <a:ext cx="394062" cy="35505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109" y="3941255"/>
            <a:ext cx="394062" cy="35505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58E4532-0F72-43BC-AEB6-39CE2227AD07}"/>
              </a:ext>
            </a:extLst>
          </p:cNvPr>
          <p:cNvSpPr txBox="1"/>
          <p:nvPr/>
        </p:nvSpPr>
        <p:spPr>
          <a:xfrm>
            <a:off x="620267" y="2331191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в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A089841-B8FE-4717-8596-5585881C245B}"/>
              </a:ext>
            </a:extLst>
          </p:cNvPr>
          <p:cNvSpPr txBox="1"/>
          <p:nvPr/>
        </p:nvSpPr>
        <p:spPr>
          <a:xfrm>
            <a:off x="2704005" y="2352849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47942FD-AF17-4D2C-ABBA-EAC863857C53}"/>
              </a:ext>
            </a:extLst>
          </p:cNvPr>
          <p:cNvSpPr txBox="1"/>
          <p:nvPr/>
        </p:nvSpPr>
        <p:spPr>
          <a:xfrm>
            <a:off x="5832706" y="2316187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i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8BE1DB45-A2EA-4438-9F78-9E875670D4C2}"/>
              </a:ext>
            </a:extLst>
          </p:cNvPr>
          <p:cNvSpPr txBox="1"/>
          <p:nvPr/>
        </p:nvSpPr>
        <p:spPr>
          <a:xfrm>
            <a:off x="612322" y="308102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i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4BBA39A-6CA3-4E46-9C40-52ADD841B72B}"/>
              </a:ext>
            </a:extLst>
          </p:cNvPr>
          <p:cNvSpPr txBox="1"/>
          <p:nvPr/>
        </p:nvSpPr>
        <p:spPr>
          <a:xfrm>
            <a:off x="2720519" y="3105834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6083A41-BCF2-413E-9D1B-1934CEA8A6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51039" y="3081019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F5CB1AD-2E27-4DD2-A336-1BBB3A0B06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806439" y="3074053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4A1D586-5A00-4773-8B64-99D0DA6530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79749" y="308101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CFFF3A0-508D-4DE9-AFB9-2BBF115627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936101" y="2308527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A5B40CD-0D4B-40FB-B8CD-72744FFBA8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420" y="2416323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642B83D-3E1E-497F-BA8A-2744DE9D00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46332" y="2348668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318565D-BFD1-4BB2-BFF5-F3083C62A0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075994" y="2342136"/>
            <a:ext cx="455016" cy="567661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9C1EE36-A0B3-44B2-B633-6E12FCC7DD8A}"/>
              </a:ext>
            </a:extLst>
          </p:cNvPr>
          <p:cNvSpPr txBox="1"/>
          <p:nvPr/>
        </p:nvSpPr>
        <p:spPr>
          <a:xfrm>
            <a:off x="5843112" y="3074643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i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ECB0F40-5AEE-4936-8069-59000E30DB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99168" y="2345728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D5E25346-5DDF-4135-9F33-7825E2C73D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39603" y="3816241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9EB48045-8CFA-417D-8506-939687E662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18828" y="3093451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72780E1-E201-4011-B946-A3BC021FE1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193804" y="3180944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1C823CE-BB80-4946-A86B-6621A70BE8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37420" y="2341580"/>
            <a:ext cx="455016" cy="567661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40FAFFE7-8615-442E-8900-87991E7CB4F9}"/>
              </a:ext>
            </a:extLst>
          </p:cNvPr>
          <p:cNvGrpSpPr/>
          <p:nvPr/>
        </p:nvGrpSpPr>
        <p:grpSpPr>
          <a:xfrm>
            <a:off x="5456924" y="2356517"/>
            <a:ext cx="401369" cy="564394"/>
            <a:chOff x="963782" y="2336701"/>
            <a:chExt cx="401369" cy="56439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98A3294A-CB2D-4560-8871-79827FD0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A8E1FDF7-9EFC-4B5E-9040-9D712CD4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AD9FB32-A52A-472F-A16B-B784AA1C82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77191" y="2518647"/>
            <a:ext cx="440143" cy="28893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BA97DEB9-6FD9-487E-91EB-C02579AE29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06002" y="2338844"/>
            <a:ext cx="455016" cy="567661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980BA151-4154-4D07-B5C7-96CC03AEB5EC}"/>
              </a:ext>
            </a:extLst>
          </p:cNvPr>
          <p:cNvGrpSpPr/>
          <p:nvPr/>
        </p:nvGrpSpPr>
        <p:grpSpPr>
          <a:xfrm>
            <a:off x="8461943" y="2335253"/>
            <a:ext cx="401369" cy="564394"/>
            <a:chOff x="963782" y="2336701"/>
            <a:chExt cx="401369" cy="56439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D5E6D79C-AE31-4621-9AD1-A1EB222D2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613AF678-C950-4C56-8488-2EE338A5E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8CA0A155-6F1F-4357-BB97-ABFAFFE04C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90977" y="2503045"/>
            <a:ext cx="440143" cy="28893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4D2CD49-68F2-416C-8E9F-0B07D9D365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79144" y="3240737"/>
            <a:ext cx="440143" cy="28893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D0E38F27-DB7B-44AA-AEF7-3A67E5F6E8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86578" y="3965406"/>
            <a:ext cx="440143" cy="28893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F07C4E09-30BA-4435-92A6-CD369300DA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54564" y="3232816"/>
            <a:ext cx="440143" cy="28893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EB9B947C-4A9F-4EB6-9EAF-4534ADD8D3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695515" y="2338388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E968F9B5-98AE-49A2-AD41-49589B56E3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21840" y="3827547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EBF4E59-6424-4263-891E-3D6061531F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867136" y="3827547"/>
            <a:ext cx="455016" cy="567661"/>
          </a:xfrm>
          <a:prstGeom prst="rect">
            <a:avLst/>
          </a:prstGeom>
        </p:spPr>
      </p:pic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xmlns="" id="{C1433938-6614-4DE0-BED9-59D481F2DD91}"/>
              </a:ext>
            </a:extLst>
          </p:cNvPr>
          <p:cNvGrpSpPr/>
          <p:nvPr/>
        </p:nvGrpSpPr>
        <p:grpSpPr>
          <a:xfrm>
            <a:off x="5455813" y="3084286"/>
            <a:ext cx="401369" cy="564394"/>
            <a:chOff x="963782" y="2336701"/>
            <a:chExt cx="401369" cy="564394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4E358DCB-E640-4F91-B5BC-7E6C5009B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35D73AA6-6106-4C52-8622-DD2CCEA8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3C70BD81-2DDF-470F-9210-A902D8C49AD3}"/>
              </a:ext>
            </a:extLst>
          </p:cNvPr>
          <p:cNvGrpSpPr/>
          <p:nvPr/>
        </p:nvGrpSpPr>
        <p:grpSpPr>
          <a:xfrm>
            <a:off x="8445428" y="3093590"/>
            <a:ext cx="401369" cy="564394"/>
            <a:chOff x="963782" y="2336701"/>
            <a:chExt cx="401369" cy="564394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94C1EC56-84C9-4C4E-9443-6ECB0162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xmlns="" id="{17837487-0ECD-433B-8103-013C72B0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C137A891-8477-4C8D-8C34-4C6E9F18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647660" y="2338388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A73041CE-173F-46FA-AF64-F82336F56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923322"/>
            <a:ext cx="394062" cy="35505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DBE432C-584D-4FE8-915D-07FFBCE6E8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2791" y="3897549"/>
            <a:ext cx="394062" cy="35505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4A5B51A-AA18-45E7-A94F-EFF396D1012A}"/>
              </a:ext>
            </a:extLst>
          </p:cNvPr>
          <p:cNvSpPr txBox="1"/>
          <p:nvPr/>
        </p:nvSpPr>
        <p:spPr>
          <a:xfrm>
            <a:off x="612322" y="3829069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i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C033E68F-0A78-4082-AC50-E3EFECE2B881}"/>
              </a:ext>
            </a:extLst>
          </p:cNvPr>
          <p:cNvSpPr txBox="1"/>
          <p:nvPr/>
        </p:nvSpPr>
        <p:spPr>
          <a:xfrm>
            <a:off x="2707535" y="3840077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1FDD56B7-DAE0-4941-AB4D-69CE2583A225}"/>
              </a:ext>
            </a:extLst>
          </p:cNvPr>
          <p:cNvSpPr txBox="1"/>
          <p:nvPr/>
        </p:nvSpPr>
        <p:spPr>
          <a:xfrm>
            <a:off x="5844629" y="3824685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i="1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D4F82228-E774-4702-BF6C-C1BF342932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806439" y="2343660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9EB47FDF-CF1A-45EF-BC16-0C3C5324B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67387" y="3994865"/>
            <a:ext cx="440143" cy="288932"/>
          </a:xfrm>
          <a:prstGeom prst="rect">
            <a:avLst/>
          </a:prstGeom>
        </p:spPr>
      </p:pic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xmlns="" id="{9C41360F-77F8-46E6-A627-0270832975CE}"/>
              </a:ext>
            </a:extLst>
          </p:cNvPr>
          <p:cNvGrpSpPr/>
          <p:nvPr/>
        </p:nvGrpSpPr>
        <p:grpSpPr>
          <a:xfrm>
            <a:off x="5438476" y="3861924"/>
            <a:ext cx="401369" cy="564394"/>
            <a:chOff x="963782" y="2336701"/>
            <a:chExt cx="401369" cy="564394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xmlns="" id="{DF36807B-C600-4114-B801-1DD038D6F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1672ABEA-66BD-4EAB-9DA3-B160ABE6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xmlns="" id="{FC57DF99-4700-4DA5-B50A-416BC0ED56A9}"/>
              </a:ext>
            </a:extLst>
          </p:cNvPr>
          <p:cNvGrpSpPr/>
          <p:nvPr/>
        </p:nvGrpSpPr>
        <p:grpSpPr>
          <a:xfrm>
            <a:off x="8469250" y="3830575"/>
            <a:ext cx="401369" cy="564394"/>
            <a:chOff x="963782" y="2336701"/>
            <a:chExt cx="401369" cy="564394"/>
          </a:xfrm>
        </p:grpSpPr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xmlns="" id="{2943BBB3-09D0-41C5-A3F1-04934A92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xmlns="" id="{62ED87B9-6D52-45DE-A10C-68221A080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301F5A91-D47F-48BA-80BB-1551F76B58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90598" y="2339343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96CCBAA2-977D-44F8-BDBE-C4F8E7C81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06002" y="3090323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2FC8FC39-60E1-4C60-AA42-15F79F212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93776" y="3813438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B05B370B-3AD9-4F77-AAD5-F43815E925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24557" y="3074053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CB64928-BE29-4D2C-B160-B9571AA6D9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10990" y="3825154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13CC5573-92D3-4B4B-8946-EE144BC7B8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90598" y="3076740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46507DA-0CDE-4EEE-A510-78B9D8088D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615669" y="3824685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87E201BC-2AD9-4014-B530-B48C431E63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02318" y="3074932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97FC9033-8593-4637-8181-F7FEDCBEC7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695515" y="3813438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4DC21B6E-D8CB-43EF-A5DB-5CC496B152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01171" y="3090322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62ACBADF-1A25-43C6-8771-52A3D23B24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971608" y="3824685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B94CEF10-4809-4462-90E2-0F3D2CCD05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73188" y="3082296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3557F48A-1989-404B-848E-D2147B7A0F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74553" y="3818556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3F42D822-9BB6-49D4-B5EA-5549ACE556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57098" y="3081019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4932E56B-49AE-4C66-8990-E5671F07E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43453" y="3818556"/>
            <a:ext cx="455016" cy="56766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FCB8D9FC-872D-4AFE-840A-DF66C88996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059003" y="3082295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36C3CA21-15F4-45A8-A6DE-DAB7D04D02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044075" y="3818556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B509F89E-1E09-4BC9-9CE5-609D92F71F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656700" y="3829764"/>
            <a:ext cx="455016" cy="567661"/>
          </a:xfrm>
          <a:prstGeom prst="rect">
            <a:avLst/>
          </a:prstGeom>
        </p:spPr>
      </p:pic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7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8" y="1330936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1034146" y="1362333"/>
            <a:ext cx="6901541" cy="5359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Запишіть число, що </a:t>
            </a:r>
            <a:r>
              <a:rPr lang="uk-UA" sz="2800" b="1" dirty="0">
                <a:solidFill>
                  <a:srgbClr val="FFFF00"/>
                </a:solidFill>
              </a:rPr>
              <a:t>у 3 рази більше </a:t>
            </a:r>
            <a:r>
              <a:rPr lang="uk-UA" sz="2800" b="1" dirty="0">
                <a:solidFill>
                  <a:schemeClr val="bg1"/>
                </a:solidFill>
              </a:rPr>
              <a:t>за </a:t>
            </a:r>
            <a:r>
              <a:rPr lang="uk-UA" sz="2800" b="1" dirty="0" smtClean="0">
                <a:solidFill>
                  <a:schemeClr val="bg1"/>
                </a:solidFill>
              </a:rPr>
              <a:t>6.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034143" y="494528"/>
            <a:ext cx="9993085" cy="7137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:a16="http://schemas.microsoft.com/office/drawing/2014/main" xmlns="" id="{EAAE66A3-D974-4AEE-9D55-1F99029B24BE}"/>
              </a:ext>
            </a:extLst>
          </p:cNvPr>
          <p:cNvSpPr/>
          <p:nvPr/>
        </p:nvSpPr>
        <p:spPr>
          <a:xfrm>
            <a:off x="1034147" y="2684207"/>
            <a:ext cx="6901540" cy="5490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Яке число </a:t>
            </a:r>
            <a:r>
              <a:rPr lang="uk-UA" sz="2800" b="1" dirty="0" smtClean="0">
                <a:solidFill>
                  <a:srgbClr val="FFFF00"/>
                </a:solidFill>
              </a:rPr>
              <a:t>у 4 рази менше </a:t>
            </a:r>
            <a:r>
              <a:rPr lang="uk-UA" sz="2800" b="1" dirty="0" smtClean="0">
                <a:solidFill>
                  <a:schemeClr val="bg1"/>
                </a:solidFill>
              </a:rPr>
              <a:t>за число 20?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1034130" y="2022632"/>
            <a:ext cx="6901541" cy="5083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Запишіть число, що </a:t>
            </a:r>
            <a:r>
              <a:rPr lang="uk-UA" sz="2800" b="1" dirty="0" smtClean="0">
                <a:solidFill>
                  <a:srgbClr val="FFFF00"/>
                </a:solidFill>
              </a:rPr>
              <a:t>на </a:t>
            </a:r>
            <a:r>
              <a:rPr lang="uk-UA" sz="2800" b="1" dirty="0">
                <a:solidFill>
                  <a:srgbClr val="FFFF00"/>
                </a:solidFill>
              </a:rPr>
              <a:t>3 </a:t>
            </a:r>
            <a:r>
              <a:rPr lang="uk-UA" sz="2800" b="1" dirty="0" smtClean="0">
                <a:solidFill>
                  <a:srgbClr val="FFFF00"/>
                </a:solidFill>
              </a:rPr>
              <a:t>більше </a:t>
            </a:r>
            <a:r>
              <a:rPr lang="uk-UA" sz="2800" b="1" dirty="0">
                <a:solidFill>
                  <a:schemeClr val="bg1"/>
                </a:solidFill>
              </a:rPr>
              <a:t>за </a:t>
            </a:r>
            <a:r>
              <a:rPr lang="uk-UA" sz="2800" b="1" dirty="0" smtClean="0">
                <a:solidFill>
                  <a:schemeClr val="bg1"/>
                </a:solidFill>
              </a:rPr>
              <a:t>6.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:a16="http://schemas.microsoft.com/office/drawing/2014/main" xmlns="" id="{EAAE66A3-D974-4AEE-9D55-1F99029B24BE}"/>
              </a:ext>
            </a:extLst>
          </p:cNvPr>
          <p:cNvSpPr/>
          <p:nvPr/>
        </p:nvSpPr>
        <p:spPr>
          <a:xfrm>
            <a:off x="1034147" y="3315389"/>
            <a:ext cx="6901540" cy="59257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Яке число </a:t>
            </a:r>
            <a:r>
              <a:rPr lang="uk-UA" sz="2800" b="1" dirty="0">
                <a:solidFill>
                  <a:srgbClr val="FFFF00"/>
                </a:solidFill>
              </a:rPr>
              <a:t>на </a:t>
            </a:r>
            <a:r>
              <a:rPr lang="uk-UA" sz="2800" b="1" dirty="0" smtClean="0">
                <a:solidFill>
                  <a:srgbClr val="FFFF00"/>
                </a:solidFill>
              </a:rPr>
              <a:t>4 менше </a:t>
            </a:r>
            <a:r>
              <a:rPr lang="uk-UA" sz="2800" b="1" dirty="0" smtClean="0">
                <a:solidFill>
                  <a:schemeClr val="bg1"/>
                </a:solidFill>
              </a:rPr>
              <a:t>числа 20?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014270" y="1362333"/>
            <a:ext cx="14671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6 ∙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396329" y="1337919"/>
            <a:ext cx="7709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18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014270" y="2694906"/>
            <a:ext cx="14671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20 :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481457" y="2694906"/>
            <a:ext cx="6294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014271" y="1984440"/>
            <a:ext cx="14671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6 + 3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535886" y="1984440"/>
            <a:ext cx="6858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014270" y="3323193"/>
            <a:ext cx="1554273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20 –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537842" y="3315389"/>
            <a:ext cx="749157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16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1034129" y="4026783"/>
            <a:ext cx="6901541" cy="535949"/>
          </a:xfrm>
          <a:prstGeom prst="roundRect">
            <a:avLst/>
          </a:prstGeom>
          <a:solidFill>
            <a:srgbClr val="BA1CB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Добуток чисел 6 і 5 </a:t>
            </a:r>
            <a:r>
              <a:rPr lang="uk-UA" sz="2800" b="1" dirty="0" smtClean="0">
                <a:solidFill>
                  <a:srgbClr val="FFFF00"/>
                </a:solidFill>
              </a:rPr>
              <a:t>зменш на </a:t>
            </a:r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10">
            <a:extLst>
              <a:ext uri="{FF2B5EF4-FFF2-40B4-BE49-F238E27FC236}">
                <a16:creationId xmlns:a16="http://schemas.microsoft.com/office/drawing/2014/main" xmlns="" id="{EAAE66A3-D974-4AEE-9D55-1F99029B24BE}"/>
              </a:ext>
            </a:extLst>
          </p:cNvPr>
          <p:cNvSpPr/>
          <p:nvPr/>
        </p:nvSpPr>
        <p:spPr>
          <a:xfrm>
            <a:off x="936177" y="4764949"/>
            <a:ext cx="6901540" cy="549037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Частку чисел 54 і 6 </a:t>
            </a:r>
            <a:r>
              <a:rPr lang="uk-UA" sz="2800" b="1" dirty="0" smtClean="0">
                <a:solidFill>
                  <a:srgbClr val="FFFF00"/>
                </a:solidFill>
              </a:rPr>
              <a:t>збільш на </a:t>
            </a:r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8053561" y="3977026"/>
            <a:ext cx="1928851" cy="584775"/>
          </a:xfrm>
          <a:prstGeom prst="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∙ 5 – 15=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982412" y="3968689"/>
            <a:ext cx="749157" cy="584775"/>
          </a:xfrm>
          <a:prstGeom prst="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15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935670" y="4714201"/>
            <a:ext cx="2129577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54 : 6 + 15=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065247" y="4705864"/>
            <a:ext cx="749157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24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9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96239" y="407444"/>
            <a:ext cx="8732066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№ 819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29" y="1362995"/>
            <a:ext cx="1830456" cy="30976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3798" y="3176059"/>
            <a:ext cx="394062" cy="355057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37318" y="2357346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05660" y="2341002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4972" y="2341002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2439B25E-C197-4E7E-854A-F7E0C1682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85513" y="3072290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93932" y="2344255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A296410-7603-461F-8117-52390F0181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702168" y="3077855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64590" y="2332136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0F71910C-F77E-40D3-A3D4-8ACB680F7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13010" y="3067944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F106944-CD61-416F-872A-F41D26A84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98105" y="3067944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C8EC13D9-D5BD-4ECA-BD64-4AD0542A97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1" t="42297" r="40438" b="43861"/>
          <a:stretch/>
        </p:blipFill>
        <p:spPr>
          <a:xfrm>
            <a:off x="913144" y="2303828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F7545FD8-EC7D-4EE2-8D81-6872F499C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74720" y="2344584"/>
            <a:ext cx="455016" cy="567661"/>
          </a:xfrm>
          <a:prstGeom prst="rect">
            <a:avLst/>
          </a:prstGeom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5358ED4D-30AD-4229-9DDF-E6371BD78193}"/>
              </a:ext>
            </a:extLst>
          </p:cNvPr>
          <p:cNvGrpSpPr/>
          <p:nvPr/>
        </p:nvGrpSpPr>
        <p:grpSpPr>
          <a:xfrm>
            <a:off x="1329140" y="2350674"/>
            <a:ext cx="401369" cy="564394"/>
            <a:chOff x="963782" y="2336701"/>
            <a:chExt cx="401369" cy="564394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F924B157-8060-444E-85E3-CAEDE37C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54B6223A-66D9-4F06-8665-8347E57A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7906" y="3094092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7D90D7D5-9F35-413E-961A-98BADF009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59153" y="2336858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D8C72A89-BCA1-448C-A2D1-4E76C7C7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936602" y="2353780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97808546-FA28-4283-997F-70AE3CC126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2896" y="2350674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A62FE136-2186-4645-9B61-A6E46510C6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18959" y="3077855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598BEE0-348F-4893-B204-2D3A7E19D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3927" y="3163520"/>
            <a:ext cx="394062" cy="40367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8263C38C-3BC9-474F-BDB7-468C8728B3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9" t="42297" r="40370" b="43861"/>
          <a:stretch/>
        </p:blipFill>
        <p:spPr>
          <a:xfrm>
            <a:off x="913144" y="3052704"/>
            <a:ext cx="455016" cy="567661"/>
          </a:xfrm>
          <a:prstGeom prst="rect">
            <a:avLst/>
          </a:prstGeom>
        </p:spPr>
      </p:pic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5932CBF4-3E78-40CA-9A3E-B2532A68E0CB}"/>
              </a:ext>
            </a:extLst>
          </p:cNvPr>
          <p:cNvGrpSpPr/>
          <p:nvPr/>
        </p:nvGrpSpPr>
        <p:grpSpPr>
          <a:xfrm>
            <a:off x="1342109" y="3087004"/>
            <a:ext cx="401369" cy="564394"/>
            <a:chOff x="963782" y="2336701"/>
            <a:chExt cx="401369" cy="564394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30E7E6AE-5DFD-4055-AC23-090AA8F41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7297B135-14FF-4A79-B669-65F22521B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A578867D-0F69-4B4A-B97A-6DC8A77E3377}"/>
              </a:ext>
            </a:extLst>
          </p:cNvPr>
          <p:cNvGrpSpPr/>
          <p:nvPr/>
        </p:nvGrpSpPr>
        <p:grpSpPr>
          <a:xfrm>
            <a:off x="6585892" y="2341459"/>
            <a:ext cx="401369" cy="564394"/>
            <a:chOff x="963782" y="2336701"/>
            <a:chExt cx="401369" cy="564394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xmlns="" id="{606474EA-5063-49A2-BAE2-E43FA282B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85FBD407-CF92-4454-A2D8-95A0EFBE5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378FADD4-28E7-4B3D-BCAF-06C65AB7888C}"/>
              </a:ext>
            </a:extLst>
          </p:cNvPr>
          <p:cNvGrpSpPr/>
          <p:nvPr/>
        </p:nvGrpSpPr>
        <p:grpSpPr>
          <a:xfrm>
            <a:off x="6611892" y="3099687"/>
            <a:ext cx="401369" cy="564394"/>
            <a:chOff x="963782" y="2336701"/>
            <a:chExt cx="401369" cy="564394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DEC70878-F082-4614-A9A4-1E7AC98F7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BFCCFDCE-A1CE-4355-9FCA-F84C5A18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FC794BB-6C2B-44CC-B7D8-048A2E848E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28451" y="3072290"/>
            <a:ext cx="455016" cy="56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6EDBF6-C537-4096-B58B-8C23B2CA40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2972" y="2299128"/>
            <a:ext cx="597537" cy="567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C283B2-FB60-49BD-9236-BC506C213D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0251" y="2335647"/>
            <a:ext cx="611058" cy="611058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6B88BEFB-110F-4324-B9D7-71111218FF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2272" y="3087004"/>
            <a:ext cx="611058" cy="611058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37514" y="1386631"/>
            <a:ext cx="4735286" cy="18355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Купили </a:t>
            </a:r>
            <a:r>
              <a:rPr lang="uk-UA" sz="2800" dirty="0" smtClean="0">
                <a:solidFill>
                  <a:srgbClr val="FFFF00"/>
                </a:solidFill>
              </a:rPr>
              <a:t>5 порцій </a:t>
            </a:r>
            <a:r>
              <a:rPr lang="uk-UA" sz="2800" dirty="0" smtClean="0"/>
              <a:t>морозива </a:t>
            </a:r>
            <a:r>
              <a:rPr lang="uk-UA" sz="2800" dirty="0" smtClean="0">
                <a:solidFill>
                  <a:srgbClr val="FFFF00"/>
                </a:solidFill>
              </a:rPr>
              <a:t>за ціною 6 грн </a:t>
            </a:r>
            <a:r>
              <a:rPr lang="uk-UA" sz="2800" dirty="0" smtClean="0"/>
              <a:t>і </a:t>
            </a:r>
            <a:r>
              <a:rPr lang="uk-UA" sz="2800" dirty="0" smtClean="0">
                <a:solidFill>
                  <a:srgbClr val="FFFF00"/>
                </a:solidFill>
              </a:rPr>
              <a:t>пляшку</a:t>
            </a:r>
            <a:r>
              <a:rPr lang="uk-UA" sz="2800" dirty="0" smtClean="0"/>
              <a:t> лимонаду за ціною </a:t>
            </a:r>
            <a:r>
              <a:rPr lang="uk-UA" sz="2800" dirty="0" smtClean="0">
                <a:solidFill>
                  <a:srgbClr val="FFFF00"/>
                </a:solidFill>
              </a:rPr>
              <a:t>25 грн</a:t>
            </a:r>
            <a:r>
              <a:rPr lang="uk-UA" sz="2800" dirty="0" smtClean="0"/>
              <a:t>. Яка вартість покупки?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1110" y="494529"/>
            <a:ext cx="9761689" cy="6702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820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211110" y="1480471"/>
            <a:ext cx="45583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М – 5 п. по 6 грн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Л – 1 </a:t>
            </a:r>
            <a:r>
              <a:rPr lang="uk-UA" sz="2800" b="1" dirty="0" err="1" smtClean="0">
                <a:solidFill>
                  <a:schemeClr val="bg1"/>
                </a:solidFill>
              </a:rPr>
              <a:t>пл</a:t>
            </a:r>
            <a:r>
              <a:rPr lang="uk-UA" sz="2800" b="1" dirty="0" smtClean="0">
                <a:solidFill>
                  <a:schemeClr val="bg1"/>
                </a:solidFill>
              </a:rPr>
              <a:t> по 25 грн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593771" y="1695914"/>
            <a:ext cx="1175658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? грн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80655" y="2601348"/>
            <a:ext cx="46402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1) Яка вартість морозива?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093029" y="1540335"/>
            <a:ext cx="304800" cy="834378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259244" y="3185355"/>
            <a:ext cx="14651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30 (грн)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913283" y="3179702"/>
            <a:ext cx="13459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6 ∙ 5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877499" y="4323423"/>
            <a:ext cx="19421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30+ 25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65455" y="3800203"/>
            <a:ext cx="46402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2) Яка вартість покупки?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65456" y="4846643"/>
            <a:ext cx="20937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6 ∙ 5 + 25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819693" y="4347005"/>
            <a:ext cx="14651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55 (грн)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80655" y="5423792"/>
            <a:ext cx="19675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Відповідь: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148198" y="5433060"/>
            <a:ext cx="40581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вартість покупки 55 грн.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259243" y="4862545"/>
            <a:ext cx="14651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55 (грн)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8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8625</TotalTime>
  <Words>520</Words>
  <Application>Microsoft Office PowerPoint</Application>
  <PresentationFormat>Произвольный</PresentationFormat>
  <Paragraphs>133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1116</cp:revision>
  <dcterms:created xsi:type="dcterms:W3CDTF">2018-01-05T16:38:53Z</dcterms:created>
  <dcterms:modified xsi:type="dcterms:W3CDTF">2025-04-03T08:42:50Z</dcterms:modified>
</cp:coreProperties>
</file>