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467" r:id="rId3"/>
    <p:sldId id="361" r:id="rId4"/>
    <p:sldId id="462" r:id="rId5"/>
    <p:sldId id="452" r:id="rId6"/>
    <p:sldId id="450" r:id="rId7"/>
    <p:sldId id="463" r:id="rId8"/>
    <p:sldId id="464" r:id="rId9"/>
    <p:sldId id="449" r:id="rId10"/>
    <p:sldId id="456" r:id="rId11"/>
    <p:sldId id="458" r:id="rId12"/>
    <p:sldId id="461" r:id="rId13"/>
    <p:sldId id="465" r:id="rId14"/>
    <p:sldId id="4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00B050"/>
    <a:srgbClr val="295FFF"/>
    <a:srgbClr val="1694E9"/>
    <a:srgbClr val="FFFF00"/>
    <a:srgbClr val="709E32"/>
    <a:srgbClr val="FFB441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1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jpe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12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6570" y="4457695"/>
            <a:ext cx="9358143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Медіавіконце: сторінками дитячих журналів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Історія бібліотеки :: Кролевецька РД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0" y="1197428"/>
            <a:ext cx="4188494" cy="30104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63859" y="1032171"/>
            <a:ext cx="319122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Скільки на землі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іще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цікавого!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6189" y="494529"/>
            <a:ext cx="9770571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Завітай на сайт журналу «Барвінок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0857" y="1572902"/>
            <a:ext cx="6145904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Скільки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років видається цей журнал?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Отже його могли читати твої батьки, бабусі, дідусі. І навіть прабабусі і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прадідусі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. Розпитай їх про це.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58" y="1469842"/>
            <a:ext cx="3374039" cy="3424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0" y="4977559"/>
            <a:ext cx="3752834" cy="544425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9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167" y="1787021"/>
            <a:ext cx="3409462" cy="45615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7654" y="1835987"/>
            <a:ext cx="3408175" cy="38472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uk-UA" alt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uk-UA" alt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Журнал </a:t>
            </a:r>
            <a:r>
              <a:rPr lang="uk-UA" alt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«Крилаті» - пригодницький журнал для дітей віком від 5 до 9 років. </a:t>
            </a:r>
            <a:endParaRPr lang="uk-UA" altLang="ru-RU" sz="24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uk-UA" alt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На </a:t>
            </a:r>
            <a:r>
              <a:rPr lang="uk-UA" alt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сторінках журналу можна побачити багато цікавих оповідань, віршів. Взяти участь у конкурсах, майстер-класах.</a:t>
            </a:r>
            <a:endParaRPr lang="ru-RU" altLang="ru-RU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42" name="Picture 2" descr="Преса для дитини | Простір української дитячої книг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8" r="6665"/>
          <a:stretch/>
        </p:blipFill>
        <p:spPr bwMode="auto">
          <a:xfrm>
            <a:off x="936171" y="1787021"/>
            <a:ext cx="3244318" cy="46286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9059" y="1231418"/>
            <a:ext cx="9776770" cy="4885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Роздивись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обкладинку ще одного дитячого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журналу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– «Крилаті».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6171" y="407444"/>
            <a:ext cx="10319658" cy="761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дослідження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1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1" y="411581"/>
            <a:ext cx="10072150" cy="9953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Доповни тематичну павутинку до слова </a:t>
            </a:r>
            <a:r>
              <a:rPr lang="uk-UA" sz="3600" b="1" i="1" dirty="0" smtClean="0">
                <a:solidFill>
                  <a:srgbClr val="FFFF00"/>
                </a:solidFill>
              </a:rPr>
              <a:t>журнал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C8C322B-41C0-4F21-A6EA-2929815B198B}"/>
              </a:ext>
            </a:extLst>
          </p:cNvPr>
          <p:cNvGrpSpPr/>
          <p:nvPr/>
        </p:nvGrpSpPr>
        <p:grpSpPr>
          <a:xfrm>
            <a:off x="3335518" y="2246875"/>
            <a:ext cx="5617598" cy="2935769"/>
            <a:chOff x="2880326" y="1987828"/>
            <a:chExt cx="6406244" cy="3478694"/>
          </a:xfrm>
          <a:solidFill>
            <a:srgbClr val="00B050"/>
          </a:solidFill>
        </p:grpSpPr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xmlns="" id="{8A7340DB-DEE5-4080-B6E8-CF1D08F5B148}"/>
                </a:ext>
              </a:extLst>
            </p:cNvPr>
            <p:cNvCxnSpPr/>
            <p:nvPr/>
          </p:nvCxnSpPr>
          <p:spPr>
            <a:xfrm>
              <a:off x="6134831" y="4243536"/>
              <a:ext cx="33513" cy="1222986"/>
            </a:xfrm>
            <a:prstGeom prst="straightConnector1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xmlns="" id="{F7B7A3FF-78F3-400A-AAC7-5D34ABE0A7A5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6096002" y="1987828"/>
              <a:ext cx="72342" cy="1003850"/>
            </a:xfrm>
            <a:prstGeom prst="straightConnector1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xmlns="" id="{E5CD2909-FC62-4E6B-95C5-5878DCD51FD8}"/>
                </a:ext>
              </a:extLst>
            </p:cNvPr>
            <p:cNvCxnSpPr>
              <a:cxnSpLocks/>
            </p:cNvCxnSpPr>
            <p:nvPr/>
          </p:nvCxnSpPr>
          <p:spPr>
            <a:xfrm>
              <a:off x="8291001" y="3615979"/>
              <a:ext cx="995569" cy="0"/>
            </a:xfrm>
            <a:prstGeom prst="straightConnector1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xmlns="" id="{0A1B9FA6-6C35-4902-B569-E1BF056828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0326" y="3693372"/>
              <a:ext cx="1218025" cy="0"/>
            </a:xfrm>
            <a:prstGeom prst="straightConnector1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xmlns="" id="{CAEEEE04-B810-437F-BED7-81EEFB70EC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23206" y="2134732"/>
              <a:ext cx="767922" cy="894521"/>
            </a:xfrm>
            <a:prstGeom prst="straightConnector1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xmlns="" id="{BD09C776-AE95-4444-8187-D223AC46A6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7969" y="4243536"/>
              <a:ext cx="900382" cy="817305"/>
            </a:xfrm>
            <a:prstGeom prst="straightConnector1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xmlns="" id="{3DFD1228-D484-4B9D-85C0-FC88016A6BD7}"/>
                </a:ext>
              </a:extLst>
            </p:cNvPr>
            <p:cNvCxnSpPr>
              <a:cxnSpLocks/>
            </p:cNvCxnSpPr>
            <p:nvPr/>
          </p:nvCxnSpPr>
          <p:spPr>
            <a:xfrm>
              <a:off x="8200114" y="4200526"/>
              <a:ext cx="1086456" cy="723070"/>
            </a:xfrm>
            <a:prstGeom prst="straightConnector1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xmlns="" id="{BCED8AE2-1325-49F9-8824-A4107AE50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0114" y="2139702"/>
              <a:ext cx="919044" cy="889550"/>
            </a:xfrm>
            <a:prstGeom prst="straightConnector1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xmlns="" id="{629D0DC1-597A-4A16-BBF1-E85014B78481}"/>
                </a:ext>
              </a:extLst>
            </p:cNvPr>
            <p:cNvSpPr/>
            <p:nvPr/>
          </p:nvSpPr>
          <p:spPr>
            <a:xfrm>
              <a:off x="4091128" y="2991678"/>
              <a:ext cx="4154431" cy="1251858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bg1"/>
                  </a:solidFill>
                </a:rPr>
                <a:t>Журнал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271507" y="1515832"/>
            <a:ext cx="1739869" cy="684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казки</a:t>
            </a:r>
            <a:r>
              <a:rPr lang="uk-UA" sz="3600" b="1" i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76762" y="1565296"/>
            <a:ext cx="1907132" cy="684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ребуси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26760" y="3278552"/>
            <a:ext cx="1783591" cy="684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вірші</a:t>
            </a:r>
            <a:r>
              <a:rPr lang="uk-UA" sz="3600" b="1" i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12969" y="4932273"/>
            <a:ext cx="2365156" cy="684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малюнки</a:t>
            </a:r>
            <a:r>
              <a:rPr lang="uk-UA" sz="3600" b="1" i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11646" y="5403749"/>
            <a:ext cx="2098622" cy="684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поробки</a:t>
            </a:r>
            <a:r>
              <a:rPr lang="uk-UA" sz="3600" b="1" i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71203" y="4840278"/>
            <a:ext cx="2173194" cy="684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конкурси</a:t>
            </a:r>
            <a:r>
              <a:rPr lang="uk-UA" sz="3600" b="1" i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61418" y="3343866"/>
            <a:ext cx="1903433" cy="684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комікси</a:t>
            </a:r>
            <a:r>
              <a:rPr lang="uk-UA" sz="3600" b="1" i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20874" y="1646826"/>
            <a:ext cx="2593859" cy="684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оповідання</a:t>
            </a:r>
            <a:r>
              <a:rPr lang="uk-UA" sz="3600" b="1" i="1" dirty="0">
                <a:solidFill>
                  <a:schemeClr val="tx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6294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045029" y="471733"/>
            <a:ext cx="993865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="" xmlns:a16="http://schemas.microsoft.com/office/drawing/2014/main" id="{64487D4B-FC3C-4552-8E1A-F2831FBE1812}"/>
              </a:ext>
            </a:extLst>
          </p:cNvPr>
          <p:cNvSpPr/>
          <p:nvPr/>
        </p:nvSpPr>
        <p:spPr>
          <a:xfrm>
            <a:off x="1135221" y="1337844"/>
            <a:ext cx="5377542" cy="2962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58775" indent="-358775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Чим схожі </a:t>
            </a:r>
            <a:r>
              <a:rPr lang="uk-UA" sz="2800" b="1" dirty="0" smtClean="0">
                <a:solidFill>
                  <a:schemeClr val="bg1"/>
                </a:solidFill>
              </a:rPr>
              <a:t>всі журнали </a:t>
            </a:r>
            <a:r>
              <a:rPr lang="uk-UA" sz="2800" b="1" dirty="0">
                <a:solidFill>
                  <a:schemeClr val="bg1"/>
                </a:solidFill>
              </a:rPr>
              <a:t>для дітей?</a:t>
            </a:r>
          </a:p>
          <a:p>
            <a:pPr marL="358775" indent="-358775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Чим вони відрізняються від підручника?</a:t>
            </a:r>
          </a:p>
          <a:p>
            <a:pPr marL="358775" indent="-358775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Створи рекламу журналу, який ти любиш читати.</a:t>
            </a:r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703647" y="1337844"/>
            <a:ext cx="4378009" cy="342221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2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126409" y="494530"/>
            <a:ext cx="10064105" cy="7510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" y="2056478"/>
            <a:ext cx="2912500" cy="32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06" y="1124541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0" y="2120309"/>
            <a:ext cx="2850334" cy="31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033" y="1847369"/>
            <a:ext cx="2946399" cy="327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09" y="1156956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31" y="1219832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831792" y="2061207"/>
            <a:ext cx="623859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5" y="45359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277989" y="2061207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3716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619289" y="3902075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33777" y="392372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521879" y="392372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968583" y="5126624"/>
            <a:ext cx="2503201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52685" y="5248141"/>
            <a:ext cx="1768602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87313" y="5126624"/>
            <a:ext cx="2503201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30463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2604" y="406394"/>
            <a:ext cx="10028454" cy="81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Вправа</a:t>
            </a:r>
            <a:r>
              <a:rPr lang="ru-RU" sz="3600" b="1" dirty="0"/>
              <a:t> «</a:t>
            </a:r>
            <a:r>
              <a:rPr lang="ru-RU" sz="3600" b="1" dirty="0" err="1"/>
              <a:t>Ранкові</a:t>
            </a:r>
            <a:r>
              <a:rPr lang="ru-RU" sz="3600" b="1" dirty="0"/>
              <a:t> </a:t>
            </a:r>
            <a:r>
              <a:rPr lang="ru-RU" sz="3600" b="1" dirty="0" err="1"/>
              <a:t>враження</a:t>
            </a:r>
            <a:r>
              <a:rPr lang="ru-RU" sz="3600" b="1" dirty="0"/>
              <a:t> за </a:t>
            </a:r>
            <a:r>
              <a:rPr lang="ru-RU" sz="3600" b="1" dirty="0" err="1"/>
              <a:t>даним</a:t>
            </a:r>
            <a:r>
              <a:rPr lang="ru-RU" sz="3600" b="1" dirty="0"/>
              <a:t> початком»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51147" y="1466836"/>
            <a:ext cx="5277472" cy="8156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Сьогодні</a:t>
            </a:r>
            <a:r>
              <a:rPr lang="ru-RU" sz="2800" b="1" dirty="0"/>
              <a:t> я </a:t>
            </a:r>
            <a:r>
              <a:rPr lang="ru-RU" sz="2800" b="1" dirty="0" err="1" smtClean="0"/>
              <a:t>відчув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відчула</a:t>
            </a:r>
            <a:r>
              <a:rPr lang="ru-RU" sz="2800" b="1" dirty="0" smtClean="0"/>
              <a:t> …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0336" y="2361146"/>
            <a:ext cx="5319093" cy="760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Вранці</a:t>
            </a:r>
            <a:r>
              <a:rPr lang="ru-RU" sz="2800" b="1" dirty="0"/>
              <a:t> мене </a:t>
            </a:r>
            <a:r>
              <a:rPr lang="ru-RU" sz="2800" b="1" dirty="0" err="1"/>
              <a:t>здивувало</a:t>
            </a:r>
            <a:r>
              <a:rPr lang="ru-RU" sz="2800" b="1" dirty="0"/>
              <a:t> …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9527" y="3216798"/>
            <a:ext cx="5319092" cy="739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Очі</a:t>
            </a:r>
            <a:r>
              <a:rPr lang="ru-RU" sz="2800" b="1" dirty="0"/>
              <a:t> </a:t>
            </a:r>
            <a:r>
              <a:rPr lang="ru-RU" sz="2800" b="1" dirty="0" smtClean="0"/>
              <a:t>м</a:t>
            </a:r>
            <a:r>
              <a:rPr lang="uk-UA" sz="2800" b="1" dirty="0" err="1" smtClean="0"/>
              <a:t>ені</a:t>
            </a:r>
            <a:r>
              <a:rPr lang="ru-RU" sz="2800" b="1" dirty="0" smtClean="0"/>
              <a:t> </a:t>
            </a:r>
            <a:r>
              <a:rPr lang="ru-RU" sz="2800" b="1" dirty="0" err="1"/>
              <a:t>потрібні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 smtClean="0"/>
              <a:t>бачити</a:t>
            </a:r>
            <a:r>
              <a:rPr lang="ru-RU" sz="2800" b="1" dirty="0" smtClean="0"/>
              <a:t> …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9526" y="4004569"/>
            <a:ext cx="5277471" cy="717378"/>
          </a:xfrm>
          <a:prstGeom prst="roundRect">
            <a:avLst/>
          </a:prstGeom>
          <a:solidFill>
            <a:srgbClr val="FF31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Вуха</a:t>
            </a:r>
            <a:r>
              <a:rPr lang="ru-RU" sz="2800" b="1" dirty="0"/>
              <a:t> </a:t>
            </a:r>
            <a:r>
              <a:rPr lang="ru-RU" sz="2800" b="1" dirty="0" err="1" smtClean="0"/>
              <a:t>мені</a:t>
            </a:r>
            <a:r>
              <a:rPr lang="ru-RU" sz="2800" b="1" dirty="0" smtClean="0"/>
              <a:t> </a:t>
            </a:r>
            <a:r>
              <a:rPr lang="ru-RU" sz="2800" b="1" dirty="0" err="1"/>
              <a:t>потрібні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 smtClean="0"/>
              <a:t>чути</a:t>
            </a:r>
            <a:r>
              <a:rPr lang="ru-RU" sz="2800" b="1" dirty="0" smtClean="0"/>
              <a:t> …</a:t>
            </a:r>
            <a:endParaRPr lang="ru-RU" sz="2800" b="1" dirty="0"/>
          </a:p>
        </p:txBody>
      </p:sp>
      <p:pic>
        <p:nvPicPr>
          <p:cNvPr id="5124" name="Picture 4" descr="D:\Картинки до тестів\!!!!_ЭСМИРА 1\4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3" y="1466836"/>
            <a:ext cx="3549277" cy="3549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C13B928-0A6B-46C4-9B80-6F65CD3C73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11593"/>
          <a:stretch/>
        </p:blipFill>
        <p:spPr>
          <a:xfrm>
            <a:off x="6463190" y="1948465"/>
            <a:ext cx="4667867" cy="313432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990600" y="1948465"/>
            <a:ext cx="5355771" cy="284487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Щоб урок пройшов не марно,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Треба сісти рівно й гарно.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довкола озирнутись,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сусіду посміхнутись.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 щоб знання здобути,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Треба уважним бути.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2604" y="406394"/>
            <a:ext cx="10028454" cy="81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Налаштування</a:t>
            </a:r>
            <a:r>
              <a:rPr lang="ru-RU" sz="3600" b="1" dirty="0" smtClean="0"/>
              <a:t>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51147" y="4779999"/>
            <a:ext cx="5277472" cy="83702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Ніс </a:t>
            </a:r>
            <a:r>
              <a:rPr lang="ru-RU" sz="2800" b="1" dirty="0" smtClean="0"/>
              <a:t>мені </a:t>
            </a:r>
            <a:r>
              <a:rPr lang="ru-RU" sz="2800" b="1" dirty="0" smtClean="0"/>
              <a:t>потрібний, </a:t>
            </a:r>
            <a:r>
              <a:rPr lang="ru-RU" sz="2800" b="1" dirty="0"/>
              <a:t>щоб </a:t>
            </a:r>
            <a:r>
              <a:rPr lang="ru-RU" sz="2800" b="1" dirty="0" smtClean="0"/>
              <a:t>відчути запах 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8569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435" y="1294725"/>
            <a:ext cx="327232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Голубка біла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В наш дім залетіла.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Що у світі вбачала,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Про все розказала.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5853" y="3075478"/>
            <a:ext cx="13727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Газета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9457" y="570729"/>
            <a:ext cx="10091055" cy="71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1555" y="1281545"/>
            <a:ext cx="399895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Не книжка, а зшитий,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Не кущ, а з листочками,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Не людина, а говорить.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4485" y="2732841"/>
            <a:ext cx="15020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Журнал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435" y="3762017"/>
            <a:ext cx="7817108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Поміркуй, що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є спільним для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журналу й газети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Журнал Джміль №5 Май 2015 - читайте онлайн journal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802">
            <a:off x="8954407" y="2885848"/>
            <a:ext cx="2372061" cy="335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тяча преса для старших дошкільнят та молодших школяр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25" y="1338268"/>
            <a:ext cx="3042730" cy="23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85908" y="4297932"/>
            <a:ext cx="6423736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 </a:t>
            </a:r>
            <a:r>
              <a:rPr lang="uk-UA" sz="2800" b="1" dirty="0">
                <a:solidFill>
                  <a:schemeClr val="bg1"/>
                </a:solidFill>
              </a:rPr>
              <a:t>журнали, і газети – це періодичні видання. Це означає, що вони виходять друком через певні проміжки часу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436" y="5682927"/>
            <a:ext cx="7220208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чим відрізняються журнали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від газет?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6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5030" y="582906"/>
            <a:ext cx="9953896" cy="668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0" y="1404658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98572" y="1491743"/>
            <a:ext cx="6100354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Медіавіконце – це урок ознайомлення з засобами масової інформації. 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Сьогодні </a:t>
            </a:r>
            <a:r>
              <a:rPr lang="uk-UA" sz="2800" b="1" dirty="0">
                <a:solidFill>
                  <a:schemeClr val="bg1"/>
                </a:solidFill>
              </a:rPr>
              <a:t>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дізнаємось, чим відрізняються газети й журнали. Ознайомимось із деякими дитячими журналами.</a:t>
            </a:r>
          </a:p>
        </p:txBody>
      </p:sp>
    </p:spTree>
    <p:extLst>
      <p:ext uri="{BB962C8B-B14F-4D97-AF65-F5344CB8AC3E}">
        <p14:creationId xmlns:p14="http://schemas.microsoft.com/office/powerpoint/2010/main" val="281911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Журнал Джміль №5 Май 2015 - читайте онлайн journal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317">
            <a:off x="668830" y="3636901"/>
            <a:ext cx="1915542" cy="27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Дитяча преса для старших дошкільнят та молодших школяр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583">
            <a:off x="8369469" y="3710824"/>
            <a:ext cx="3173851" cy="24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30002" y="1300207"/>
            <a:ext cx="5078911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Журнали </a:t>
            </a:r>
            <a:r>
              <a:rPr lang="uk-UA" sz="2400" b="1" dirty="0">
                <a:solidFill>
                  <a:schemeClr val="bg1"/>
                </a:solidFill>
              </a:rPr>
              <a:t>– це видання у вигляді книжки-збірки, у якому зібрано твори різних письменників, поетів, пізнавальні або розважальні </a:t>
            </a:r>
            <a:r>
              <a:rPr lang="uk-UA" sz="2400" b="1" dirty="0" smtClean="0">
                <a:solidFill>
                  <a:schemeClr val="bg1"/>
                </a:solidFill>
              </a:rPr>
              <a:t>статті.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5" y="468086"/>
            <a:ext cx="10319657" cy="6531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Різниця між газетами та журналами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0085" y="2933027"/>
            <a:ext cx="4093029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часто виходять журнали?  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8924" y="1300207"/>
            <a:ext cx="4743027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 </a:t>
            </a:r>
            <a:r>
              <a:rPr lang="uk-UA" sz="2400" b="1" dirty="0">
                <a:solidFill>
                  <a:schemeClr val="bg1"/>
                </a:solidFill>
              </a:rPr>
              <a:t>газети – це видання на великих аркушах паперу, що містять матеріали про поточні події життя.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6462" y="3706795"/>
            <a:ext cx="6086168" cy="23083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Хто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 вас уже зустрічався з газетами чи журналами, читав їх?</a:t>
            </a:r>
          </a:p>
          <a:p>
            <a:pPr marL="457200" indent="-457200">
              <a:buFontTx/>
              <a:buChar char="-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 саме періодичні видання ви читали?</a:t>
            </a:r>
          </a:p>
          <a:p>
            <a:pPr marL="457200" indent="-457200">
              <a:buFontTx/>
              <a:buChar char="-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 подобається вам читати журнали?</a:t>
            </a:r>
          </a:p>
          <a:p>
            <a:pPr marL="457200" indent="-457200">
              <a:buFontTx/>
              <a:buChar char="-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Сьогодні на уроці ми ознайомимося із деякими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журналами для дітей.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913" y="2917007"/>
            <a:ext cx="5442857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якою періодичністю виходять газети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9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1" y="407444"/>
            <a:ext cx="10319658" cy="761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«Дослідники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1514" y="1971413"/>
            <a:ext cx="7104341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Розвиваючий  пізнавальний  журнал для  сучасних дітей віком  від 6  років. </a:t>
            </a:r>
          </a:p>
          <a:p>
            <a:pPr algn="just">
              <a:spcBef>
                <a:spcPct val="0"/>
              </a:spcBef>
            </a:pP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Подорожі, пригоди, логічні </a:t>
            </a:r>
            <a:r>
              <a:rPr lang="uk-UA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завдання</a:t>
            </a: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 народознавство, конкурси з призами  в кожному  номері </a:t>
            </a:r>
            <a:r>
              <a:rPr lang="uk-UA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журналу</a:t>
            </a: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а також можливість  </a:t>
            </a:r>
            <a:r>
              <a:rPr lang="uk-UA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водночас </a:t>
            </a: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вивчати англійську </a:t>
            </a:r>
          </a:p>
          <a:p>
            <a:pPr algn="just">
              <a:spcBef>
                <a:spcPct val="0"/>
              </a:spcBef>
            </a:pP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мову. Великі настільні ігри.</a:t>
            </a:r>
            <a:endParaRPr lang="ru-RU" alt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171" y="1263265"/>
            <a:ext cx="2832174" cy="381669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77754" y="3858583"/>
            <a:ext cx="1524960" cy="266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4023" y="1278792"/>
            <a:ext cx="7186211" cy="5064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журнали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для дітей. Які з них тобі відомі?</a:t>
            </a:r>
          </a:p>
        </p:txBody>
      </p:sp>
    </p:spTree>
    <p:extLst>
      <p:ext uri="{BB962C8B-B14F-4D97-AF65-F5344CB8AC3E}">
        <p14:creationId xmlns:p14="http://schemas.microsoft.com/office/powerpoint/2010/main" val="194345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1" y="407444"/>
            <a:ext cx="10104063" cy="761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«Дослідники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6457" y="1819009"/>
            <a:ext cx="6966857" cy="35394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Дитячий мистецький журнал. </a:t>
            </a:r>
          </a:p>
          <a:p>
            <a:pPr algn="just">
              <a:spcBef>
                <a:spcPct val="0"/>
              </a:spcBef>
            </a:pP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Знайомить читачів з азами живопису, музики і літератури. </a:t>
            </a:r>
          </a:p>
          <a:p>
            <a:pPr algn="just">
              <a:spcBef>
                <a:spcPct val="0"/>
              </a:spcBef>
            </a:pP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Матеріали журналу направлені </a:t>
            </a:r>
            <a:r>
              <a:rPr lang="uk-UA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 </a:t>
            </a: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розвиток художньої культури, зв’язного мовлення, акторських здібностей, логіки.</a:t>
            </a:r>
          </a:p>
          <a:p>
            <a:pPr algn="just">
              <a:spcBef>
                <a:spcPct val="0"/>
              </a:spcBef>
            </a:pP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Тут можна знайти  тексти дитячих пісень з нотами, уроки танців. </a:t>
            </a:r>
            <a:endParaRPr lang="ru-RU" alt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77754" y="3858583"/>
            <a:ext cx="1524960" cy="266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Журнали для школяр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5" y="1278792"/>
            <a:ext cx="2882951" cy="40796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54023" y="1278792"/>
            <a:ext cx="7186211" cy="5064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журнали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для дітей. Які з них тобі відомі?</a:t>
            </a:r>
          </a:p>
        </p:txBody>
      </p:sp>
    </p:spTree>
    <p:extLst>
      <p:ext uri="{BB962C8B-B14F-4D97-AF65-F5344CB8AC3E}">
        <p14:creationId xmlns:p14="http://schemas.microsoft.com/office/powerpoint/2010/main" val="218655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1" y="407444"/>
            <a:ext cx="10319658" cy="761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«Дослідники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479" y="1819009"/>
            <a:ext cx="6511297" cy="31085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Долучившись до  команди професора Крейда - знавця всіх наук -  ви переконаєтесь: </a:t>
            </a:r>
            <a:r>
              <a:rPr lang="uk-UA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"</a:t>
            </a: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Бути розумним - це круто!" </a:t>
            </a:r>
          </a:p>
          <a:p>
            <a:pPr algn="just">
              <a:spcBef>
                <a:spcPct val="0"/>
              </a:spcBef>
            </a:pP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</a:t>
            </a:r>
            <a:r>
              <a:rPr lang="uk-UA" alt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Крейд</a:t>
            </a:r>
            <a:r>
              <a:rPr lang="uk-UA" alt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розповість про  складні  наукові  поняття та природні  явища  цікаво, яскраво і просто.</a:t>
            </a:r>
            <a:endParaRPr lang="ru-RU" alt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77754" y="3858583"/>
            <a:ext cx="1524960" cy="266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Видання для дітей молодшого шкільного віку | Періодичні видання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/>
          <a:stretch/>
        </p:blipFill>
        <p:spPr bwMode="auto">
          <a:xfrm>
            <a:off x="936171" y="1278792"/>
            <a:ext cx="2917852" cy="40104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27714" y="1278792"/>
            <a:ext cx="7012520" cy="5064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журнали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для дітей. Які з них тобі відомі?</a:t>
            </a:r>
          </a:p>
        </p:txBody>
      </p:sp>
    </p:spTree>
    <p:extLst>
      <p:ext uri="{BB962C8B-B14F-4D97-AF65-F5344CB8AC3E}">
        <p14:creationId xmlns:p14="http://schemas.microsoft.com/office/powerpoint/2010/main" val="208644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738" y="479561"/>
            <a:ext cx="10099147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Зверни </a:t>
            </a:r>
            <a:r>
              <a:rPr lang="uk-UA" sz="4000" b="1" dirty="0" smtClean="0">
                <a:solidFill>
                  <a:schemeClr val="bg1"/>
                </a:solidFill>
              </a:rPr>
              <a:t>увагу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364" y="2062115"/>
            <a:ext cx="6946521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Журнал починай читати з обкладинки.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Зверни увагу на номер журналу, рік, де він видається.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Погортай журнал: які в ньому рубрики, малюнки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Розповідай про прочитане батькам, друзям.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Надсилай до редакції свої запитання, малюнки, казки, вірші.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484" y="2062115"/>
            <a:ext cx="334856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Поради для тих, хто прагне спілкуватися з журналами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0738" y="1200149"/>
            <a:ext cx="10099147" cy="77755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кожному журналі багато розділів – на різні теми та смаки: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природу, пригоди, секрети спілкування…</a:t>
            </a:r>
          </a:p>
        </p:txBody>
      </p:sp>
      <p:pic>
        <p:nvPicPr>
          <p:cNvPr id="1026" name="Picture 2" descr="D:\Картинки до тестів\Емоції Книга\Книга підморгує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0740" r="9191" b="9247"/>
          <a:stretch/>
        </p:blipFill>
        <p:spPr bwMode="auto">
          <a:xfrm>
            <a:off x="982582" y="3547226"/>
            <a:ext cx="2572372" cy="220489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9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702</Words>
  <Application>Microsoft Office PowerPoint</Application>
  <PresentationFormat>Произвольный</PresentationFormat>
  <Paragraphs>105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491</cp:revision>
  <dcterms:created xsi:type="dcterms:W3CDTF">2018-01-05T16:38:53Z</dcterms:created>
  <dcterms:modified xsi:type="dcterms:W3CDTF">2025-04-29T12:40:43Z</dcterms:modified>
</cp:coreProperties>
</file>