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687" r:id="rId3"/>
    <p:sldId id="682" r:id="rId4"/>
    <p:sldId id="683" r:id="rId5"/>
    <p:sldId id="673" r:id="rId6"/>
    <p:sldId id="689" r:id="rId7"/>
    <p:sldId id="648" r:id="rId8"/>
    <p:sldId id="606" r:id="rId9"/>
    <p:sldId id="677" r:id="rId10"/>
    <p:sldId id="663" r:id="rId11"/>
    <p:sldId id="685" r:id="rId12"/>
    <p:sldId id="686" r:id="rId13"/>
    <p:sldId id="688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E6E6E6"/>
    <a:srgbClr val="00B050"/>
    <a:srgbClr val="1694E9"/>
    <a:srgbClr val="FF66FF"/>
    <a:srgbClr val="FFFF00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n00ik60k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9586" y="3929223"/>
            <a:ext cx="9147783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Розрізняю текст-розповідь і текст-опис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0259" y="1412571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Досліджую </a:t>
            </a:r>
            <a:r>
              <a:rPr lang="uk-UA" sz="2400" b="1" dirty="0" smtClean="0">
                <a:solidFill>
                  <a:srgbClr val="0070C0"/>
                </a:solidFill>
              </a:rPr>
              <a:t>текст </a:t>
            </a:r>
            <a:r>
              <a:rPr lang="uk-UA" sz="2400" b="1" dirty="0">
                <a:solidFill>
                  <a:srgbClr val="0070C0"/>
                </a:solidFill>
              </a:rPr>
              <a:t>Урок </a:t>
            </a:r>
            <a:r>
              <a:rPr lang="uk-UA" sz="2400" b="1" dirty="0" smtClean="0">
                <a:solidFill>
                  <a:srgbClr val="0070C0"/>
                </a:solidFill>
              </a:rPr>
              <a:t>108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Тварини\Кі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87" y="1412571"/>
            <a:ext cx="3515782" cy="18313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547041"/>
            <a:ext cx="10377721" cy="7141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Допоможи </a:t>
            </a:r>
            <a:r>
              <a:rPr lang="uk-UA" sz="4000" b="1" dirty="0">
                <a:solidFill>
                  <a:schemeClr val="bg1"/>
                </a:solidFill>
              </a:rPr>
              <a:t>знайти господаря іншого </a:t>
            </a:r>
            <a:r>
              <a:rPr lang="uk-UA" sz="4000" b="1" dirty="0" smtClean="0">
                <a:solidFill>
                  <a:schemeClr val="bg1"/>
                </a:solidFill>
              </a:rPr>
              <a:t>собаки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8091" y="2220685"/>
            <a:ext cx="2414921" cy="357408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733012" y="1959428"/>
            <a:ext cx="822653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ОГОЛОШЕННЯ</a:t>
            </a:r>
          </a:p>
          <a:p>
            <a:r>
              <a:rPr lang="uk-UA" sz="2800" b="1" dirty="0"/>
              <a:t>      Загубився собака Бім породи такса. </a:t>
            </a:r>
          </a:p>
          <a:p>
            <a:r>
              <a:rPr lang="uk-UA" sz="2800" b="1" dirty="0"/>
              <a:t>      У нього коротка чорна шерсть, короткі лапки. Вушка опущені донизу. Носик чорний.</a:t>
            </a:r>
          </a:p>
          <a:p>
            <a:r>
              <a:rPr lang="uk-UA" sz="2800" b="1" dirty="0"/>
              <a:t>       Хто знайде, прошу </a:t>
            </a:r>
          </a:p>
          <a:p>
            <a:r>
              <a:rPr lang="uk-UA" sz="2800" b="1" dirty="0"/>
              <a:t>зателефонувати на номер </a:t>
            </a:r>
          </a:p>
          <a:p>
            <a:r>
              <a:rPr lang="uk-UA" sz="2800" b="1" dirty="0"/>
              <a:t>(095) 822-58-50.</a:t>
            </a:r>
          </a:p>
          <a:p>
            <a:r>
              <a:rPr lang="uk-UA" sz="2800" b="1" dirty="0"/>
              <a:t>                            Щебетунчик</a:t>
            </a:r>
          </a:p>
        </p:txBody>
      </p:sp>
      <p:pic>
        <p:nvPicPr>
          <p:cNvPr id="8" name="Picture 4" descr="Такса НОРДЕН ЛИХТ КАНТОР ♢ Питомник ВАЙСРИЧАРД'С ♢ Фото 37066 на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11794" r="14191" b="5405"/>
          <a:stretch/>
        </p:blipFill>
        <p:spPr bwMode="auto">
          <a:xfrm flipH="1">
            <a:off x="8305799" y="4007726"/>
            <a:ext cx="3149607" cy="2094153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3222" y="1382486"/>
            <a:ext cx="10416242" cy="48985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Для </a:t>
            </a:r>
            <a:r>
              <a:rPr lang="uk-UA" sz="2400" b="1" dirty="0">
                <a:solidFill>
                  <a:srgbClr val="0070C0"/>
                </a:solidFill>
              </a:rPr>
              <a:t>цього </a:t>
            </a:r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>
                <a:solidFill>
                  <a:srgbClr val="0070C0"/>
                </a:solidFill>
              </a:rPr>
              <a:t>оголошення з його описом, наприклад, як Щебетунчик.</a:t>
            </a:r>
          </a:p>
        </p:txBody>
      </p:sp>
    </p:spTree>
    <p:extLst>
      <p:ext uri="{BB962C8B-B14F-4D97-AF65-F5344CB8AC3E}">
        <p14:creationId xmlns:p14="http://schemas.microsoft.com/office/powerpoint/2010/main" val="111154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2 клас\1 Українська мова\1 Пономарьова\8 Текст\№108 - Розрізняю текст-розповідь і текст-опис\2025-04-25_2311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9" b="-27"/>
          <a:stretch/>
        </p:blipFill>
        <p:spPr bwMode="auto">
          <a:xfrm>
            <a:off x="4667268" y="1873792"/>
            <a:ext cx="6977045" cy="468439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37623" y="1069489"/>
            <a:ext cx="3905864" cy="1259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Прочитай загадку. Покажи значком </a:t>
            </a:r>
            <a:r>
              <a:rPr lang="uk-UA" sz="24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uk-UA" sz="2400" b="1" dirty="0" smtClean="0">
                <a:solidFill>
                  <a:schemeClr val="bg1"/>
                </a:solidFill>
                <a:latin typeface="Cambria"/>
                <a:ea typeface="Cambria"/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  <a:ea typeface="Cambria"/>
              </a:rPr>
              <a:t>який це текст – розповідь чи опис. 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72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623" y="370038"/>
            <a:ext cx="3905864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632" y="2491773"/>
            <a:ext cx="3943856" cy="16774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Прочитай тексти. Покажи стрілочкою,  який із них є описом, а який - розповіддю.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445156" y="3235945"/>
            <a:ext cx="951113" cy="28009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8525789" y="2329250"/>
            <a:ext cx="883762" cy="28575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2 клас\1 Українська мова\1 Пономарьова\8 Текст\№108 - Розрізняю текст-розповідь і текст-опис\2025-04-25_2311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6" b="1963"/>
          <a:stretch/>
        </p:blipFill>
        <p:spPr bwMode="auto">
          <a:xfrm>
            <a:off x="4667268" y="339812"/>
            <a:ext cx="6977045" cy="136882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45156" y="1143331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a typeface="Cambria"/>
              </a:rPr>
              <a:t>𝑽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0070" y="1138522"/>
            <a:ext cx="7427502" cy="516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Прочитай текст. Обведи в ньому опис.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71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714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1 Українська мова\1 Пономарьова\8 Текст\№108 - Розрізняю текст-розповідь і текст-опис\2025-04-25_2311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r="1272" b="1045"/>
          <a:stretch/>
        </p:blipFill>
        <p:spPr bwMode="auto">
          <a:xfrm>
            <a:off x="856527" y="1758433"/>
            <a:ext cx="8100000" cy="273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6171" y="2569019"/>
            <a:ext cx="7957458" cy="11103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Картинки до тестів\Рослини\Рома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56" y="4548863"/>
            <a:ext cx="2571502" cy="19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Картинки до тестів\Рослини\Рома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54" y="4548863"/>
            <a:ext cx="2571502" cy="19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Картинки до тестів\Рослини\Рома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990" y="2614191"/>
            <a:ext cx="2571502" cy="193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8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400026" y="1437512"/>
            <a:ext cx="9067366" cy="200075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Що називають текстом?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Як розміщуються речення в тексті?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 Про що повідомляє заголовок?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З яких частин складається текст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Який текст називають «текст-розповідь», а який «текст-опис»?</a:t>
            </a:r>
            <a:endParaRPr lang="uk-UA" sz="2400" b="1" dirty="0" smtClean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59970" y="488840"/>
            <a:ext cx="10330543" cy="7652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 </a:t>
            </a:r>
          </a:p>
        </p:txBody>
      </p:sp>
      <p:pic>
        <p:nvPicPr>
          <p:cNvPr id="1028" name="Picture 4" descr="Тваринка в домі: що потрібно знати? | HOME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r="26074"/>
          <a:stretch/>
        </p:blipFill>
        <p:spPr bwMode="auto">
          <a:xfrm>
            <a:off x="2882521" y="2695384"/>
            <a:ext cx="3960000" cy="20249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бір для малювання картин за номерами &quot;Милий їжачок&quot; – фото, відгуки,  характеристики в інтернет-магазині ROZETKA від продавця: Drawing Stones |  Купити в Україні: Києві, Харкові, Дніпрі, Одесі, Запоріжжі, Львов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25" y="2637440"/>
            <a:ext cx="198496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одословная моего хомяка (Афанасий Ботяновский) / Проз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4" y="2731411"/>
            <a:ext cx="2070327" cy="1988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Хвилястий папужка купити - Вигідні ціни на Тваринки, птахи в  інтернет-магазині ПРИРОД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8412"/>
          <a:stretch/>
        </p:blipFill>
        <p:spPr bwMode="auto">
          <a:xfrm>
            <a:off x="9312257" y="2637440"/>
            <a:ext cx="216000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09160" y="4842201"/>
            <a:ext cx="186067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3781" y="4852787"/>
            <a:ext cx="309748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Завдання принесли втому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12257" y="4720371"/>
            <a:ext cx="231027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Здивувала інформація </a:t>
            </a:r>
            <a:endParaRPr lang="ru-RU" sz="28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962266" y="4709465"/>
            <a:ext cx="2216077" cy="135560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Урок пройшов непомітно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859970" y="1437513"/>
            <a:ext cx="10243456" cy="72423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Оціни свою роботу на уроці висловлюваннями диких і свійських тваринок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59970" y="467068"/>
            <a:ext cx="10330543" cy="8523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</p:spTree>
    <p:extLst>
      <p:ext uri="{BB962C8B-B14F-4D97-AF65-F5344CB8AC3E}">
        <p14:creationId xmlns:p14="http://schemas.microsoft.com/office/powerpoint/2010/main" val="372967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1979" y="528923"/>
            <a:ext cx="10335364" cy="1082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1061979" y="1730828"/>
            <a:ext cx="10431694" cy="4444235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Хто розумніший: кіт, чи собака? – ЗВІДУСІ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8531"/>
          <a:stretch/>
        </p:blipFill>
        <p:spPr bwMode="auto">
          <a:xfrm>
            <a:off x="5070274" y="4286270"/>
            <a:ext cx="3893953" cy="21475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1493" y="428126"/>
            <a:ext cx="1027314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13613" y="1257100"/>
            <a:ext cx="9268220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світлину, яка найбільше підходить до твоїх емоцій зараз. Поміркуй, чому.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3" name="Picture 4" descr="Цікаві факти про лемура - Dovidka.biz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1" r="694"/>
          <a:stretch/>
        </p:blipFill>
        <p:spPr bwMode="auto">
          <a:xfrm>
            <a:off x="3116298" y="2298394"/>
            <a:ext cx="2485625" cy="30406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ОП-12 найкращих сімейних портретів твар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0" y="2298183"/>
            <a:ext cx="2228688" cy="32963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9" b="1066"/>
          <a:stretch/>
        </p:blipFill>
        <p:spPr bwMode="auto">
          <a:xfrm>
            <a:off x="7899094" y="2242601"/>
            <a:ext cx="3555499" cy="22877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3613" y="2253236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2169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927" y="569212"/>
            <a:ext cx="9687443" cy="7370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«Закінчи речення»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6433" y="1350411"/>
            <a:ext cx="6916242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Текст </a:t>
            </a:r>
            <a:r>
              <a:rPr lang="uk-UA" sz="3200" b="1" dirty="0">
                <a:solidFill>
                  <a:schemeClr val="bg1"/>
                </a:solidFill>
              </a:rPr>
              <a:t>утворюють </a:t>
            </a:r>
            <a:r>
              <a:rPr lang="uk-UA" sz="3200" b="1" dirty="0" smtClean="0">
                <a:solidFill>
                  <a:schemeClr val="bg1"/>
                </a:solidFill>
              </a:rPr>
              <a:t>зв'язані … </a:t>
            </a:r>
          </a:p>
          <a:p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Речення </a:t>
            </a:r>
            <a:r>
              <a:rPr lang="uk-UA" sz="3200" b="1" dirty="0">
                <a:solidFill>
                  <a:schemeClr val="bg1"/>
                </a:solidFill>
              </a:rPr>
              <a:t>в тексті розміщені в </a:t>
            </a:r>
            <a:r>
              <a:rPr lang="uk-UA" sz="3200" b="1" dirty="0" smtClean="0">
                <a:solidFill>
                  <a:schemeClr val="bg1"/>
                </a:solidFill>
              </a:rPr>
              <a:t>певній …</a:t>
            </a:r>
          </a:p>
          <a:p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До </a:t>
            </a:r>
            <a:r>
              <a:rPr lang="uk-UA" sz="3200" b="1" dirty="0">
                <a:solidFill>
                  <a:schemeClr val="bg1"/>
                </a:solidFill>
              </a:rPr>
              <a:t>тексту можна </a:t>
            </a:r>
            <a:r>
              <a:rPr lang="uk-UA" sz="3200" b="1" dirty="0" smtClean="0">
                <a:solidFill>
                  <a:schemeClr val="bg1"/>
                </a:solidFill>
              </a:rPr>
              <a:t>дібрати …</a:t>
            </a:r>
          </a:p>
          <a:p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Заголовок повідомляє, про що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</a:p>
          <a:p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Текст має 3 частини: </a:t>
            </a:r>
          </a:p>
          <a:p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826754" y="1871712"/>
            <a:ext cx="377314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за змістом </a:t>
            </a:r>
            <a:r>
              <a:rPr lang="uk-UA" sz="3200" b="1" dirty="0" smtClean="0">
                <a:solidFill>
                  <a:srgbClr val="FFFF00"/>
                </a:solidFill>
              </a:rPr>
              <a:t>речення</a:t>
            </a:r>
            <a:r>
              <a:rPr lang="uk-UA" sz="32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4744500" y="2781572"/>
            <a:ext cx="285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послідовності.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057939" y="3766007"/>
            <a:ext cx="213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заголовок.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188992" y="4790581"/>
            <a:ext cx="36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йтиметься в тексті.     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4590941" y="5246407"/>
            <a:ext cx="3467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З</a:t>
            </a:r>
            <a:r>
              <a:rPr lang="uk-UA" sz="3200" b="1" dirty="0" smtClean="0">
                <a:solidFill>
                  <a:srgbClr val="FFFF00"/>
                </a:solidFill>
              </a:rPr>
              <a:t>ачин</a:t>
            </a:r>
            <a:r>
              <a:rPr lang="uk-UA" sz="3200" b="1" dirty="0" smtClean="0">
                <a:solidFill>
                  <a:srgbClr val="FFFF00"/>
                </a:solidFill>
              </a:rPr>
              <a:t>, основна частина, кінцівка.     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4" descr="Увага! Фотоконкурс! &quot;Мій домашній улюбленець&quot; - Громадсько політична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75" y="1971891"/>
            <a:ext cx="3691381" cy="237889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82067"/>
          <a:stretch/>
        </p:blipFill>
        <p:spPr>
          <a:xfrm>
            <a:off x="4636091" y="4039847"/>
            <a:ext cx="6467338" cy="158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971430" y="512633"/>
            <a:ext cx="10229970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48558" y="1380149"/>
            <a:ext cx="6854871" cy="256993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</a:rPr>
              <a:t>будемо вчитися розпізнавати </a:t>
            </a:r>
            <a:r>
              <a:rPr lang="uk-UA" sz="2800" b="1" dirty="0">
                <a:solidFill>
                  <a:srgbClr val="0070C0"/>
                </a:solidFill>
              </a:rPr>
              <a:t>та визначати типи </a:t>
            </a:r>
            <a:r>
              <a:rPr lang="uk-UA" sz="2800" b="1" dirty="0" smtClean="0">
                <a:solidFill>
                  <a:srgbClr val="0070C0"/>
                </a:solidFill>
              </a:rPr>
              <a:t>текстів, знаходити </a:t>
            </a:r>
            <a:r>
              <a:rPr lang="uk-UA" sz="2800" b="1" dirty="0">
                <a:solidFill>
                  <a:srgbClr val="0070C0"/>
                </a:solidFill>
              </a:rPr>
              <a:t>потрібну інформацію в </a:t>
            </a:r>
            <a:r>
              <a:rPr lang="uk-UA" sz="2800" b="1" dirty="0" smtClean="0">
                <a:solidFill>
                  <a:srgbClr val="0070C0"/>
                </a:solidFill>
              </a:rPr>
              <a:t>оголошенні. </a:t>
            </a:r>
            <a:r>
              <a:rPr lang="uk-UA" sz="2800" b="1" dirty="0" smtClean="0">
                <a:solidFill>
                  <a:srgbClr val="0070C0"/>
                </a:solidFill>
              </a:rPr>
              <a:t>Дізнаємось цікаві історії про тварин.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12944" y="1295163"/>
            <a:ext cx="2609970" cy="24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6090" y="3839474"/>
            <a:ext cx="4080001" cy="23083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</a:rPr>
              <a:t>Прочитай </a:t>
            </a:r>
            <a:r>
              <a:rPr lang="ru-RU" sz="2400" b="1" dirty="0" smtClean="0">
                <a:solidFill>
                  <a:srgbClr val="0070C0"/>
                </a:solidFill>
              </a:rPr>
              <a:t>слово. </a:t>
            </a:r>
            <a:r>
              <a:rPr lang="uk-UA" sz="2400" b="1" dirty="0" smtClean="0">
                <a:solidFill>
                  <a:srgbClr val="0070C0"/>
                </a:solidFill>
              </a:rPr>
              <a:t>Як ти його розумієш? </a:t>
            </a:r>
            <a:r>
              <a:rPr lang="uk-UA" sz="2400" b="1" dirty="0" smtClean="0">
                <a:solidFill>
                  <a:srgbClr val="0070C0"/>
                </a:solidFill>
              </a:rPr>
              <a:t>Запиши </a:t>
            </a:r>
            <a:r>
              <a:rPr lang="uk-UA" sz="2400" b="1" dirty="0" smtClean="0">
                <a:solidFill>
                  <a:srgbClr val="0070C0"/>
                </a:solidFill>
              </a:rPr>
              <a:t>це слово. Поділи на склади, побудуй </a:t>
            </a:r>
            <a:r>
              <a:rPr lang="uk-UA" sz="2400" b="1" dirty="0">
                <a:solidFill>
                  <a:srgbClr val="0070C0"/>
                </a:solidFill>
              </a:rPr>
              <a:t>звукову схему, постав наголос. </a:t>
            </a:r>
            <a:r>
              <a:rPr lang="uk-UA" sz="2400" b="1" dirty="0" smtClean="0">
                <a:solidFill>
                  <a:srgbClr val="0070C0"/>
                </a:solidFill>
              </a:rPr>
              <a:t>Запиши кількість букв, звуків, складів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7448527" y="3952761"/>
            <a:ext cx="1785760" cy="70848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08" t="937" r="47896" b="89267"/>
          <a:stretch/>
        </p:blipFill>
        <p:spPr>
          <a:xfrm>
            <a:off x="7019575" y="-330046"/>
            <a:ext cx="559580" cy="371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09" t="873" r="48395" b="89331"/>
          <a:stretch/>
        </p:blipFill>
        <p:spPr>
          <a:xfrm>
            <a:off x="6370480" y="-366097"/>
            <a:ext cx="551939" cy="3660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1172" r="73800" b="89032"/>
          <a:stretch/>
        </p:blipFill>
        <p:spPr>
          <a:xfrm>
            <a:off x="5681472" y="-366097"/>
            <a:ext cx="548681" cy="3639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14287" r="41062" b="67337"/>
          <a:stretch/>
        </p:blipFill>
        <p:spPr>
          <a:xfrm>
            <a:off x="4673830" y="4661957"/>
            <a:ext cx="2248589" cy="11272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6" t="63509" r="49099" b="19546"/>
          <a:stretch/>
        </p:blipFill>
        <p:spPr>
          <a:xfrm>
            <a:off x="7257387" y="4755759"/>
            <a:ext cx="1139065" cy="9396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 t="47958" r="23430" b="35097"/>
          <a:stretch/>
        </p:blipFill>
        <p:spPr>
          <a:xfrm>
            <a:off x="8701467" y="4788303"/>
            <a:ext cx="1065639" cy="9598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36389" r="41544" b="55278"/>
          <a:stretch/>
        </p:blipFill>
        <p:spPr>
          <a:xfrm>
            <a:off x="10136252" y="5047391"/>
            <a:ext cx="1065147" cy="4769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53" t="1186" r="21351" b="89018"/>
          <a:stretch/>
        </p:blipFill>
        <p:spPr>
          <a:xfrm>
            <a:off x="8341407" y="5023682"/>
            <a:ext cx="576611" cy="38246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1" t="1377" r="12713" b="88827"/>
          <a:stretch/>
        </p:blipFill>
        <p:spPr>
          <a:xfrm>
            <a:off x="7208476" y="5023682"/>
            <a:ext cx="618444" cy="4102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28" t="1594" r="65476" b="88610"/>
          <a:stretch/>
        </p:blipFill>
        <p:spPr>
          <a:xfrm>
            <a:off x="9634910" y="5056652"/>
            <a:ext cx="565377" cy="3750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84338" r="36758" b="7838"/>
          <a:stretch/>
        </p:blipFill>
        <p:spPr>
          <a:xfrm>
            <a:off x="6774206" y="5047392"/>
            <a:ext cx="449425" cy="526580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H="1">
            <a:off x="5957113" y="5018649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488264" y="4993636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197224" y="4247072"/>
            <a:ext cx="29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Cambria"/>
                <a:ea typeface="Cambria"/>
              </a:rPr>
              <a:t>ˊ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713424" y="4400347"/>
            <a:ext cx="248477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– </a:t>
            </a:r>
            <a:r>
              <a:rPr lang="ru-RU" sz="2800" b="1" dirty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– </a:t>
            </a:r>
            <a:r>
              <a:rPr lang="ru-RU" sz="2800" b="1" dirty="0">
                <a:solidFill>
                  <a:srgbClr val="0070C0"/>
                </a:solidFill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= 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7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494529"/>
            <a:ext cx="10014857" cy="6382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два </a:t>
            </a:r>
            <a:r>
              <a:rPr lang="uk-UA" sz="4000" b="1" dirty="0" smtClean="0">
                <a:solidFill>
                  <a:schemeClr val="bg1"/>
                </a:solidFill>
              </a:rPr>
              <a:t>тексти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4947" y="1218909"/>
            <a:ext cx="773740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Кіт Димок великий і пухнастий. Шерсть у нього сіра, як дим. Хвіст довгий і розкішний. У кота великі чорні очі і маленькі гострі вушка. А ще в Димка пишні білі вуса.</a:t>
            </a:r>
            <a:endParaRPr lang="uk-UA" sz="2800" i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3327" y="3144339"/>
            <a:ext cx="776151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Є у мене кіт Димок. Він полюбляє сидіти на вікні. А ще котові подобається гратися м'ячиком. Мені цікаво дивитися, як Димок язичком </a:t>
            </a:r>
            <a:r>
              <a:rPr lang="uk-UA" sz="2800" b="1" dirty="0" err="1"/>
              <a:t>вмивається</a:t>
            </a:r>
            <a:r>
              <a:rPr lang="uk-UA" sz="2800" b="1" dirty="0"/>
              <a:t>, а лапками витирається. </a:t>
            </a:r>
            <a:endParaRPr lang="uk-UA" sz="28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4286" y="3017637"/>
            <a:ext cx="2881918" cy="198219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000" b="1" dirty="0">
                <a:solidFill>
                  <a:srgbClr val="0070C0"/>
                </a:solidFill>
              </a:rPr>
              <a:t>Ґаджикові визначити, який із цих текстів називається </a:t>
            </a:r>
            <a:r>
              <a:rPr lang="uk-UA" sz="2000" b="1" i="1" dirty="0">
                <a:solidFill>
                  <a:srgbClr val="FF0000"/>
                </a:solidFill>
              </a:rPr>
              <a:t>описом</a:t>
            </a:r>
            <a:r>
              <a:rPr lang="uk-UA" sz="2000" b="1" dirty="0">
                <a:solidFill>
                  <a:srgbClr val="0070C0"/>
                </a:solidFill>
              </a:rPr>
              <a:t>, а який – </a:t>
            </a:r>
            <a:r>
              <a:rPr lang="uk-UA" sz="2000" b="1" i="1" dirty="0">
                <a:solidFill>
                  <a:srgbClr val="FF0000"/>
                </a:solidFill>
              </a:rPr>
              <a:t>розповіддю</a:t>
            </a:r>
            <a:r>
              <a:rPr lang="uk-UA" sz="2000" b="1" dirty="0">
                <a:solidFill>
                  <a:srgbClr val="0070C0"/>
                </a:solidFill>
              </a:rPr>
              <a:t>. Скористайся правилом.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286" y="5079726"/>
            <a:ext cx="878477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Розповідь</a:t>
            </a:r>
            <a:r>
              <a:rPr lang="uk-UA" sz="2800" b="1" dirty="0">
                <a:solidFill>
                  <a:schemeClr val="bg1"/>
                </a:solidFill>
              </a:rPr>
              <a:t> – це </a:t>
            </a:r>
            <a:r>
              <a:rPr lang="uk-UA" sz="2800" b="1" dirty="0">
                <a:solidFill>
                  <a:srgbClr val="FFFF00"/>
                </a:solidFill>
              </a:rPr>
              <a:t>текст</a:t>
            </a:r>
            <a:r>
              <a:rPr lang="uk-UA" sz="2800" b="1" dirty="0">
                <a:solidFill>
                  <a:schemeClr val="bg1"/>
                </a:solidFill>
              </a:rPr>
              <a:t>, у якому про </a:t>
            </a:r>
            <a:r>
              <a:rPr lang="uk-UA" sz="2800" b="1" dirty="0" smtClean="0">
                <a:solidFill>
                  <a:schemeClr val="bg1"/>
                </a:solidFill>
              </a:rPr>
              <a:t>щось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розповідається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Опис</a:t>
            </a:r>
            <a:r>
              <a:rPr lang="uk-UA" sz="2800" b="1" dirty="0">
                <a:solidFill>
                  <a:schemeClr val="bg1"/>
                </a:solidFill>
              </a:rPr>
              <a:t> – це </a:t>
            </a:r>
            <a:r>
              <a:rPr lang="uk-UA" sz="2800" b="1" dirty="0">
                <a:solidFill>
                  <a:srgbClr val="FFFF00"/>
                </a:solidFill>
              </a:rPr>
              <a:t>текст</a:t>
            </a:r>
            <a:r>
              <a:rPr lang="uk-UA" sz="2800" b="1" dirty="0">
                <a:solidFill>
                  <a:schemeClr val="bg1"/>
                </a:solidFill>
              </a:rPr>
              <a:t>, у якому щось або хтось </a:t>
            </a:r>
            <a:r>
              <a:rPr lang="uk-UA" sz="2800" b="1" dirty="0">
                <a:solidFill>
                  <a:srgbClr val="FFFF00"/>
                </a:solidFill>
              </a:rPr>
              <a:t>описується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54886" y="2539618"/>
            <a:ext cx="1959426" cy="5539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000" b="1" i="1" dirty="0">
                <a:solidFill>
                  <a:schemeClr val="bg1"/>
                </a:solidFill>
              </a:rPr>
              <a:t>Твір-опис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42713" y="4868806"/>
            <a:ext cx="189411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000" b="1" i="1" dirty="0">
                <a:solidFill>
                  <a:schemeClr val="bg1"/>
                </a:solidFill>
              </a:rPr>
              <a:t>Твір-розповідь</a:t>
            </a:r>
          </a:p>
        </p:txBody>
      </p:sp>
      <p:pic>
        <p:nvPicPr>
          <p:cNvPr id="19" name="Picture 2" descr="D:\Картинки до тестів\Тварини\Кі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4" y="1362078"/>
            <a:ext cx="2936347" cy="152954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9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494529"/>
            <a:ext cx="10014857" cy="6382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Спиши текст, який тобі більше сподобався.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4947" y="1218909"/>
            <a:ext cx="773740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Кіт Димок великий і пухнастий. Шерсть у нього сіра, як дим. Хвіст довгий і розкішний. У кота великі чорні очі і маленькі гострі вушка. А ще в Димка пишні білі вуса.</a:t>
            </a:r>
            <a:endParaRPr lang="uk-UA" sz="2800" i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3327" y="3144339"/>
            <a:ext cx="776151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Є у мене кіт Димок. Він полюбляє сидіти на вікні. А ще котові подобається гратися м'ячиком. Мені цікаво дивитися, як Димок язичком </a:t>
            </a:r>
            <a:r>
              <a:rPr lang="uk-UA" sz="2800" b="1" dirty="0" err="1"/>
              <a:t>вмивається</a:t>
            </a:r>
            <a:r>
              <a:rPr lang="uk-UA" sz="2800" b="1" dirty="0"/>
              <a:t>, а лапками витирається. </a:t>
            </a:r>
            <a:endParaRPr lang="uk-UA" sz="2800" i="1" dirty="0"/>
          </a:p>
        </p:txBody>
      </p:sp>
      <p:pic>
        <p:nvPicPr>
          <p:cNvPr id="19" name="Picture 2" descr="D:\Картинки до тестів\Тварини\Кі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4" y="1362078"/>
            <a:ext cx="2936347" cy="152954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61998" y="3144339"/>
            <a:ext cx="2677151" cy="9079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Придумай </a:t>
            </a:r>
            <a:r>
              <a:rPr lang="uk-UA" sz="2400" b="1" dirty="0">
                <a:solidFill>
                  <a:srgbClr val="0070C0"/>
                </a:solidFill>
              </a:rPr>
              <a:t>йому заголовок.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1998" y="4282512"/>
            <a:ext cx="2677153" cy="6635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Кіт Димок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0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385" y="614270"/>
            <a:ext cx="10397443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текст</a:t>
            </a:r>
            <a:endParaRPr lang="uk-UA" sz="40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3439883" y="1902512"/>
            <a:ext cx="782682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Хлопчик </a:t>
            </a:r>
            <a:r>
              <a:rPr lang="uk-UA" sz="2800" b="1" dirty="0" err="1"/>
              <a:t>Тико</a:t>
            </a:r>
            <a:r>
              <a:rPr lang="uk-UA" sz="2800" b="1" dirty="0"/>
              <a:t> </a:t>
            </a:r>
            <a:r>
              <a:rPr lang="uk-UA" sz="2800" b="1" dirty="0" err="1"/>
              <a:t>запріг</a:t>
            </a:r>
            <a:r>
              <a:rPr lang="uk-UA" sz="2800" b="1" dirty="0"/>
              <a:t> </a:t>
            </a:r>
            <a:r>
              <a:rPr lang="uk-UA" sz="2800" b="1" dirty="0" err="1"/>
              <a:t>Волохана</a:t>
            </a:r>
            <a:r>
              <a:rPr lang="uk-UA" sz="2800" b="1" dirty="0"/>
              <a:t> в свої нарти. Це такі саночки, що в них запрягають собак.</a:t>
            </a:r>
          </a:p>
          <a:p>
            <a:pPr algn="just"/>
            <a:r>
              <a:rPr lang="uk-UA" sz="2800" b="1" dirty="0"/>
              <a:t>      </a:t>
            </a:r>
            <a:r>
              <a:rPr lang="uk-UA" sz="2800" b="1" dirty="0" err="1"/>
              <a:t>Волохан</a:t>
            </a:r>
            <a:r>
              <a:rPr lang="uk-UA" sz="2800" b="1" dirty="0"/>
              <a:t> швидко побіг. На нартах сидів </a:t>
            </a:r>
            <a:r>
              <a:rPr lang="uk-UA" sz="2800" b="1" dirty="0" err="1"/>
              <a:t>Тико</a:t>
            </a:r>
            <a:r>
              <a:rPr lang="uk-UA" sz="2800" b="1" dirty="0"/>
              <a:t>. Приємно й хороше було кататись. Кілька разів </a:t>
            </a:r>
            <a:r>
              <a:rPr lang="uk-UA" sz="2800" b="1" dirty="0" err="1"/>
              <a:t>Волохан</a:t>
            </a:r>
            <a:r>
              <a:rPr lang="uk-UA" sz="2800" b="1" dirty="0"/>
              <a:t> оббіг кругом хатини. </a:t>
            </a:r>
            <a:endParaRPr lang="uk-UA" sz="2800" b="1" dirty="0" smtClean="0"/>
          </a:p>
          <a:p>
            <a:pPr algn="just"/>
            <a:r>
              <a:rPr lang="uk-UA" sz="2800" b="1" dirty="0" smtClean="0"/>
              <a:t>                       </a:t>
            </a:r>
            <a:r>
              <a:rPr lang="uk-UA" sz="2800" b="1" dirty="0" smtClean="0">
                <a:solidFill>
                  <a:schemeClr val="bg1"/>
                </a:solidFill>
              </a:rPr>
              <a:t>з</a:t>
            </a:r>
            <a:r>
              <a:rPr lang="uk-UA" sz="2800" i="1" dirty="0" smtClean="0"/>
              <a:t>а </a:t>
            </a:r>
            <a:r>
              <a:rPr lang="uk-UA" sz="2800" i="1" dirty="0"/>
              <a:t>Миколою Трублаїні       </a:t>
            </a:r>
            <a:endParaRPr lang="uk-UA" sz="2800" i="1" dirty="0"/>
          </a:p>
        </p:txBody>
      </p:sp>
      <p:pic>
        <p:nvPicPr>
          <p:cNvPr id="1026" name="Picture 2" descr="Березень 2015 | 2015 | Книга тижня | Архів документів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3911" r="5844" b="2621"/>
          <a:stretch/>
        </p:blipFill>
        <p:spPr bwMode="auto">
          <a:xfrm>
            <a:off x="775444" y="1902512"/>
            <a:ext cx="2577907" cy="34665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6968" y="4673243"/>
            <a:ext cx="5290459" cy="118265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</a:t>
            </a:r>
            <a:r>
              <a:rPr lang="uk-UA" sz="2400" b="1" dirty="0">
                <a:solidFill>
                  <a:srgbClr val="0070C0"/>
                </a:solidFill>
              </a:rPr>
              <a:t>, це розповідь чи опис.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Доведи </a:t>
            </a:r>
            <a:r>
              <a:rPr lang="uk-UA" sz="2400" b="1" dirty="0">
                <a:solidFill>
                  <a:srgbClr val="0070C0"/>
                </a:solidFill>
              </a:rPr>
              <a:t>свою думку.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Придумай </a:t>
            </a:r>
            <a:r>
              <a:rPr lang="uk-UA" sz="2400" b="1" dirty="0">
                <a:solidFill>
                  <a:srgbClr val="0070C0"/>
                </a:solidFill>
              </a:rPr>
              <a:t>заголовок до цього тексту. </a:t>
            </a:r>
          </a:p>
        </p:txBody>
      </p:sp>
      <p:pic>
        <p:nvPicPr>
          <p:cNvPr id="11" name="Picture 2" descr="Как на северном полюсе называют сани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8" r="10646"/>
          <a:stretch/>
        </p:blipFill>
        <p:spPr bwMode="auto">
          <a:xfrm>
            <a:off x="9024257" y="3922364"/>
            <a:ext cx="2351442" cy="22818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22370" y="1438320"/>
            <a:ext cx="4201887" cy="4641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Волохан</a:t>
            </a:r>
            <a:r>
              <a:rPr lang="uk-UA" sz="2800" b="1" dirty="0" smtClean="0">
                <a:solidFill>
                  <a:schemeClr val="bg1"/>
                </a:solidFill>
              </a:rPr>
              <a:t> катає </a:t>
            </a:r>
            <a:r>
              <a:rPr lang="uk-UA" sz="2800" b="1" dirty="0" err="1" smtClean="0">
                <a:solidFill>
                  <a:schemeClr val="bg1"/>
                </a:solidFill>
              </a:rPr>
              <a:t>Тико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1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494529"/>
            <a:ext cx="10624457" cy="10115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</a:t>
            </a:r>
            <a:r>
              <a:rPr lang="uk-UA" sz="3200" b="1" dirty="0">
                <a:solidFill>
                  <a:schemeClr val="bg1"/>
                </a:solidFill>
              </a:rPr>
              <a:t>текст-опис про зображену на світлині тваринку за поданими запитаннями. Розпочни із заголовка.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1" y="1523173"/>
            <a:ext cx="551812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b="1" dirty="0"/>
              <a:t>Хто це?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Якого вона розміру і кольору?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Якого має хвоста?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Які в неї вушка?</a:t>
            </a:r>
          </a:p>
          <a:p>
            <a:pPr marL="514350" indent="-514350">
              <a:buAutoNum type="arabicPeriod"/>
            </a:pPr>
            <a:r>
              <a:rPr lang="uk-UA" sz="2800" b="1" dirty="0"/>
              <a:t>Що нагадують очі?</a:t>
            </a:r>
          </a:p>
        </p:txBody>
      </p:sp>
      <p:pic>
        <p:nvPicPr>
          <p:cNvPr id="1026" name="Picture 2" descr="D:\Картинки до тестів\Тварини\Бі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23" y="1534056"/>
            <a:ext cx="3251209" cy="22685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0858" y="3900570"/>
            <a:ext cx="965107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Білочка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 </a:t>
            </a:r>
            <a:r>
              <a:rPr lang="uk-UA" sz="2800" b="1" dirty="0" smtClean="0">
                <a:solidFill>
                  <a:schemeClr val="bg1"/>
                </a:solidFill>
              </a:rPr>
              <a:t>Білочка руда, </a:t>
            </a:r>
            <a:r>
              <a:rPr lang="uk-UA" sz="2800" b="1" dirty="0" smtClean="0">
                <a:solidFill>
                  <a:schemeClr val="bg1"/>
                </a:solidFill>
              </a:rPr>
              <a:t>невеликого </a:t>
            </a:r>
            <a:r>
              <a:rPr lang="uk-UA" sz="2800" b="1" dirty="0">
                <a:solidFill>
                  <a:schemeClr val="bg1"/>
                </a:solidFill>
              </a:rPr>
              <a:t>розміру. </a:t>
            </a:r>
            <a:r>
              <a:rPr lang="uk-UA" sz="2800" b="1" dirty="0" smtClean="0">
                <a:solidFill>
                  <a:schemeClr val="bg1"/>
                </a:solidFill>
              </a:rPr>
              <a:t>Хвіст </a:t>
            </a:r>
            <a:r>
              <a:rPr lang="uk-UA" sz="2800" b="1" dirty="0">
                <a:solidFill>
                  <a:schemeClr val="bg1"/>
                </a:solidFill>
              </a:rPr>
              <a:t>у </a:t>
            </a:r>
            <a:r>
              <a:rPr lang="uk-UA" sz="2800" b="1" dirty="0" smtClean="0">
                <a:solidFill>
                  <a:schemeClr val="bg1"/>
                </a:solidFill>
              </a:rPr>
              <a:t>неї </a:t>
            </a:r>
            <a:r>
              <a:rPr lang="uk-UA" sz="2800" b="1" dirty="0">
                <a:solidFill>
                  <a:schemeClr val="bg1"/>
                </a:solidFill>
              </a:rPr>
              <a:t>великий і пухнастий. На голові </a:t>
            </a:r>
            <a:r>
              <a:rPr lang="uk-UA" sz="2800" b="1" dirty="0" smtClean="0">
                <a:solidFill>
                  <a:schemeClr val="bg1"/>
                </a:solidFill>
              </a:rPr>
              <a:t>маленькі </a:t>
            </a:r>
            <a:r>
              <a:rPr lang="uk-UA" sz="2800" b="1" dirty="0">
                <a:solidFill>
                  <a:schemeClr val="bg1"/>
                </a:solidFill>
              </a:rPr>
              <a:t>вушка. </a:t>
            </a:r>
            <a:r>
              <a:rPr lang="uk-UA" sz="2800" b="1" dirty="0" smtClean="0">
                <a:solidFill>
                  <a:schemeClr val="bg1"/>
                </a:solidFill>
              </a:rPr>
              <a:t>Очі </a:t>
            </a:r>
            <a:r>
              <a:rPr lang="uk-UA" sz="2800" b="1" dirty="0">
                <a:solidFill>
                  <a:schemeClr val="bg1"/>
                </a:solidFill>
              </a:rPr>
              <a:t>нагадують </a:t>
            </a:r>
            <a:r>
              <a:rPr lang="uk-UA" sz="2800" b="1" dirty="0" smtClean="0">
                <a:solidFill>
                  <a:schemeClr val="bg1"/>
                </a:solidFill>
              </a:rPr>
              <a:t>чорні намистинки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      Білочка </a:t>
            </a:r>
            <a:r>
              <a:rPr lang="uk-UA" sz="2800" b="1" dirty="0">
                <a:solidFill>
                  <a:schemeClr val="bg1"/>
                </a:solidFill>
              </a:rPr>
              <a:t>– руденька </a:t>
            </a:r>
            <a:r>
              <a:rPr lang="uk-UA" sz="2800" b="1" dirty="0" smtClean="0">
                <a:solidFill>
                  <a:schemeClr val="bg1"/>
                </a:solidFill>
              </a:rPr>
              <a:t>лісова красуня.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132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3257" y="417851"/>
            <a:ext cx="10254343" cy="10517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 </a:t>
            </a:r>
            <a:r>
              <a:rPr lang="uk-UA" sz="3600" b="1" dirty="0">
                <a:solidFill>
                  <a:schemeClr val="bg1"/>
                </a:solidFill>
              </a:rPr>
              <a:t>Родзинки загубився собака. Вона написала оголошення. Прочитай його. 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132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1 Українська мова\1 Пономарьова\8 Текст\№108 - Розрізняю текст-розповідь і текст-опис\2025-04-25_230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72" y="1594526"/>
            <a:ext cx="8033328" cy="35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Такса НОРДЕН ЛИХТ КАНТОР ♢ Питомник ВАЙСРИЧАРД'С ♢ Фото 37066 на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11794" r="14191" b="5405"/>
          <a:stretch/>
        </p:blipFill>
        <p:spPr bwMode="auto">
          <a:xfrm>
            <a:off x="599549" y="1594526"/>
            <a:ext cx="2894590" cy="1924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Карликовый пудель: фото собаки, цена, описание породы, характер, виде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16955" r="10807"/>
          <a:stretch/>
        </p:blipFill>
        <p:spPr bwMode="auto">
          <a:xfrm>
            <a:off x="544286" y="3519120"/>
            <a:ext cx="2902288" cy="1924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753513" y="4723004"/>
            <a:ext cx="726283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1. Як звуть собаку Родзинки? </a:t>
            </a:r>
            <a:r>
              <a:rPr lang="uk-UA" sz="2400" b="1" dirty="0" smtClean="0">
                <a:solidFill>
                  <a:schemeClr val="bg1"/>
                </a:solidFill>
              </a:rPr>
              <a:t>Прочитай опис </a:t>
            </a:r>
            <a:r>
              <a:rPr lang="uk-UA" sz="2400" b="1" dirty="0">
                <a:solidFill>
                  <a:schemeClr val="bg1"/>
                </a:solidFill>
              </a:rPr>
              <a:t>собаки.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3. Що ще зазначила в оголошенні Родзинка?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4. Як </a:t>
            </a:r>
            <a:r>
              <a:rPr lang="uk-UA" sz="2400" b="1" dirty="0" smtClean="0">
                <a:solidFill>
                  <a:schemeClr val="bg1"/>
                </a:solidFill>
              </a:rPr>
              <a:t>ти вважаєш, </a:t>
            </a:r>
            <a:r>
              <a:rPr lang="uk-UA" sz="2400" b="1" dirty="0">
                <a:solidFill>
                  <a:schemeClr val="bg1"/>
                </a:solidFill>
              </a:rPr>
              <a:t>навіщо потрібна така інформація?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5. </a:t>
            </a:r>
            <a:r>
              <a:rPr lang="uk-UA" sz="2400" b="1" dirty="0" smtClean="0">
                <a:solidFill>
                  <a:schemeClr val="bg1"/>
                </a:solidFill>
              </a:rPr>
              <a:t>Визнач, </a:t>
            </a:r>
            <a:r>
              <a:rPr lang="uk-UA" sz="2400" b="1" dirty="0">
                <a:solidFill>
                  <a:schemeClr val="bg1"/>
                </a:solidFill>
              </a:rPr>
              <a:t>який із песиків належить Родзинці?  </a:t>
            </a:r>
          </a:p>
        </p:txBody>
      </p:sp>
    </p:spTree>
    <p:extLst>
      <p:ext uri="{BB962C8B-B14F-4D97-AF65-F5344CB8AC3E}">
        <p14:creationId xmlns:p14="http://schemas.microsoft.com/office/powerpoint/2010/main" val="410065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22163</TotalTime>
  <Words>765</Words>
  <Application>Microsoft Office PowerPoint</Application>
  <PresentationFormat>Произвольный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1456</cp:revision>
  <dcterms:created xsi:type="dcterms:W3CDTF">2018-01-05T16:38:53Z</dcterms:created>
  <dcterms:modified xsi:type="dcterms:W3CDTF">2025-04-26T12:47:24Z</dcterms:modified>
</cp:coreProperties>
</file>