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864" r:id="rId3"/>
    <p:sldId id="865" r:id="rId4"/>
    <p:sldId id="866" r:id="rId5"/>
    <p:sldId id="817" r:id="rId6"/>
    <p:sldId id="859" r:id="rId7"/>
    <p:sldId id="845" r:id="rId8"/>
    <p:sldId id="862" r:id="rId9"/>
    <p:sldId id="701" r:id="rId10"/>
    <p:sldId id="863" r:id="rId11"/>
    <p:sldId id="8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64"/>
            <p14:sldId id="865"/>
            <p14:sldId id="866"/>
            <p14:sldId id="817"/>
            <p14:sldId id="859"/>
            <p14:sldId id="845"/>
            <p14:sldId id="862"/>
            <p14:sldId id="701"/>
            <p14:sldId id="863"/>
            <p14:sldId id="8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131"/>
    <a:srgbClr val="FEE6F7"/>
    <a:srgbClr val="FDC3EC"/>
    <a:srgbClr val="2F3242"/>
    <a:srgbClr val="FFFF00"/>
    <a:srgbClr val="00B050"/>
    <a:srgbClr val="295FFF"/>
    <a:srgbClr val="BA1CBA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27568" autoAdjust="0"/>
  </p:normalViewPr>
  <p:slideViewPr>
    <p:cSldViewPr snapToGrid="0">
      <p:cViewPr>
        <p:scale>
          <a:sx n="84" d="100"/>
          <a:sy n="84" d="100"/>
        </p:scale>
        <p:origin x="-486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smtClean="0">
              <a:solidFill>
                <a:schemeClr val="bg1"/>
              </a:solidFill>
            </a:rPr>
            <a:t>Заміна </a:t>
          </a:r>
          <a:r>
            <a:rPr lang="uk-UA" sz="3200" b="1" dirty="0" err="1" smtClean="0">
              <a:solidFill>
                <a:schemeClr val="bg1"/>
              </a:solidFill>
            </a:rPr>
            <a:t>множе-ння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додава-нням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периме</a:t>
          </a:r>
          <a:r>
            <a:rPr lang="uk-UA" sz="3200" b="1" dirty="0" smtClean="0">
              <a:solidFill>
                <a:schemeClr val="bg1"/>
              </a:solidFill>
            </a:rPr>
            <a:t>-тру </a:t>
          </a:r>
          <a:r>
            <a:rPr lang="uk-UA" sz="3200" b="1" dirty="0" err="1" smtClean="0">
              <a:solidFill>
                <a:schemeClr val="bg1"/>
              </a:solidFill>
            </a:rPr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задачі на </a:t>
          </a:r>
          <a:r>
            <a:rPr lang="uk-UA" sz="3200" b="1" dirty="0" err="1" smtClean="0">
              <a:solidFill>
                <a:schemeClr val="bg1"/>
              </a:solidFill>
            </a:rPr>
            <a:t>додава-ння</a:t>
          </a:r>
          <a:r>
            <a:rPr lang="uk-UA" sz="3200" b="1" dirty="0" smtClean="0">
              <a:solidFill>
                <a:schemeClr val="bg1"/>
              </a:solidFill>
            </a:rPr>
            <a:t> добутків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smtClean="0"/>
            <a:t>Таблиця </a:t>
          </a:r>
          <a:r>
            <a:rPr lang="uk-UA" sz="3200" b="1" dirty="0" err="1" smtClean="0"/>
            <a:t>множе-ння</a:t>
          </a:r>
          <a:r>
            <a:rPr lang="uk-UA" sz="3200" b="1" dirty="0" smtClean="0"/>
            <a:t> числа 7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14774" custLinFactX="100000" custLinFactNeighborX="19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101441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41483" custLinFactX="133771" custLinFactNeighborX="200000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42186" custLinFactX="-134847" custLinFactNeighborX="-200000" custLinFactNeighborY="-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B0CF405-64B8-4310-ACFE-83A0C0920871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CF57388F-B385-4D94-8B64-014FFC8FBA41}" type="presOf" srcId="{1A16E29F-4735-4462-97C4-9BCD9C4C486C}" destId="{5224CAA1-3EC9-4CF6-8381-99180C56B6A8}" srcOrd="0" destOrd="0" presId="urn:microsoft.com/office/officeart/2005/8/layout/hList6"/>
    <dgm:cxn modelId="{D076DF44-7DB5-41B8-A316-E1EAB810AD2C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B1AC22DC-E279-41CE-ABE3-084330058E18}" type="presOf" srcId="{17FCBCD0-5166-44EF-A995-697AB50FC98B}" destId="{8C93B566-6306-40C5-A3D5-B84E788E517B}" srcOrd="0" destOrd="0" presId="urn:microsoft.com/office/officeart/2005/8/layout/hList6"/>
    <dgm:cxn modelId="{A910D7A4-F4F4-4F5B-BE13-C54834C002F9}" type="presOf" srcId="{6EE47331-2253-406E-9CB5-953C9128E5FC}" destId="{783C5BBC-E083-4F12-B4A9-616A8F9530EC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3EA42E65-2050-4A1A-BF30-2A7C6D032758}" type="presOf" srcId="{6115EC9A-5D0A-49BC-89B0-C823DAA39B65}" destId="{00E23834-4C97-4BAD-9028-AA93134EBB29}" srcOrd="0" destOrd="0" presId="urn:microsoft.com/office/officeart/2005/8/layout/hList6"/>
    <dgm:cxn modelId="{18E7A592-F7F4-4733-9EEC-D14BBEC24762}" type="presParOf" srcId="{6408D3F1-0C0E-4F5D-B5D5-053E6D4B4C50}" destId="{783C5BBC-E083-4F12-B4A9-616A8F9530EC}" srcOrd="0" destOrd="0" presId="urn:microsoft.com/office/officeart/2005/8/layout/hList6"/>
    <dgm:cxn modelId="{531DD8D7-476D-4310-BDBF-6519F4C8F4B3}" type="presParOf" srcId="{6408D3F1-0C0E-4F5D-B5D5-053E6D4B4C50}" destId="{903EF99B-E600-4B60-96C8-658D7EF2F880}" srcOrd="1" destOrd="0" presId="urn:microsoft.com/office/officeart/2005/8/layout/hList6"/>
    <dgm:cxn modelId="{2D3152E9-09D3-4262-8E54-219BC5E12140}" type="presParOf" srcId="{6408D3F1-0C0E-4F5D-B5D5-053E6D4B4C50}" destId="{00E23834-4C97-4BAD-9028-AA93134EBB29}" srcOrd="2" destOrd="0" presId="urn:microsoft.com/office/officeart/2005/8/layout/hList6"/>
    <dgm:cxn modelId="{2E8ADD45-B2FD-4972-AB75-50968DCFC6F2}" type="presParOf" srcId="{6408D3F1-0C0E-4F5D-B5D5-053E6D4B4C50}" destId="{8876FB75-3E41-41EA-914C-4542E25630F3}" srcOrd="3" destOrd="0" presId="urn:microsoft.com/office/officeart/2005/8/layout/hList6"/>
    <dgm:cxn modelId="{0A13DCBD-68EB-420B-A3C1-DB1F5E150FB2}" type="presParOf" srcId="{6408D3F1-0C0E-4F5D-B5D5-053E6D4B4C50}" destId="{8C93B566-6306-40C5-A3D5-B84E788E517B}" srcOrd="4" destOrd="0" presId="urn:microsoft.com/office/officeart/2005/8/layout/hList6"/>
    <dgm:cxn modelId="{76AF0C11-32D1-4F43-84E2-B7C682BE5905}" type="presParOf" srcId="{6408D3F1-0C0E-4F5D-B5D5-053E6D4B4C50}" destId="{B4E8D5E2-E5AE-41CC-80D3-5A0016AFADCC}" srcOrd="5" destOrd="0" presId="urn:microsoft.com/office/officeart/2005/8/layout/hList6"/>
    <dgm:cxn modelId="{E176066D-DCDE-419E-AB78-832835607E3A}" type="presParOf" srcId="{6408D3F1-0C0E-4F5D-B5D5-053E6D4B4C50}" destId="{5224CAA1-3EC9-4CF6-8381-99180C56B6A8}" srcOrd="6" destOrd="0" presId="urn:microsoft.com/office/officeart/2005/8/layout/hList6"/>
    <dgm:cxn modelId="{0F56C57B-D0F3-448F-9C95-A163A0072A2F}" type="presParOf" srcId="{6408D3F1-0C0E-4F5D-B5D5-053E6D4B4C50}" destId="{2EE084EB-38FB-44EB-B050-492531D297D1}" srcOrd="7" destOrd="0" presId="urn:microsoft.com/office/officeart/2005/8/layout/hList6"/>
    <dgm:cxn modelId="{0D7B156E-0106-48C0-AEFD-197B5452BABB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650585" y="1208430"/>
          <a:ext cx="4272497" cy="18556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додава-нням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859016" y="854498"/>
        <a:ext cx="1855635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2767943" y="1092758"/>
          <a:ext cx="4272497" cy="2086979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</a:t>
          </a:r>
          <a:r>
            <a:rPr lang="uk-UA" sz="3200" b="1" kern="1200" dirty="0" err="1" smtClean="0"/>
            <a:t>множе-ння</a:t>
          </a:r>
          <a:r>
            <a:rPr lang="uk-UA" sz="3200" b="1" kern="1200" dirty="0" smtClean="0"/>
            <a:t> числа 7</a:t>
          </a:r>
          <a:endParaRPr lang="ru-RU" sz="3200" b="1" kern="1200" dirty="0"/>
        </a:p>
      </dsp:txBody>
      <dsp:txXfrm rot="5400000">
        <a:off x="3860702" y="854498"/>
        <a:ext cx="208697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51679" y="1251679"/>
          <a:ext cx="4272497" cy="1769138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769138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489520" y="992518"/>
          <a:ext cx="4272497" cy="2287459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периме</a:t>
          </a:r>
          <a:r>
            <a:rPr lang="uk-UA" sz="3200" b="1" kern="1200" dirty="0" smtClean="0">
              <a:solidFill>
                <a:schemeClr val="bg1"/>
              </a:solidFill>
            </a:rPr>
            <a:t>-тру </a:t>
          </a:r>
          <a:r>
            <a:rPr lang="uk-UA" sz="3200" b="1" kern="1200" dirty="0" err="1" smtClean="0">
              <a:solidFill>
                <a:schemeClr val="bg1"/>
              </a:solidFill>
            </a:rPr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82039" y="854498"/>
        <a:ext cx="228745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5075944" y="986835"/>
          <a:ext cx="4272497" cy="229882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задачі на </a:t>
          </a:r>
          <a:r>
            <a:rPr lang="uk-UA" sz="3200" b="1" kern="1200" dirty="0" err="1" smtClean="0">
              <a:solidFill>
                <a:schemeClr val="bg1"/>
              </a:solidFill>
            </a:rPr>
            <a:t>додава-ння</a:t>
          </a:r>
          <a:r>
            <a:rPr lang="uk-UA" sz="3200" b="1" kern="1200" dirty="0" smtClean="0">
              <a:solidFill>
                <a:schemeClr val="bg1"/>
              </a:solidFill>
            </a:rPr>
            <a:t> добутків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6062780" y="854498"/>
        <a:ext cx="229882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7306" y="4054481"/>
            <a:ext cx="9997094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Таблиця множення числа 7</a:t>
            </a:r>
            <a:r>
              <a:rPr lang="uk-UA" sz="4400" b="1" dirty="0">
                <a:solidFill>
                  <a:srgbClr val="7030A0"/>
                </a:solidFill>
              </a:rPr>
              <a:t>. </a:t>
            </a:r>
            <a:r>
              <a:rPr lang="uk-UA" sz="4400" b="1" dirty="0" smtClean="0">
                <a:solidFill>
                  <a:srgbClr val="7030A0"/>
                </a:solidFill>
              </a:rPr>
              <a:t>Обчислення </a:t>
            </a:r>
            <a:r>
              <a:rPr lang="uk-UA" sz="4400" b="1" dirty="0">
                <a:solidFill>
                  <a:srgbClr val="7030A0"/>
                </a:solidFill>
              </a:rPr>
              <a:t>периметра прямокутника.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seven">
            <a:extLst>
              <a:ext uri="{FF2B5EF4-FFF2-40B4-BE49-F238E27FC236}">
                <a16:creationId xmlns="" xmlns:a16="http://schemas.microsoft.com/office/drawing/2014/main" id="{906BD8A9-85B1-4665-8077-36EE7090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39" y="1030933"/>
            <a:ext cx="2512561" cy="26392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8808" y="103093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595553"/>
            <a:ext cx="2960916" cy="121066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8" y="2402983"/>
            <a:ext cx="2797629" cy="2333869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09 Таблиці множення на 6_9\№109 - Таблиця множення числа 7\2025-04-03_165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46" y="493953"/>
            <a:ext cx="7310675" cy="58433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856" y="496266"/>
            <a:ext cx="10541587" cy="60436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2356" y="1167687"/>
            <a:ext cx="687614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твоєму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враженню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уроку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914" y="3231473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Все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! Уроком </a:t>
            </a:r>
            <a:r>
              <a:rPr lang="ru-RU" sz="2400" b="1" dirty="0" err="1">
                <a:solidFill>
                  <a:srgbClr val="7030A0"/>
                </a:solidFill>
              </a:rPr>
              <a:t>задоволений</a:t>
            </a:r>
            <a:r>
              <a:rPr lang="ru-RU" sz="2400" b="1" dirty="0">
                <a:solidFill>
                  <a:srgbClr val="7030A0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8534" y="4406279"/>
            <a:ext cx="348434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</a:rPr>
              <a:t>зовсім</a:t>
            </a:r>
            <a:r>
              <a:rPr lang="ru-RU" sz="2400" b="1" dirty="0">
                <a:solidFill>
                  <a:srgbClr val="7030A0"/>
                </a:solidFill>
              </a:rPr>
              <a:t> все </a:t>
            </a:r>
            <a:r>
              <a:rPr lang="ru-RU" sz="2400" b="1" dirty="0" err="1">
                <a:solidFill>
                  <a:srgbClr val="7030A0"/>
                </a:solidFill>
              </a:rPr>
              <a:t>виходило</a:t>
            </a:r>
            <a:r>
              <a:rPr lang="ru-RU" sz="2400" b="1" dirty="0">
                <a:solidFill>
                  <a:srgbClr val="7030A0"/>
                </a:solidFill>
              </a:rPr>
              <a:t>, але я </a:t>
            </a:r>
            <a:r>
              <a:rPr lang="ru-RU" sz="2400" b="1" dirty="0" err="1">
                <a:solidFill>
                  <a:srgbClr val="7030A0"/>
                </a:solidFill>
              </a:rPr>
              <a:t>старав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 err="1">
                <a:solidFill>
                  <a:srgbClr val="7030A0"/>
                </a:solidFill>
              </a:rPr>
              <a:t>лася</a:t>
            </a:r>
            <a:r>
              <a:rPr lang="ru-RU" sz="2400" b="1" dirty="0">
                <a:solidFill>
                  <a:srgbClr val="7030A0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5718" y="4887884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Мало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, не </a:t>
            </a:r>
            <a:r>
              <a:rPr lang="ru-RU" sz="2400" b="1" dirty="0" err="1">
                <a:solidFill>
                  <a:srgbClr val="7030A0"/>
                </a:solidFill>
              </a:rPr>
              <a:t>розумів</a:t>
            </a:r>
            <a:r>
              <a:rPr lang="ru-RU" sz="2400" b="1" dirty="0">
                <a:solidFill>
                  <a:srgbClr val="7030A0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92" y="2798935"/>
            <a:ext cx="2326383" cy="2029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9" y="1290954"/>
            <a:ext cx="2424194" cy="1843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4" y="2212523"/>
            <a:ext cx="2178276" cy="2062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2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63835"/>
            <a:ext cx="9916886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344885" y="1867702"/>
            <a:ext cx="5606143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урок пройшов не марно,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Треба сісти рівно, гарно.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Дарма часу не втрачати,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Думати відповідати.</a:t>
            </a:r>
          </a:p>
        </p:txBody>
      </p:sp>
      <p:pic>
        <p:nvPicPr>
          <p:cNvPr id="6" name="Picture 2" descr="children reading a book together">
            <a:extLst>
              <a:ext uri="{FF2B5EF4-FFF2-40B4-BE49-F238E27FC236}">
                <a16:creationId xmlns:a16="http://schemas.microsoft.com/office/drawing/2014/main" xmlns="" id="{982A8D7B-4E51-4298-AC36-BDE24416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32017"/>
            <a:ext cx="3826904" cy="40198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8464785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6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5286" y="494530"/>
            <a:ext cx="10374085" cy="908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Усний </a:t>
            </a:r>
            <a:r>
              <a:rPr lang="uk-UA" sz="3200" b="1" dirty="0" smtClean="0">
                <a:solidFill>
                  <a:schemeClr val="bg1"/>
                </a:solidFill>
              </a:rPr>
              <a:t>рахунок. Додавання, віднімання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2612662" y="1488427"/>
            <a:ext cx="2158719" cy="48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 </a:t>
            </a:r>
            <a:r>
              <a:rPr lang="uk-UA" sz="3200" b="1" dirty="0">
                <a:solidFill>
                  <a:srgbClr val="0070C0"/>
                </a:solidFill>
              </a:rPr>
              <a:t>+ </a:t>
            </a:r>
            <a:r>
              <a:rPr lang="uk-UA" sz="3200" b="1" dirty="0" smtClean="0">
                <a:solidFill>
                  <a:srgbClr val="0070C0"/>
                </a:solidFill>
              </a:rPr>
              <a:t>12 = 18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970230" y="4527212"/>
            <a:ext cx="1879501" cy="883453"/>
            <a:chOff x="4718700" y="3159148"/>
            <a:chExt cx="3181073" cy="120324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3418264" y="4487373"/>
            <a:ext cx="1879502" cy="896317"/>
            <a:chOff x="8682187" y="3202910"/>
            <a:chExt cx="3181074" cy="12207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947684" y="5423528"/>
            <a:ext cx="1879502" cy="905973"/>
            <a:chOff x="4718700" y="4369417"/>
            <a:chExt cx="3181074" cy="12339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3410953" y="5436327"/>
            <a:ext cx="1879504" cy="893174"/>
            <a:chOff x="8682187" y="4369417"/>
            <a:chExt cx="3181076" cy="12164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1A7D9E7-B5CE-4C0A-A95A-13A89380228F}"/>
              </a:ext>
            </a:extLst>
          </p:cNvPr>
          <p:cNvGrpSpPr/>
          <p:nvPr/>
        </p:nvGrpSpPr>
        <p:grpSpPr>
          <a:xfrm>
            <a:off x="3417247" y="3525061"/>
            <a:ext cx="1879504" cy="890027"/>
            <a:chOff x="4686549" y="5579685"/>
            <a:chExt cx="3181076" cy="121219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CE33513C-173A-4FAC-BE78-6C77917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F8ED277-34A8-4EE6-A39F-657739740DA2}"/>
                </a:ext>
              </a:extLst>
            </p:cNvPr>
            <p:cNvSpPr txBox="1"/>
            <p:nvPr/>
          </p:nvSpPr>
          <p:spPr>
            <a:xfrm>
              <a:off x="4810941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FA73AF90-CA4A-4AE3-BE87-973E16181F12}"/>
              </a:ext>
            </a:extLst>
          </p:cNvPr>
          <p:cNvGrpSpPr/>
          <p:nvPr/>
        </p:nvGrpSpPr>
        <p:grpSpPr>
          <a:xfrm>
            <a:off x="925286" y="3541835"/>
            <a:ext cx="1879504" cy="890027"/>
            <a:chOff x="8682187" y="5579685"/>
            <a:chExt cx="3181076" cy="121219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277845EC-0B4A-448C-A91B-CDFE74DB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4EE6BF4-3534-4E2C-B97B-370C5942EE8C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2" descr="Dog">
            <a:extLst>
              <a:ext uri="{FF2B5EF4-FFF2-40B4-BE49-F238E27FC236}">
                <a16:creationId xmlns:a16="http://schemas.microsoft.com/office/drawing/2014/main" xmlns="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1" y="1414748"/>
            <a:ext cx="1749398" cy="1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2620253" y="2172406"/>
            <a:ext cx="2151128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18 :  3  = 6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935583" y="1509449"/>
            <a:ext cx="2052237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 ∙  4  = 24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771381" y="2172406"/>
            <a:ext cx="2354092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24 – 14 = 10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7199796" y="1538510"/>
            <a:ext cx="2260291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60 :  6  = 10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7164288" y="2110393"/>
            <a:ext cx="2260291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7 ∙  5  = 35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3674" y="1392645"/>
            <a:ext cx="660533" cy="6938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560" y="2086482"/>
            <a:ext cx="660533" cy="69383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4992" y="1403510"/>
            <a:ext cx="660533" cy="69383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8160" y="2086482"/>
            <a:ext cx="660533" cy="69383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8187" y="1440148"/>
            <a:ext cx="660533" cy="69383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737" y="1986630"/>
            <a:ext cx="660533" cy="6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112 0.3016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1146 -0.0877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5339 -0.058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9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1355 -0.028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746E-6 3.20999E-6 L 0.57072 -0.2800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36" y="-140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405E-6 -4.44033E-7 L 0.67075 -0.4805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37" y="-2402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3534" y="513118"/>
            <a:ext cx="9723066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Заміни множення додавання.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264" y="1213873"/>
            <a:ext cx="2005821" cy="33944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86451" y="160705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4446" y="5302616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1548" y="5302617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10031A6-2F5F-4133-8EFD-CC9747300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218" y="3159473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3068" y="4557138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4443" y="4558428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90643" y="3892254"/>
            <a:ext cx="555762" cy="452689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1080" y="2336451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4788" y="306664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F0948A2-81B6-4199-B422-A90AFCBBF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84030" y="3817250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24098041-8E7C-4ED7-966E-84BC0210C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04918" y="3069080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05C81E0-02B4-4F24-A389-23C3B09ED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27435" y="2336451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939227" y="3888342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20030FDA-49F1-41A8-B1FE-FE56339B4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69373" y="3885313"/>
            <a:ext cx="555762" cy="45268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5007" y="2334698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C952B1F-2057-4F24-BD81-95239BE54C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124082" y="3088940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40FC8A5E-2B6E-423C-AB50-951585955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343" y="2439940"/>
            <a:ext cx="394062" cy="40367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9570FCE8-01C6-4397-9E80-A578AC976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07717" y="2334698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5922" y="2328078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27F0D12-F3BF-4318-8161-15C587DA4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6171" y="5302617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600CCB2E-F642-40C9-A38A-F025B9CFC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8344" y="530760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8E99B8A-1005-45E6-B940-B9B49417A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505" y="3894786"/>
            <a:ext cx="394062" cy="40367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40BF293D-689C-47AA-8893-D45FEF8A7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38123" y="2334875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FCAB051-A801-4465-BBDF-43BA27E4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09817" y="4558427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A14CF5B-1C75-4E02-B0F2-A74113175B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E29C2A15-263A-4537-A27E-B5D2480032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401" y="2506131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E95C23-1795-4F52-A197-391BFC7D8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28552" y="2334698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4BF029D-244A-437A-AB80-89B7D0C29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66313" y="2334698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17E384F-693C-4188-9F0D-CE390DB97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1281" y="5302617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1438" y="2416323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DE8819A-20EE-4182-A1C3-594992D19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9348" y="5387569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571025CA-486B-4F33-B5FE-AA73F4D6CA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926" y="5422462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E5998F6-9BED-4576-AFB1-0F637394CE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3898204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CD15E0AD-11E6-414E-9F84-C1BFD35E3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08146" y="4667224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8F8DAA62-0104-4258-8E84-81AA069637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4660333"/>
            <a:ext cx="394062" cy="3550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04530AA-9B26-4D33-AA87-F475807E6A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3834" y="3928461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3176556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4011" y="3172949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66E80FE3-E7E7-44A4-BEDB-809A95BC0A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1644" y="2507193"/>
            <a:ext cx="440143" cy="288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400518-7CE7-45E5-84D3-C0A30FED6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264" y="2506131"/>
            <a:ext cx="438950" cy="29263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82993F6F-7189-4775-B8E7-57D1115009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77685" y="4561988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00408032-7C23-49C1-8ED0-04397B682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84574" y="4564719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E622686F-98DC-4678-A966-8D8A416F7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65486" y="5294289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E2CF481F-BAD3-4050-8E5F-DC6E5BCA8B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2105" y="3220932"/>
            <a:ext cx="440143" cy="28893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BDAD64A2-1EA7-4599-BAFC-E736BB1257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95051" y="3231335"/>
            <a:ext cx="440143" cy="28893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1427" y="3218958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74101" y="3231335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39B7C5-EBA2-4E82-9B62-4CD279EA5A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6594" y="3826881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EA4F9007-9D36-4C5A-948A-5E3FB3F47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9344" y="2339723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2B0327F1-AAB8-4BDD-B7F1-89A465B88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24017" y="3071581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3DA2E311-1780-4245-82AD-9918EF0D1A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1548" y="3077479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5C6C66E8-1340-4529-8923-28692D39A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6346" y="4560921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BFBEA155-1535-4C81-8DC7-5C78232B9F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7946" y="3822160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AC6B9C8-FEF8-44C8-A648-9D80A09A55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7377" y="3822160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5838C8F9-C7E4-4A22-BBC6-2EC673B17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39469" y="3979744"/>
            <a:ext cx="440143" cy="28893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5C4E5742-6DBB-46A6-B0E3-1890B2D130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8900" y="3979744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9AF3D97F-73FA-491A-9EB8-2AD2801FA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0760" y="4742889"/>
            <a:ext cx="440143" cy="28893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3929B9D8-F6CD-4BAF-BD3B-C2D29286D1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73504" y="4557138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1555" y="4571137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ABA4F522-2E67-4DEF-AB57-C98633B40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142" y="4655420"/>
            <a:ext cx="394062" cy="403674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F4F6B823-D3FD-4AB7-8EB6-C0E40AA9D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913" y="5389168"/>
            <a:ext cx="394062" cy="403674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438C239-F464-43DC-A005-07A7B63CB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4314" y="5297616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89316E72-FF3B-434D-8EE8-C7FA1AF1C8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34759" y="5294997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422003F2-C721-4A06-B952-1810F1CC3A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8887" y="5294289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0E5ED486-C781-423A-A729-82CBD36233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07469" y="5302616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633246C6-52DD-4575-88FE-1C6A587452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034780" y="3888341"/>
            <a:ext cx="555762" cy="452689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12233" y="4552989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47E39622-73DB-40BE-8D97-E82B158274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0760" y="5489376"/>
            <a:ext cx="440143" cy="28893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57709" y="5484606"/>
            <a:ext cx="440143" cy="2889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B541C02-0CFD-4C3A-9E72-2281F763A6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4186" y="2334698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DB7E9E7-CA86-46BD-A9BD-932D59E00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13544" y="2322292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AF1483AA-E4D4-4DFB-9D69-65594D9D51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1091" y="2324667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B942102B-5A6C-47A7-BD05-ED7B3C8186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9030" y="2330192"/>
            <a:ext cx="455016" cy="5676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828D087-57F6-4F8E-B035-40879B975C1C}"/>
              </a:ext>
            </a:extLst>
          </p:cNvPr>
          <p:cNvGrpSpPr/>
          <p:nvPr/>
        </p:nvGrpSpPr>
        <p:grpSpPr>
          <a:xfrm>
            <a:off x="2529058" y="3073207"/>
            <a:ext cx="827621" cy="572634"/>
            <a:chOff x="2529058" y="3073207"/>
            <a:chExt cx="827621" cy="572634"/>
          </a:xfrm>
        </p:grpSpPr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C6FDD87D-6A25-4468-88B1-1180AC1EC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29058" y="3073207"/>
              <a:ext cx="455016" cy="567661"/>
            </a:xfrm>
            <a:prstGeom prst="rect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="" xmlns:a16="http://schemas.microsoft.com/office/drawing/2014/main" id="{91A62085-83B4-497A-9961-3A61BDA67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901663" y="3078180"/>
              <a:ext cx="455016" cy="567661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="" xmlns:a16="http://schemas.microsoft.com/office/drawing/2014/main" id="{039D0725-5722-4464-97AD-A6C33E807B56}"/>
              </a:ext>
            </a:extLst>
          </p:cNvPr>
          <p:cNvGrpSpPr/>
          <p:nvPr/>
        </p:nvGrpSpPr>
        <p:grpSpPr>
          <a:xfrm>
            <a:off x="3651729" y="3070720"/>
            <a:ext cx="827621" cy="572634"/>
            <a:chOff x="2529058" y="3073207"/>
            <a:chExt cx="827621" cy="572634"/>
          </a:xfrm>
        </p:grpSpPr>
        <p:pic>
          <p:nvPicPr>
            <p:cNvPr id="140" name="Рисунок 139">
              <a:extLst>
                <a:ext uri="{FF2B5EF4-FFF2-40B4-BE49-F238E27FC236}">
                  <a16:creationId xmlns="" xmlns:a16="http://schemas.microsoft.com/office/drawing/2014/main" id="{95234924-D9AE-4F21-932A-2779F0DDB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29058" y="3073207"/>
              <a:ext cx="455016" cy="567661"/>
            </a:xfrm>
            <a:prstGeom prst="rect">
              <a:avLst/>
            </a:prstGeom>
          </p:spPr>
        </p:pic>
        <p:pic>
          <p:nvPicPr>
            <p:cNvPr id="181" name="Рисунок 180">
              <a:extLst>
                <a:ext uri="{FF2B5EF4-FFF2-40B4-BE49-F238E27FC236}">
                  <a16:creationId xmlns="" xmlns:a16="http://schemas.microsoft.com/office/drawing/2014/main" id="{26CBDFA8-EFE6-4B0E-8DA8-D95735FF1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901663" y="3078180"/>
              <a:ext cx="455016" cy="567661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="" xmlns:a16="http://schemas.microsoft.com/office/drawing/2014/main" id="{37CBC4FA-CC72-4FB0-86BE-14889A6F4F69}"/>
              </a:ext>
            </a:extLst>
          </p:cNvPr>
          <p:cNvGrpSpPr/>
          <p:nvPr/>
        </p:nvGrpSpPr>
        <p:grpSpPr>
          <a:xfrm>
            <a:off x="4786708" y="3074849"/>
            <a:ext cx="827621" cy="572634"/>
            <a:chOff x="2529058" y="3073207"/>
            <a:chExt cx="827621" cy="572634"/>
          </a:xfrm>
        </p:grpSpPr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D72B5E4E-72E2-4B50-A9C1-26661157E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29058" y="3073207"/>
              <a:ext cx="455016" cy="567661"/>
            </a:xfrm>
            <a:prstGeom prst="rect">
              <a:avLst/>
            </a:prstGeom>
          </p:spPr>
        </p:pic>
        <p:pic>
          <p:nvPicPr>
            <p:cNvPr id="190" name="Рисунок 189">
              <a:extLst>
                <a:ext uri="{FF2B5EF4-FFF2-40B4-BE49-F238E27FC236}">
                  <a16:creationId xmlns="" xmlns:a16="http://schemas.microsoft.com/office/drawing/2014/main" id="{2DEF63E5-66FC-40EE-8A95-0E61A45CB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901663" y="3078180"/>
              <a:ext cx="455016" cy="567661"/>
            </a:xfrm>
            <a:prstGeom prst="rect">
              <a:avLst/>
            </a:prstGeom>
          </p:spPr>
        </p:pic>
      </p:grpSp>
      <p:grpSp>
        <p:nvGrpSpPr>
          <p:cNvPr id="191" name="Группа 190">
            <a:extLst>
              <a:ext uri="{FF2B5EF4-FFF2-40B4-BE49-F238E27FC236}">
                <a16:creationId xmlns="" xmlns:a16="http://schemas.microsoft.com/office/drawing/2014/main" id="{32CF19B2-72C3-4524-8A34-D7C43F71314B}"/>
              </a:ext>
            </a:extLst>
          </p:cNvPr>
          <p:cNvGrpSpPr/>
          <p:nvPr/>
        </p:nvGrpSpPr>
        <p:grpSpPr>
          <a:xfrm>
            <a:off x="5909388" y="3064160"/>
            <a:ext cx="827621" cy="572634"/>
            <a:chOff x="2529058" y="3073207"/>
            <a:chExt cx="827621" cy="572634"/>
          </a:xfrm>
        </p:grpSpPr>
        <p:pic>
          <p:nvPicPr>
            <p:cNvPr id="192" name="Рисунок 191">
              <a:extLst>
                <a:ext uri="{FF2B5EF4-FFF2-40B4-BE49-F238E27FC236}">
                  <a16:creationId xmlns="" xmlns:a16="http://schemas.microsoft.com/office/drawing/2014/main" id="{25FB9654-1208-46A1-B022-2D99BDD5E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29058" y="3073207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="" xmlns:a16="http://schemas.microsoft.com/office/drawing/2014/main" id="{1CD2F3DB-51D5-4590-B556-34FF6E004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901663" y="3078180"/>
              <a:ext cx="455016" cy="567661"/>
            </a:xfrm>
            <a:prstGeom prst="rect">
              <a:avLst/>
            </a:prstGeom>
          </p:spPr>
        </p:pic>
      </p:grpSp>
      <p:grpSp>
        <p:nvGrpSpPr>
          <p:cNvPr id="197" name="Группа 196">
            <a:extLst>
              <a:ext uri="{FF2B5EF4-FFF2-40B4-BE49-F238E27FC236}">
                <a16:creationId xmlns="" xmlns:a16="http://schemas.microsoft.com/office/drawing/2014/main" id="{155C4A1C-FFE8-438F-87F8-535FA970F22B}"/>
              </a:ext>
            </a:extLst>
          </p:cNvPr>
          <p:cNvGrpSpPr/>
          <p:nvPr/>
        </p:nvGrpSpPr>
        <p:grpSpPr>
          <a:xfrm>
            <a:off x="7032430" y="3072506"/>
            <a:ext cx="827621" cy="572634"/>
            <a:chOff x="2529058" y="3073207"/>
            <a:chExt cx="827621" cy="572634"/>
          </a:xfrm>
        </p:grpSpPr>
        <p:pic>
          <p:nvPicPr>
            <p:cNvPr id="198" name="Рисунок 197">
              <a:extLst>
                <a:ext uri="{FF2B5EF4-FFF2-40B4-BE49-F238E27FC236}">
                  <a16:creationId xmlns="" xmlns:a16="http://schemas.microsoft.com/office/drawing/2014/main" id="{57228B5B-00C5-486C-A8A9-3A36ED97E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29058" y="3073207"/>
              <a:ext cx="455016" cy="567661"/>
            </a:xfrm>
            <a:prstGeom prst="rect">
              <a:avLst/>
            </a:prstGeom>
          </p:spPr>
        </p:pic>
        <p:pic>
          <p:nvPicPr>
            <p:cNvPr id="199" name="Рисунок 198">
              <a:extLst>
                <a:ext uri="{FF2B5EF4-FFF2-40B4-BE49-F238E27FC236}">
                  <a16:creationId xmlns="" xmlns:a16="http://schemas.microsoft.com/office/drawing/2014/main" id="{559B66AC-FF4B-4B1A-8D48-704BAA8D1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901663" y="3078180"/>
              <a:ext cx="455016" cy="567661"/>
            </a:xfrm>
            <a:prstGeom prst="rect">
              <a:avLst/>
            </a:prstGeom>
          </p:spPr>
        </p:pic>
      </p:grpSp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38006EE0-3861-460D-B362-26EE7A388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6563" y="3822160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3E568B33-2B4E-42AA-9EB3-9BA757D3C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1780" y="3834767"/>
            <a:ext cx="455016" cy="56766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AC49E964-B8F6-448B-A3F3-F7FA0BCACA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62025" y="3810368"/>
            <a:ext cx="455016" cy="567661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621614CC-474E-443E-80F9-C51187EEA6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2949" y="5316159"/>
            <a:ext cx="455016" cy="567661"/>
          </a:xfrm>
          <a:prstGeom prst="rect">
            <a:avLst/>
          </a:prstGeom>
        </p:spPr>
      </p:pic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09 - Таблиця множення числа 7\2025-04-03_160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4" y="2330974"/>
            <a:ext cx="8435039" cy="13840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67830" y="502089"/>
            <a:ext cx="10032155" cy="7171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таблиці множення числа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564" y="1295400"/>
            <a:ext cx="7513075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Склади за схемою добутки з першим множником 7. Запиши результати в рядок.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144434" y="3780025"/>
            <a:ext cx="673059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7   14   21   28   35   42   49   56   63   70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206547" y="5152521"/>
            <a:ext cx="22845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∙ 9 – 5 ∙ 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2564" y="5126468"/>
            <a:ext cx="20894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∙ 6 – 25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4412" y="5152521"/>
            <a:ext cx="2558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∙ (97 – 90)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479817" y="5152520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192050" y="5126468"/>
            <a:ext cx="6041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051057" y="5152521"/>
            <a:ext cx="653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4434" y="4472700"/>
            <a:ext cx="6730597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Обчисли, скориставшись таблицею множення.</a:t>
            </a:r>
          </a:p>
        </p:txBody>
      </p:sp>
      <p:pic>
        <p:nvPicPr>
          <p:cNvPr id="18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596338" y="1351595"/>
            <a:ext cx="1763753" cy="312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829</a:t>
            </a:r>
            <a:r>
              <a:rPr lang="uk-UA" sz="4000" b="1" dirty="0" smtClean="0">
                <a:solidFill>
                  <a:schemeClr val="bg1"/>
                </a:solidFill>
              </a:rPr>
              <a:t>, 830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83167" y="1339839"/>
            <a:ext cx="5007691" cy="1130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Цукерка коштує 7 грн. Скільки коштує 5 таких цукерок?</a:t>
            </a:r>
          </a:p>
        </p:txBody>
      </p:sp>
      <p:pic>
        <p:nvPicPr>
          <p:cNvPr id="1030" name="Picture 6" descr="little boy carrying big heavy candies a colorful">
            <a:extLst>
              <a:ext uri="{FF2B5EF4-FFF2-40B4-BE49-F238E27FC236}">
                <a16:creationId xmlns="" xmlns:a16="http://schemas.microsoft.com/office/drawing/2014/main" id="{F2C74BE9-BC18-477E-ABB1-9B618063C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5829" r="23257" b="6917"/>
          <a:stretch/>
        </p:blipFill>
        <p:spPr bwMode="auto">
          <a:xfrm>
            <a:off x="4309277" y="2549534"/>
            <a:ext cx="1314445" cy="23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63740" y="3080784"/>
            <a:ext cx="1118216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7 ∙ 5 =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381956" y="3080784"/>
            <a:ext cx="1434219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35 (грн)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054100" y="429311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054100" y="4827509"/>
            <a:ext cx="35898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35 </a:t>
            </a:r>
            <a:r>
              <a:rPr lang="uk-UA" sz="2800" b="1" dirty="0"/>
              <a:t>грн коштує 5 таких цукерок.</a:t>
            </a: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028829" y="1339839"/>
            <a:ext cx="5384800" cy="1130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Льодяник коштує 5 грн. Скільки коштує 7 таких льодяників?</a:t>
            </a:r>
          </a:p>
        </p:txBody>
      </p:sp>
      <p:pic>
        <p:nvPicPr>
          <p:cNvPr id="12" name="Picture 4" descr="Boy And Girl On A Date Eating Candy">
            <a:extLst>
              <a:ext uri="{FF2B5EF4-FFF2-40B4-BE49-F238E27FC236}">
                <a16:creationId xmlns="" xmlns:a16="http://schemas.microsoft.com/office/drawing/2014/main" id="{771BB2F3-75D6-402C-BD7B-9FE3AB3A0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12417" r="18344" b="12591"/>
          <a:stretch/>
        </p:blipFill>
        <p:spPr bwMode="auto">
          <a:xfrm>
            <a:off x="9540844" y="2643865"/>
            <a:ext cx="1728000" cy="21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231467" y="3080784"/>
            <a:ext cx="1118216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5 ∙7=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349683" y="3080784"/>
            <a:ext cx="1434219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35 (грн)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208359" y="429311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208359" y="4816335"/>
            <a:ext cx="35898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35 </a:t>
            </a:r>
            <a:r>
              <a:rPr lang="uk-UA" sz="2800" b="1" dirty="0"/>
              <a:t>грн коштує </a:t>
            </a:r>
            <a:r>
              <a:rPr lang="uk-UA" sz="2800" b="1" dirty="0" smtClean="0"/>
              <a:t>7 </a:t>
            </a:r>
            <a:r>
              <a:rPr lang="uk-UA" sz="2800" b="1" dirty="0"/>
              <a:t>таких льодяників.</a:t>
            </a:r>
          </a:p>
        </p:txBody>
      </p:sp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09 Таблиці множення на 6_9\№109 - Таблиця множення числа 7\2025-04-03_163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4002" r="1075" b="3597"/>
          <a:stretch/>
        </p:blipFill>
        <p:spPr bwMode="auto">
          <a:xfrm>
            <a:off x="1188000" y="2052000"/>
            <a:ext cx="7344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100" y="524067"/>
            <a:ext cx="10172700" cy="1236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задачу за таблицею №831.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40451" y="2557564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 ∙ 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40450" y="3712962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∙ 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53054" y="4473101"/>
            <a:ext cx="14342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 (грн)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09389" y="4473101"/>
            <a:ext cx="224366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 ∙ </a:t>
            </a:r>
            <a:r>
              <a:rPr lang="uk-UA" sz="2800" b="1" dirty="0">
                <a:solidFill>
                  <a:schemeClr val="bg1"/>
                </a:solidFill>
              </a:rPr>
              <a:t>6 </a:t>
            </a:r>
            <a:r>
              <a:rPr lang="uk-UA" sz="2800" b="1" dirty="0" smtClean="0">
                <a:solidFill>
                  <a:schemeClr val="bg1"/>
                </a:solidFill>
              </a:rPr>
              <a:t>+ 6 </a:t>
            </a:r>
            <a:r>
              <a:rPr lang="uk-UA" sz="2800" b="1" dirty="0">
                <a:solidFill>
                  <a:schemeClr val="bg1"/>
                </a:solidFill>
              </a:rPr>
              <a:t>∙ </a:t>
            </a:r>
            <a:r>
              <a:rPr lang="uk-UA" sz="2800" b="1" dirty="0" smtClean="0">
                <a:solidFill>
                  <a:schemeClr val="bg1"/>
                </a:solidFill>
              </a:rPr>
              <a:t>7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53054" y="5062803"/>
            <a:ext cx="39038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вартість покупки 84 грн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09389" y="5062803"/>
            <a:ext cx="224366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Відповідь: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728659" y="2064597"/>
            <a:ext cx="249814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Задача на знаходження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728659" y="3032637"/>
            <a:ext cx="249814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суми двох добутків.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188128" y="618707"/>
            <a:ext cx="10066893" cy="7246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периметр кожного прямокутника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512" y="4429908"/>
            <a:ext cx="2246509" cy="23597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A2CB4BD-DFA9-4C75-A74B-2E0A4B2E0C6F}"/>
              </a:ext>
            </a:extLst>
          </p:cNvPr>
          <p:cNvSpPr/>
          <p:nvPr/>
        </p:nvSpPr>
        <p:spPr>
          <a:xfrm>
            <a:off x="983079" y="1939314"/>
            <a:ext cx="3533509" cy="162792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0BCE492-7C94-4FAD-8E03-93A0E0234566}"/>
              </a:ext>
            </a:extLst>
          </p:cNvPr>
          <p:cNvSpPr/>
          <p:nvPr/>
        </p:nvSpPr>
        <p:spPr>
          <a:xfrm rot="5400000">
            <a:off x="4446066" y="3875925"/>
            <a:ext cx="4099833" cy="594358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AF81EF8-DF63-4918-AA02-C63976FC6BA7}"/>
              </a:ext>
            </a:extLst>
          </p:cNvPr>
          <p:cNvSpPr/>
          <p:nvPr/>
        </p:nvSpPr>
        <p:spPr>
          <a:xfrm>
            <a:off x="8201081" y="1460237"/>
            <a:ext cx="1682042" cy="162792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291973" y="1416094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29910" y="4411927"/>
            <a:ext cx="232815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∙ 2 + 3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341867" y="3762773"/>
            <a:ext cx="14342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341867" y="4415972"/>
            <a:ext cx="14134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524339" y="2600130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433335" y="1416094"/>
            <a:ext cx="915722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904681" y="4431921"/>
            <a:ext cx="915722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966980" y="1677704"/>
            <a:ext cx="915722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29910" y="3762773"/>
            <a:ext cx="232815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+ 6 + 3 + 3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47047" y="5609797"/>
            <a:ext cx="2328155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∙ 2 + 1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735626" y="4955141"/>
            <a:ext cx="1353044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675202" y="5628073"/>
            <a:ext cx="1413467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504911" y="4955141"/>
            <a:ext cx="2230715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+ 8 + 1 + 1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87885" y="3650143"/>
            <a:ext cx="1395238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∙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883123" y="3123350"/>
            <a:ext cx="1353044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522512" y="3126923"/>
            <a:ext cx="2328155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+ 5 + 5 + 5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883123" y="3627097"/>
            <a:ext cx="1353044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8806</TotalTime>
  <Words>424</Words>
  <Application>Microsoft Office PowerPoint</Application>
  <PresentationFormat>Произвольный</PresentationFormat>
  <Paragraphs>103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1130</cp:revision>
  <dcterms:created xsi:type="dcterms:W3CDTF">2018-01-05T16:38:53Z</dcterms:created>
  <dcterms:modified xsi:type="dcterms:W3CDTF">2025-04-08T07:51:47Z</dcterms:modified>
</cp:coreProperties>
</file>