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872" r:id="rId3"/>
    <p:sldId id="873" r:id="rId4"/>
    <p:sldId id="876" r:id="rId5"/>
    <p:sldId id="859" r:id="rId6"/>
    <p:sldId id="869" r:id="rId7"/>
    <p:sldId id="852" r:id="rId8"/>
    <p:sldId id="870" r:id="rId9"/>
    <p:sldId id="874" r:id="rId10"/>
    <p:sldId id="807" r:id="rId11"/>
    <p:sldId id="875" r:id="rId12"/>
    <p:sldId id="8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72"/>
            <p14:sldId id="873"/>
            <p14:sldId id="876"/>
            <p14:sldId id="859"/>
            <p14:sldId id="869"/>
            <p14:sldId id="852"/>
            <p14:sldId id="870"/>
            <p14:sldId id="874"/>
            <p14:sldId id="807"/>
            <p14:sldId id="875"/>
            <p14:sldId id="8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FFCCFF"/>
    <a:srgbClr val="FDCBF9"/>
    <a:srgbClr val="1694E9"/>
    <a:srgbClr val="C6109F"/>
    <a:srgbClr val="2F3242"/>
    <a:srgbClr val="FFFF00"/>
    <a:srgbClr val="00B050"/>
    <a:srgbClr val="295FFF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27568" autoAdjust="0"/>
  </p:normalViewPr>
  <p:slideViewPr>
    <p:cSldViewPr snapToGrid="0">
      <p:cViewPr>
        <p:scale>
          <a:sx n="89" d="100"/>
          <a:sy n="89" d="100"/>
        </p:scale>
        <p:origin x="-37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err="1" smtClean="0">
              <a:solidFill>
                <a:schemeClr val="bg1"/>
              </a:solidFill>
            </a:rPr>
            <a:t>Дослі-дження</a:t>
          </a:r>
          <a:r>
            <a:rPr lang="uk-UA" sz="3200" b="1" dirty="0" smtClean="0">
              <a:solidFill>
                <a:schemeClr val="bg1"/>
              </a:solidFill>
            </a:rPr>
            <a:t> таблиці </a:t>
          </a:r>
          <a:r>
            <a:rPr lang="uk-UA" sz="3200" b="1" dirty="0" err="1" smtClean="0">
              <a:solidFill>
                <a:schemeClr val="bg1"/>
              </a:solidFill>
            </a:rPr>
            <a:t>множе-ння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</a:t>
          </a:r>
          <a:r>
            <a:rPr lang="uk-UA" sz="3200" b="1" dirty="0" err="1" smtClean="0">
              <a:solidFill>
                <a:schemeClr val="bg1"/>
              </a:solidFill>
            </a:rPr>
            <a:t>раху-нок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Способи </a:t>
          </a:r>
          <a:r>
            <a:rPr lang="uk-UA" sz="3200" b="1" dirty="0" err="1" smtClean="0">
              <a:solidFill>
                <a:schemeClr val="bg1"/>
              </a:solidFill>
            </a:rPr>
            <a:t>обчис-лення</a:t>
          </a:r>
          <a:r>
            <a:rPr lang="uk-UA" sz="3200" b="1" dirty="0" smtClean="0">
              <a:solidFill>
                <a:schemeClr val="bg1"/>
              </a:solidFill>
            </a:rPr>
            <a:t> периметра </a:t>
          </a:r>
          <a:r>
            <a:rPr lang="uk-UA" sz="3200" b="1" dirty="0" err="1" smtClean="0">
              <a:solidFill>
                <a:schemeClr val="bg1"/>
              </a:solidFill>
            </a:rPr>
            <a:t>прямокут-ника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задач 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3131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Дії з </a:t>
          </a:r>
          <a:r>
            <a:rPr lang="uk-UA" sz="3200" b="1" dirty="0" err="1" smtClean="0">
              <a:solidFill>
                <a:schemeClr val="bg1"/>
              </a:solidFill>
            </a:rPr>
            <a:t>іменова</a:t>
          </a:r>
          <a:r>
            <a:rPr lang="uk-UA" sz="3200" b="1" dirty="0" smtClean="0">
              <a:solidFill>
                <a:schemeClr val="bg1"/>
              </a:solidFill>
            </a:rPr>
            <a:t>-ними числами.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41256" custLinFactX="100000" custLinFactNeighborX="108472" custLinFactNeighborY="-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29083" custLinFactX="100000" custLinFactNeighborX="10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98954" custLinFactX="-257838" custLinFactNeighborX="-3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50730" custLinFactNeighborX="-8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4" presStyleCnt="5" custScaleX="124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8F7C759A-36F4-402A-9F79-D7837FA9C176}" type="presOf" srcId="{6115EC9A-5D0A-49BC-89B0-C823DAA39B65}" destId="{00E23834-4C97-4BAD-9028-AA93134EBB29}" srcOrd="0" destOrd="0" presId="urn:microsoft.com/office/officeart/2005/8/layout/hList6"/>
    <dgm:cxn modelId="{814CC406-762B-4E11-B814-1F526D0FC29E}" type="presOf" srcId="{6EE47331-2253-406E-9CB5-953C9128E5FC}" destId="{783C5BBC-E083-4F12-B4A9-616A8F9530EC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4" destOrd="0" parTransId="{F78F4AAA-2F15-475F-922E-F959D1C7547E}" sibTransId="{46BA457C-7EE8-4DE0-8B1E-DA724D446462}"/>
    <dgm:cxn modelId="{30492E4C-C960-414C-8017-747EED7DA8AA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03707286-41BE-4FB1-A9AE-5174B5C4B9DA}" type="presOf" srcId="{1A16E29F-4735-4462-97C4-9BCD9C4C486C}" destId="{5224CAA1-3EC9-4CF6-8381-99180C56B6A8}" srcOrd="0" destOrd="0" presId="urn:microsoft.com/office/officeart/2005/8/layout/hList6"/>
    <dgm:cxn modelId="{5F3330A5-671A-456B-8759-44117CF5FDAE}" type="presOf" srcId="{289AA968-9F58-4A6E-B11C-582CA574AD65}" destId="{6408D3F1-0C0E-4F5D-B5D5-053E6D4B4C50}" srcOrd="0" destOrd="0" presId="urn:microsoft.com/office/officeart/2005/8/layout/hList6"/>
    <dgm:cxn modelId="{9E861572-070E-482F-A595-536F106FD8DB}" type="presOf" srcId="{17FCBCD0-5166-44EF-A995-697AB50FC98B}" destId="{8C93B566-6306-40C5-A3D5-B84E788E517B}" srcOrd="0" destOrd="0" presId="urn:microsoft.com/office/officeart/2005/8/layout/hList6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8DEF6E23-91FD-4FBE-A8B9-199EC24D08A9}" type="presParOf" srcId="{6408D3F1-0C0E-4F5D-B5D5-053E6D4B4C50}" destId="{783C5BBC-E083-4F12-B4A9-616A8F9530EC}" srcOrd="0" destOrd="0" presId="urn:microsoft.com/office/officeart/2005/8/layout/hList6"/>
    <dgm:cxn modelId="{790AE3AE-6CFB-4399-AED8-87DAE183FBB9}" type="presParOf" srcId="{6408D3F1-0C0E-4F5D-B5D5-053E6D4B4C50}" destId="{903EF99B-E600-4B60-96C8-658D7EF2F880}" srcOrd="1" destOrd="0" presId="urn:microsoft.com/office/officeart/2005/8/layout/hList6"/>
    <dgm:cxn modelId="{958C3659-1A90-412B-AD0B-2C61BB46B9A6}" type="presParOf" srcId="{6408D3F1-0C0E-4F5D-B5D5-053E6D4B4C50}" destId="{00E23834-4C97-4BAD-9028-AA93134EBB29}" srcOrd="2" destOrd="0" presId="urn:microsoft.com/office/officeart/2005/8/layout/hList6"/>
    <dgm:cxn modelId="{11504EBA-E911-43E7-B077-B44278B9A4D7}" type="presParOf" srcId="{6408D3F1-0C0E-4F5D-B5D5-053E6D4B4C50}" destId="{8876FB75-3E41-41EA-914C-4542E25630F3}" srcOrd="3" destOrd="0" presId="urn:microsoft.com/office/officeart/2005/8/layout/hList6"/>
    <dgm:cxn modelId="{229DE904-3B6E-48B9-B742-62609C0F9D89}" type="presParOf" srcId="{6408D3F1-0C0E-4F5D-B5D5-053E6D4B4C50}" destId="{8C93B566-6306-40C5-A3D5-B84E788E517B}" srcOrd="4" destOrd="0" presId="urn:microsoft.com/office/officeart/2005/8/layout/hList6"/>
    <dgm:cxn modelId="{C64C77CA-CE9F-4CB5-8887-906175E65448}" type="presParOf" srcId="{6408D3F1-0C0E-4F5D-B5D5-053E6D4B4C50}" destId="{B4E8D5E2-E5AE-41CC-80D3-5A0016AFADCC}" srcOrd="5" destOrd="0" presId="urn:microsoft.com/office/officeart/2005/8/layout/hList6"/>
    <dgm:cxn modelId="{E03C8C9A-83AF-46FE-8514-18526BD61574}" type="presParOf" srcId="{6408D3F1-0C0E-4F5D-B5D5-053E6D4B4C50}" destId="{5224CAA1-3EC9-4CF6-8381-99180C56B6A8}" srcOrd="6" destOrd="0" presId="urn:microsoft.com/office/officeart/2005/8/layout/hList6"/>
    <dgm:cxn modelId="{3F5B319E-0CF6-4214-84DA-2FB1DF6566A5}" type="presParOf" srcId="{6408D3F1-0C0E-4F5D-B5D5-053E6D4B4C50}" destId="{2EE084EB-38FB-44EB-B050-492531D297D1}" srcOrd="7" destOrd="0" presId="urn:microsoft.com/office/officeart/2005/8/layout/hList6"/>
    <dgm:cxn modelId="{0873F109-83E7-4AA7-9829-D7A1EBE9ECA3}" type="presParOf" srcId="{6408D3F1-0C0E-4F5D-B5D5-053E6D4B4C50}" destId="{D2B473EA-0294-46C9-BEB1-B63C89DB6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724901" y="1007371"/>
          <a:ext cx="4272497" cy="22577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Дослі-дження</a:t>
          </a:r>
          <a:r>
            <a:rPr lang="uk-UA" sz="3200" b="1" kern="1200" dirty="0" smtClean="0">
              <a:solidFill>
                <a:schemeClr val="bg1"/>
              </a:solidFill>
            </a:rPr>
            <a:t> таблиці </a:t>
          </a:r>
          <a:r>
            <a:rPr lang="uk-UA" sz="3200" b="1" kern="1200" dirty="0" err="1" smtClean="0">
              <a:solidFill>
                <a:schemeClr val="bg1"/>
              </a:solidFill>
            </a:rPr>
            <a:t>множе-ння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732273" y="854498"/>
        <a:ext cx="2257753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2996841" y="1104654"/>
          <a:ext cx="4272497" cy="2063187"/>
        </a:xfrm>
        <a:prstGeom prst="flowChartManualOperation">
          <a:avLst/>
        </a:prstGeom>
        <a:solidFill>
          <a:srgbClr val="FF313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</a:t>
          </a:r>
          <a:r>
            <a:rPr lang="uk-UA" sz="3200" b="1" kern="1200" dirty="0" err="1" smtClean="0">
              <a:solidFill>
                <a:schemeClr val="bg1"/>
              </a:solidFill>
            </a:rPr>
            <a:t>іменова</a:t>
          </a:r>
          <a:r>
            <a:rPr lang="uk-UA" sz="3200" b="1" kern="1200" dirty="0" smtClean="0">
              <a:solidFill>
                <a:schemeClr val="bg1"/>
              </a:solidFill>
            </a:rPr>
            <a:t>-ними числами.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01496" y="854498"/>
        <a:ext cx="206318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261603" y="1345437"/>
          <a:ext cx="4272497" cy="158162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</a:t>
          </a:r>
          <a:r>
            <a:rPr lang="uk-UA" sz="3200" b="1" kern="1200" dirty="0" err="1" smtClean="0">
              <a:solidFill>
                <a:schemeClr val="bg1"/>
              </a:solidFill>
            </a:rPr>
            <a:t>раху-нок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3834" y="854499"/>
        <a:ext cx="1581622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5324525" y="931658"/>
          <a:ext cx="4272497" cy="2409179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Способи </a:t>
          </a:r>
          <a:r>
            <a:rPr lang="uk-UA" sz="3200" b="1" kern="1200" dirty="0" err="1" smtClean="0">
              <a:solidFill>
                <a:schemeClr val="bg1"/>
              </a:solidFill>
            </a:rPr>
            <a:t>обчис-лення</a:t>
          </a:r>
          <a:r>
            <a:rPr lang="uk-UA" sz="3200" b="1" kern="1200" dirty="0" smtClean="0">
              <a:solidFill>
                <a:schemeClr val="bg1"/>
              </a:solidFill>
            </a:rPr>
            <a:t> периметра </a:t>
          </a:r>
          <a:r>
            <a:rPr lang="uk-UA" sz="3200" b="1" kern="1200" dirty="0" err="1" smtClean="0">
              <a:solidFill>
                <a:schemeClr val="bg1"/>
              </a:solidFill>
            </a:rPr>
            <a:t>прямокут-ника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6256184" y="854498"/>
        <a:ext cx="240917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7652130" y="1143015"/>
          <a:ext cx="4272497" cy="1986466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8795145" y="854499"/>
        <a:ext cx="1986466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19.png"/><Relationship Id="rId19" Type="http://schemas.microsoft.com/office/2007/relationships/hdphoto" Target="../media/hdphoto5.wdp"/><Relationship Id="rId4" Type="http://schemas.openxmlformats.org/officeDocument/2006/relationships/image" Target="../media/image17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0" y="3703502"/>
            <a:ext cx="9575800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Способи обчислення периметра прямокутника. 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Дії </a:t>
            </a:r>
            <a:r>
              <a:rPr lang="uk-UA" sz="4000" b="1" dirty="0">
                <a:solidFill>
                  <a:srgbClr val="7030A0"/>
                </a:solidFill>
              </a:rPr>
              <a:t>з іменованими числами.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rectangle shape with cartoon bird">
            <a:extLst>
              <a:ext uri="{FF2B5EF4-FFF2-40B4-BE49-F238E27FC236}">
                <a16:creationId xmlns:a16="http://schemas.microsoft.com/office/drawing/2014/main" xmlns="" id="{59C4D67F-14F8-47A4-92FA-ED65EAEC5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9"/>
          <a:stretch/>
        </p:blipFill>
        <p:spPr bwMode="auto">
          <a:xfrm>
            <a:off x="1450132" y="903271"/>
            <a:ext cx="2928495" cy="25812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74437" y="1121245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10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0048" y="494529"/>
            <a:ext cx="9853510" cy="6897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Пригадай, що таке периметр многокутника.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5E8691D-DCCD-404B-AB1F-88F82E9CE3C3}"/>
              </a:ext>
            </a:extLst>
          </p:cNvPr>
          <p:cNvSpPr/>
          <p:nvPr/>
        </p:nvSpPr>
        <p:spPr>
          <a:xfrm>
            <a:off x="995373" y="2859813"/>
            <a:ext cx="6465123" cy="5826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rgbClr val="FFFF00"/>
                </a:solidFill>
              </a:rPr>
              <a:t>І </a:t>
            </a:r>
            <a:r>
              <a:rPr lang="uk-UA" sz="2800" b="1" dirty="0" smtClean="0">
                <a:solidFill>
                  <a:srgbClr val="FFFF00"/>
                </a:solidFill>
              </a:rPr>
              <a:t>спосіб</a:t>
            </a:r>
            <a:r>
              <a:rPr lang="uk-UA" sz="2800" dirty="0" smtClean="0">
                <a:solidFill>
                  <a:schemeClr val="bg1"/>
                </a:solidFill>
              </a:rPr>
              <a:t>: 2 </a:t>
            </a:r>
            <a:r>
              <a:rPr lang="uk-UA" sz="2800" dirty="0">
                <a:solidFill>
                  <a:schemeClr val="bg1"/>
                </a:solidFill>
              </a:rPr>
              <a:t>см + 4 см + 2 см + 4 см = 12 см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3BAD930-B947-4D6F-AD2F-A56D2904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364" y="752968"/>
            <a:ext cx="1899214" cy="281966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91DACD-4185-4EA8-A1C9-C6E6E7EBFCEC}"/>
              </a:ext>
            </a:extLst>
          </p:cNvPr>
          <p:cNvSpPr/>
          <p:nvPr/>
        </p:nvSpPr>
        <p:spPr>
          <a:xfrm>
            <a:off x="1164846" y="1308156"/>
            <a:ext cx="2842488" cy="15103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xmlns="" id="{20ABB554-47C2-420A-9F84-7CDE0C0BD569}"/>
              </a:ext>
            </a:extLst>
          </p:cNvPr>
          <p:cNvSpPr/>
          <p:nvPr/>
        </p:nvSpPr>
        <p:spPr>
          <a:xfrm>
            <a:off x="4184725" y="1296257"/>
            <a:ext cx="5795331" cy="9628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Периметр прямокутника можна обчислювати різними способами.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A97156E3-5F2D-49D6-A773-4059E591C749}"/>
              </a:ext>
            </a:extLst>
          </p:cNvPr>
          <p:cNvSpPr/>
          <p:nvPr/>
        </p:nvSpPr>
        <p:spPr>
          <a:xfrm>
            <a:off x="928029" y="3553258"/>
            <a:ext cx="5372919" cy="1973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rgbClr val="FFFF00"/>
                </a:solidFill>
              </a:rPr>
              <a:t>ІІ </a:t>
            </a:r>
            <a:r>
              <a:rPr lang="uk-UA" sz="2800" b="1" dirty="0" smtClean="0">
                <a:solidFill>
                  <a:srgbClr val="FFFF00"/>
                </a:solidFill>
              </a:rPr>
              <a:t>спосіб</a:t>
            </a:r>
            <a:r>
              <a:rPr lang="uk-UA" sz="2800" dirty="0" smtClean="0">
                <a:solidFill>
                  <a:schemeClr val="bg1"/>
                </a:solidFill>
              </a:rPr>
              <a:t>: 2 </a:t>
            </a:r>
            <a:r>
              <a:rPr lang="uk-UA" sz="2800" dirty="0">
                <a:solidFill>
                  <a:schemeClr val="bg1"/>
                </a:solidFill>
              </a:rPr>
              <a:t>см ∙ 2 + 4 см ∙ 2 = 12 см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Обчислюючи цим способом, ширину й довжину помножили на 2 і знайшли суму цих добутків.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070FF739-E65E-4E4D-86E6-2DAAD6D33841}"/>
              </a:ext>
            </a:extLst>
          </p:cNvPr>
          <p:cNvSpPr/>
          <p:nvPr/>
        </p:nvSpPr>
        <p:spPr>
          <a:xfrm>
            <a:off x="6300949" y="3559756"/>
            <a:ext cx="5188218" cy="1967436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rgbClr val="FFFF00"/>
                </a:solidFill>
              </a:rPr>
              <a:t>ІІІ спосіб</a:t>
            </a:r>
            <a:r>
              <a:rPr lang="uk-UA" sz="2800" b="1" dirty="0" smtClean="0">
                <a:solidFill>
                  <a:srgbClr val="FFFF00"/>
                </a:solidFill>
              </a:rPr>
              <a:t>: </a:t>
            </a:r>
            <a:r>
              <a:rPr lang="uk-UA" sz="2800" dirty="0" smtClean="0">
                <a:solidFill>
                  <a:schemeClr val="bg1"/>
                </a:solidFill>
              </a:rPr>
              <a:t>(</a:t>
            </a:r>
            <a:r>
              <a:rPr lang="uk-UA" sz="2800" dirty="0">
                <a:solidFill>
                  <a:schemeClr val="bg1"/>
                </a:solidFill>
              </a:rPr>
              <a:t>4 см + 2 см) ∙ 2 = 12 см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Обчислюючи цим способом, додали ширину й довжину і цю суму помножили на 2.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8" y="595553"/>
            <a:ext cx="10165977" cy="7491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520856"/>
            <a:ext cx="2797629" cy="2333869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09 Таблиці множення на 6_9\№110 - Обчислення периметра прямокутника\2025-04-03_184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51" y="1520856"/>
            <a:ext cx="8095224" cy="39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3856" y="496266"/>
            <a:ext cx="10541587" cy="60436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2356" y="1167687"/>
            <a:ext cx="6876146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твоєму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враженню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</a:t>
            </a:r>
            <a:r>
              <a:rPr lang="ru-RU" sz="2400" b="1" dirty="0">
                <a:solidFill>
                  <a:srgbClr val="7030A0"/>
                </a:solidFill>
              </a:rPr>
              <a:t> уроку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8914" y="3231473"/>
            <a:ext cx="317313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Все </a:t>
            </a:r>
            <a:r>
              <a:rPr lang="ru-RU" sz="2400" b="1" dirty="0" err="1">
                <a:solidFill>
                  <a:srgbClr val="7030A0"/>
                </a:solidFill>
              </a:rPr>
              <a:t>вийшло</a:t>
            </a:r>
            <a:r>
              <a:rPr lang="ru-RU" sz="2400" b="1" dirty="0">
                <a:solidFill>
                  <a:srgbClr val="7030A0"/>
                </a:solidFill>
              </a:rPr>
              <a:t>! Уроком </a:t>
            </a:r>
            <a:r>
              <a:rPr lang="ru-RU" sz="2400" b="1" dirty="0" err="1">
                <a:solidFill>
                  <a:srgbClr val="7030A0"/>
                </a:solidFill>
              </a:rPr>
              <a:t>задоволений</a:t>
            </a:r>
            <a:r>
              <a:rPr lang="ru-RU" sz="2400" b="1" dirty="0">
                <a:solidFill>
                  <a:srgbClr val="7030A0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8534" y="4406279"/>
            <a:ext cx="348434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Не </a:t>
            </a:r>
            <a:r>
              <a:rPr lang="ru-RU" sz="2400" b="1" dirty="0" err="1">
                <a:solidFill>
                  <a:srgbClr val="7030A0"/>
                </a:solidFill>
              </a:rPr>
              <a:t>зовсім</a:t>
            </a:r>
            <a:r>
              <a:rPr lang="ru-RU" sz="2400" b="1" dirty="0">
                <a:solidFill>
                  <a:srgbClr val="7030A0"/>
                </a:solidFill>
              </a:rPr>
              <a:t> все </a:t>
            </a:r>
            <a:r>
              <a:rPr lang="ru-RU" sz="2400" b="1" dirty="0" err="1">
                <a:solidFill>
                  <a:srgbClr val="7030A0"/>
                </a:solidFill>
              </a:rPr>
              <a:t>виходило</a:t>
            </a:r>
            <a:r>
              <a:rPr lang="ru-RU" sz="2400" b="1" dirty="0">
                <a:solidFill>
                  <a:srgbClr val="7030A0"/>
                </a:solidFill>
              </a:rPr>
              <a:t>, але я </a:t>
            </a:r>
            <a:r>
              <a:rPr lang="ru-RU" sz="2400" b="1" dirty="0" err="1">
                <a:solidFill>
                  <a:srgbClr val="7030A0"/>
                </a:solidFill>
              </a:rPr>
              <a:t>старав</a:t>
            </a:r>
            <a:r>
              <a:rPr lang="ru-RU" sz="2400" b="1" dirty="0">
                <a:solidFill>
                  <a:srgbClr val="7030A0"/>
                </a:solidFill>
              </a:rPr>
              <a:t>(</a:t>
            </a:r>
            <a:r>
              <a:rPr lang="ru-RU" sz="2400" b="1" dirty="0" err="1">
                <a:solidFill>
                  <a:srgbClr val="7030A0"/>
                </a:solidFill>
              </a:rPr>
              <a:t>лася</a:t>
            </a:r>
            <a:r>
              <a:rPr lang="ru-RU" sz="2400" b="1" dirty="0">
                <a:solidFill>
                  <a:srgbClr val="7030A0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5718" y="4887884"/>
            <a:ext cx="317313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Мало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вийшло</a:t>
            </a:r>
            <a:r>
              <a:rPr lang="ru-RU" sz="2400" b="1" dirty="0">
                <a:solidFill>
                  <a:srgbClr val="7030A0"/>
                </a:solidFill>
              </a:rPr>
              <a:t>, не </a:t>
            </a:r>
            <a:r>
              <a:rPr lang="ru-RU" sz="2400" b="1" dirty="0" err="1">
                <a:solidFill>
                  <a:srgbClr val="7030A0"/>
                </a:solidFill>
              </a:rPr>
              <a:t>розумів</a:t>
            </a:r>
            <a:r>
              <a:rPr lang="ru-RU" sz="2400" b="1" dirty="0">
                <a:solidFill>
                  <a:srgbClr val="7030A0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92" y="2798935"/>
            <a:ext cx="2326383" cy="2029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9" y="1290954"/>
            <a:ext cx="2424194" cy="1843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64" y="2212523"/>
            <a:ext cx="2178276" cy="20626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32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563835"/>
            <a:ext cx="9916886" cy="6524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344885" y="1867702"/>
            <a:ext cx="5606143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Щоб урок пройшов не марно,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Треба сісти рівно, гарно.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Дарма часу не втрачати,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Думати відповідати.</a:t>
            </a:r>
          </a:p>
        </p:txBody>
      </p:sp>
      <p:pic>
        <p:nvPicPr>
          <p:cNvPr id="6" name="Picture 2" descr="children reading a book together">
            <a:extLst>
              <a:ext uri="{FF2B5EF4-FFF2-40B4-BE49-F238E27FC236}">
                <a16:creationId xmlns="" xmlns:a16="http://schemas.microsoft.com/office/drawing/2014/main" id="{982A8D7B-4E51-4298-AC36-BDE24416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1532017"/>
            <a:ext cx="3826904" cy="401985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0177316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925286" y="494530"/>
            <a:ext cx="10374085" cy="9089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Усний </a:t>
            </a:r>
            <a:r>
              <a:rPr lang="uk-UA" sz="3200" b="1" dirty="0" smtClean="0">
                <a:solidFill>
                  <a:schemeClr val="bg1"/>
                </a:solidFill>
              </a:rPr>
              <a:t>рахунок. Додавання, віднімання в межах 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2537356" y="1488427"/>
            <a:ext cx="2158719" cy="482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13 – 6 + 5 = 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970230" y="4527212"/>
            <a:ext cx="1879501" cy="883453"/>
            <a:chOff x="4718700" y="3159148"/>
            <a:chExt cx="3181073" cy="1203245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3418264" y="4487373"/>
            <a:ext cx="1879502" cy="896317"/>
            <a:chOff x="8682187" y="3202910"/>
            <a:chExt cx="3181074" cy="1220766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947684" y="5423528"/>
            <a:ext cx="1879502" cy="905973"/>
            <a:chOff x="4718700" y="4369417"/>
            <a:chExt cx="3181074" cy="1233917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3410953" y="5436327"/>
            <a:ext cx="1879504" cy="893174"/>
            <a:chOff x="8682187" y="4369417"/>
            <a:chExt cx="3181076" cy="1216484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B1A7D9E7-B5CE-4C0A-A95A-13A89380228F}"/>
              </a:ext>
            </a:extLst>
          </p:cNvPr>
          <p:cNvGrpSpPr/>
          <p:nvPr/>
        </p:nvGrpSpPr>
        <p:grpSpPr>
          <a:xfrm>
            <a:off x="3417247" y="3525061"/>
            <a:ext cx="1879504" cy="890027"/>
            <a:chOff x="4686549" y="5579685"/>
            <a:chExt cx="3181076" cy="1212198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CE33513C-173A-4FAC-BE78-6C77917D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F8ED277-34A8-4EE6-A39F-657739740DA2}"/>
                </a:ext>
              </a:extLst>
            </p:cNvPr>
            <p:cNvSpPr txBox="1"/>
            <p:nvPr/>
          </p:nvSpPr>
          <p:spPr>
            <a:xfrm>
              <a:off x="4810941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FA73AF90-CA4A-4AE3-BE87-973E16181F12}"/>
              </a:ext>
            </a:extLst>
          </p:cNvPr>
          <p:cNvGrpSpPr/>
          <p:nvPr/>
        </p:nvGrpSpPr>
        <p:grpSpPr>
          <a:xfrm>
            <a:off x="925286" y="3541835"/>
            <a:ext cx="1879504" cy="890027"/>
            <a:chOff x="8682187" y="5579685"/>
            <a:chExt cx="3181076" cy="1212198"/>
          </a:xfrm>
        </p:grpSpPr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277845EC-0B4A-448C-A91B-CDFE74DB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4EE6BF4-3534-4E2C-B97B-370C5942EE8C}"/>
                </a:ext>
              </a:extLst>
            </p:cNvPr>
            <p:cNvSpPr txBox="1"/>
            <p:nvPr/>
          </p:nvSpPr>
          <p:spPr>
            <a:xfrm>
              <a:off x="8837852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8" name="Picture 2" descr="Dog">
            <a:extLst>
              <a:ext uri="{FF2B5EF4-FFF2-40B4-BE49-F238E27FC236}">
                <a16:creationId xmlns="" xmlns:a16="http://schemas.microsoft.com/office/drawing/2014/main" id="{3CE684C1-21BA-4CD6-B13E-8132D563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1" y="1414748"/>
            <a:ext cx="1749398" cy="18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2544947" y="2172406"/>
            <a:ext cx="2151128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5 + 8 – 6 =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771381" y="1532984"/>
            <a:ext cx="2323694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16 – 8 + 5 =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771381" y="2172406"/>
            <a:ext cx="2354092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12 – 9 + 12 = 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199796" y="1538510"/>
            <a:ext cx="2260291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4 + 9 – 3 = 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199796" y="2110393"/>
            <a:ext cx="2224783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7 + 5 - 6 = 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18112 0.3016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1146 -0.0877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5339 -0.058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51355 -0.0284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746E-6 3.20999E-6 L 0.57072 -0.2800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36" y="-14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405E-6 -4.44033E-7 L 0.67075 -0.4805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37" y="-24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1134" y="1176047"/>
            <a:ext cx="495737" cy="2496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09 Таблиці множення на 6_9\№110 - Обчислення периметра прямокутника\2025-04-03_1736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26583" r="1255" b="3071"/>
          <a:stretch/>
        </p:blipFill>
        <p:spPr bwMode="auto">
          <a:xfrm>
            <a:off x="3730494" y="1176047"/>
            <a:ext cx="7488846" cy="24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09 Таблиці множення на 6_9\№110 - Обчислення периметра прямокутника\2025-04-03_173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94" y="3672329"/>
            <a:ext cx="7488846" cy="29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73534" y="513118"/>
            <a:ext cx="9723066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Досліди таблицю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6475" y="1176047"/>
            <a:ext cx="2957862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Дай відповіді на запитання. Виконай завдання.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24782" y="2682110"/>
            <a:ext cx="838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 ∙ 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26476" y="2681246"/>
            <a:ext cx="8979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46297" y="3205330"/>
            <a:ext cx="838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∙ 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26475" y="3204466"/>
            <a:ext cx="8979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85014" y="3204466"/>
            <a:ext cx="108652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 4 ∙ 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26476" y="3729029"/>
            <a:ext cx="8979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85015" y="2682110"/>
            <a:ext cx="108652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 6 ∙ 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26475" y="4250844"/>
            <a:ext cx="8979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219341" y="1099816"/>
            <a:ext cx="49573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10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219336" y="1461543"/>
            <a:ext cx="49573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20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219337" y="1812037"/>
            <a:ext cx="49573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50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219335" y="2193355"/>
            <a:ext cx="49573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40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221134" y="2536147"/>
            <a:ext cx="49573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50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221129" y="2887116"/>
            <a:ext cx="49573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60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221130" y="3259126"/>
            <a:ext cx="49573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70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46297" y="3728550"/>
            <a:ext cx="838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2∙10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24405" y="4251770"/>
            <a:ext cx="8606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 ∙ 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85391" y="3729029"/>
            <a:ext cx="108614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 10∙2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85391" y="4252249"/>
            <a:ext cx="11144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 5 ∙ 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054142" y="4738063"/>
            <a:ext cx="838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2∙2=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032250" y="5261283"/>
            <a:ext cx="8606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3∙3=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054142" y="5771246"/>
            <a:ext cx="838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4∙4=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85391" y="4775469"/>
            <a:ext cx="8606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5∙5=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96337" y="5298689"/>
            <a:ext cx="838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6∙6=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72411" y="5821909"/>
            <a:ext cx="8606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7∙7=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760411" y="3674760"/>
            <a:ext cx="8606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2∙7=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771357" y="4197980"/>
            <a:ext cx="838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3∙7=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747431" y="4721200"/>
            <a:ext cx="8606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4∙7=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760411" y="5220272"/>
            <a:ext cx="8606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5∙7=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771357" y="5743492"/>
            <a:ext cx="838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6∙7=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747431" y="6266712"/>
            <a:ext cx="86061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7∙7=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054101" y="494529"/>
            <a:ext cx="10004760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50" y="1341251"/>
            <a:ext cx="1797358" cy="304168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91707" y="1590528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2683" y="2455265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9373" y="3195620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0203" y="3907043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630741" y="2333654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71780" y="2329703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8707" y="2400441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37568" y="2325697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43215" y="3193802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75956" y="2329995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0DB3E0D-0DA9-4C31-8022-2DC5290E58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35190" y="3072634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54841" y="3072633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F106944-CD61-416F-872A-F41D26A84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04580" y="3072630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A2931655-46BE-4F4A-B527-0245064E65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82219" y="3822286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F7545FD8-EC7D-4EE2-8D81-6872F499C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1469" y="2333654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7389E8B3-AE94-4434-BD66-82B90E0EF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398143" y="3082243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13195C35-320D-4D35-A378-F90B28B8FF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97353" y="2426967"/>
            <a:ext cx="394062" cy="355057"/>
          </a:xfrm>
          <a:prstGeom prst="rect">
            <a:avLst/>
          </a:prstGeom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5358ED4D-30AD-4229-9DDF-E6371BD78193}"/>
              </a:ext>
            </a:extLst>
          </p:cNvPr>
          <p:cNvGrpSpPr/>
          <p:nvPr/>
        </p:nvGrpSpPr>
        <p:grpSpPr>
          <a:xfrm>
            <a:off x="1356295" y="2356477"/>
            <a:ext cx="401369" cy="564394"/>
            <a:chOff x="963782" y="2336701"/>
            <a:chExt cx="401369" cy="564394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F924B157-8060-444E-85E3-CAEDE37C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54B6223A-66D9-4F06-8665-8347E57A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8380339-742E-40F3-93DA-53451FEAE9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07419" y="3817511"/>
            <a:ext cx="455016" cy="56766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AA30396C-404B-4657-8E92-A7948419A3E9}"/>
              </a:ext>
            </a:extLst>
          </p:cNvPr>
          <p:cNvGrpSpPr/>
          <p:nvPr/>
        </p:nvGrpSpPr>
        <p:grpSpPr>
          <a:xfrm>
            <a:off x="2074912" y="3094516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52A9FC95-1C93-47F7-BEE5-167CFDAD0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xmlns="" id="{E4A0911F-E93A-43E9-A58C-A13D70E62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xmlns="" id="{280EE09C-BC29-4894-844C-10DF79A47277}"/>
              </a:ext>
            </a:extLst>
          </p:cNvPr>
          <p:cNvGrpSpPr/>
          <p:nvPr/>
        </p:nvGrpSpPr>
        <p:grpSpPr>
          <a:xfrm>
            <a:off x="6622758" y="3089317"/>
            <a:ext cx="401369" cy="564394"/>
            <a:chOff x="963782" y="2336701"/>
            <a:chExt cx="401369" cy="564394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xmlns="" id="{580C36AB-D069-4C1B-BE38-1C7C1E08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3914597D-72D3-4A8A-A06F-39A2B274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9A2E07B7-94A3-49B1-998A-2D3D5A41E20D}"/>
              </a:ext>
            </a:extLst>
          </p:cNvPr>
          <p:cNvGrpSpPr/>
          <p:nvPr/>
        </p:nvGrpSpPr>
        <p:grpSpPr>
          <a:xfrm>
            <a:off x="1699901" y="3836342"/>
            <a:ext cx="401369" cy="564394"/>
            <a:chOff x="963782" y="2336701"/>
            <a:chExt cx="401369" cy="564394"/>
          </a:xfrm>
        </p:grpSpPr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A3AF049C-832A-40EE-ADAD-481607CC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xmlns="" id="{38D0A8DE-305D-4CE1-90F2-F5C4787B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0C42F529-9DB4-4DE5-AF4C-D9F7B7EFDD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86005" y="3082534"/>
            <a:ext cx="455016" cy="567661"/>
          </a:xfrm>
          <a:prstGeom prst="rect">
            <a:avLst/>
          </a:prstGeom>
        </p:spPr>
      </p:pic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xmlns="" id="{F7A2DD2A-09BF-44E6-B100-CB8FA189F05B}"/>
              </a:ext>
            </a:extLst>
          </p:cNvPr>
          <p:cNvGrpSpPr/>
          <p:nvPr/>
        </p:nvGrpSpPr>
        <p:grpSpPr>
          <a:xfrm>
            <a:off x="7699444" y="2323477"/>
            <a:ext cx="401369" cy="564394"/>
            <a:chOff x="963782" y="2336701"/>
            <a:chExt cx="401369" cy="564394"/>
          </a:xfrm>
        </p:grpSpPr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8FF029D4-0FCC-448C-BE7F-33ADD434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6" name="Рисунок 165">
              <a:extLst>
                <a:ext uri="{FF2B5EF4-FFF2-40B4-BE49-F238E27FC236}">
                  <a16:creationId xmlns:a16="http://schemas.microsoft.com/office/drawing/2014/main" xmlns="" id="{1563FBCE-1AD7-4381-AB82-0C0335D74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08582" y="3815272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A201212C-C07E-4C6A-BF53-37167936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40577" y="3836492"/>
            <a:ext cx="455016" cy="56766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7D1A8C35-F13A-4115-AF7E-DC1B8F15CA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92007" y="3081349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D8C72A89-BCA1-448C-A2D1-4E76C7C7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058808" y="2333654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EAC9782F-9D7D-4FE5-BACC-9F2AF590AA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511" y="2415647"/>
            <a:ext cx="394062" cy="40367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927C3C8-689D-4FEE-8565-6430942A50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21111" y="2362765"/>
            <a:ext cx="420821" cy="53459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41ADBC2-EA68-4C17-90C3-4FAB4E61DE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8725" y="3096383"/>
            <a:ext cx="420821" cy="53459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2B0DA28-76C6-44B6-A28B-5C1A75A3CDEB}"/>
              </a:ext>
            </a:extLst>
          </p:cNvPr>
          <p:cNvSpPr txBox="1"/>
          <p:nvPr/>
        </p:nvSpPr>
        <p:spPr>
          <a:xfrm>
            <a:off x="2583878" y="302091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FCE5B8DD-5CD7-4885-94DC-93EE20EB1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68" y="3165326"/>
            <a:ext cx="394062" cy="40367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354D059-9862-4F17-97E3-7C85EF3923CC}"/>
              </a:ext>
            </a:extLst>
          </p:cNvPr>
          <p:cNvSpPr txBox="1"/>
          <p:nvPr/>
        </p:nvSpPr>
        <p:spPr>
          <a:xfrm>
            <a:off x="1197113" y="2999800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5ADDB9DE-B786-42FD-AC61-5A2C3D71E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463" y="3902755"/>
            <a:ext cx="394062" cy="40367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6C5823AD-EE71-479C-BC33-90420F9388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30856" y="2362703"/>
            <a:ext cx="420821" cy="53459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02A4BD8F-F270-42FD-8245-02CFD4B52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823" y="2423609"/>
            <a:ext cx="394062" cy="40367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92F161A-6E66-4B69-8A29-E2F22EEE5E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22374" y="2325697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6F4B5FF9-D9B0-472C-AE21-3998F783FE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366394" y="2325697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746BE1F-36C4-46CF-AC78-A2E717255B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0791" y="2327714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12524626-28D7-41BD-A997-D02F34C9BD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887591" y="2362703"/>
            <a:ext cx="420821" cy="53459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9241E8E8-8B78-43FA-A6C8-55C9662FD0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823" y="3161845"/>
            <a:ext cx="394062" cy="40367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DD915556-37D2-4CA8-A38E-3F6D5A5995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14899" y="3089317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8998422-6B4F-404F-9693-005A2D82C4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22321" y="3089317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5C55A065-24B0-4C49-B879-2D5DBB260A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19341" y="3081349"/>
            <a:ext cx="455016" cy="567661"/>
          </a:xfrm>
          <a:prstGeom prst="rect">
            <a:avLst/>
          </a:prstGeom>
        </p:spPr>
      </p:pic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8" y="1330936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12566" y="494529"/>
            <a:ext cx="9641900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Виконай дії з іменованими </a:t>
            </a:r>
            <a:r>
              <a:rPr lang="uk-UA" sz="4000" b="1" dirty="0" smtClean="0">
                <a:solidFill>
                  <a:schemeClr val="bg1"/>
                </a:solidFill>
              </a:rPr>
              <a:t>числами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85" y="1316193"/>
            <a:ext cx="1830200" cy="309726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8527" y="243125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01006" y="3160079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7942" y="3913229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46814" y="2416399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60078" y="3081421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85381" y="3179133"/>
            <a:ext cx="394062" cy="35505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B7E30316-EB29-42E4-9B0D-E17400C3D2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36405" y="2340021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F88A27CD-0BEB-4223-8A61-B63396449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23341" y="2337207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F7545FD8-EC7D-4EE2-8D81-6872F499C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85058" y="3801408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7389E8B3-AE94-4434-BD66-82B90E0EF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39543" y="3081421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F924B157-8060-444E-85E3-CAEDE37CC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291" y="3168025"/>
            <a:ext cx="394062" cy="403674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54B6223A-66D9-4F06-8665-8347E57A5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25" y="2406946"/>
            <a:ext cx="394062" cy="403674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84246" y="2340022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7D90D7D5-9F35-413E-961A-98BADF009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20560" y="3073666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C0C58914-6E07-463B-ABBC-2B50DD4475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46778" y="3081421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BE60EDAC-B70E-441F-BF81-A054C73A70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2110" y="2360457"/>
            <a:ext cx="420821" cy="534599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481270CC-E884-4CA3-BC2C-BAB4C9F2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20944" y="3821065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8D786749-91B6-48FB-8A3C-86643E1913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5012" y="3081421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4AC0F2C2-17BF-4779-8F0A-7797551500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85355" y="3848322"/>
            <a:ext cx="420821" cy="534599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xmlns="" id="{4E720848-FE45-4B45-A136-AA0EC63BC1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37708" y="2337207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C73FE913-75F6-4F85-92AB-0503FEF2EA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215" y="3718620"/>
            <a:ext cx="990651" cy="78109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17ED3671-9DD4-4EDE-95E2-AEEFBCDF46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958" y="2387484"/>
            <a:ext cx="660434" cy="45722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C6448D70-831C-4E7E-A697-04C3A30BDC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9550" y="3105926"/>
            <a:ext cx="524617" cy="490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85017C-5810-49CE-A428-008F556B54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7623" y="2111507"/>
            <a:ext cx="1581371" cy="96215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F17D086-EBD6-4282-B20D-39B6BBFA70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041" y="2406946"/>
            <a:ext cx="660434" cy="4572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5EDEA1-BA63-472B-A8BA-15895D562F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260" y="3103555"/>
            <a:ext cx="565026" cy="7145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CCACBFF-382F-4A6A-ACC3-ACB9EE1C78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2996" y="3087669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49CA2703-6233-457F-B905-222D7742AA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068" y="3085281"/>
            <a:ext cx="565026" cy="7145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C9223F2-9611-40E5-B06A-04F163A009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7862" y="3817222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FC7B34E-2CCE-41E2-9661-CA7DBCD84C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9413" y="3709039"/>
            <a:ext cx="990651" cy="781090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048309-46B9-4499-93AB-BB25FD3056F9}"/>
              </a:ext>
            </a:extLst>
          </p:cNvPr>
          <p:cNvGrpSpPr/>
          <p:nvPr/>
        </p:nvGrpSpPr>
        <p:grpSpPr>
          <a:xfrm>
            <a:off x="2082207" y="3822699"/>
            <a:ext cx="401369" cy="564394"/>
            <a:chOff x="963782" y="2336701"/>
            <a:chExt cx="401369" cy="564394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0BF10AFA-5D5B-45C3-82AC-83E8A7DCC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846E191F-E970-42B7-A39D-643ECDF9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A368F00-EC8A-4050-833C-AD72E84E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01666" y="2332264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E3589B0-A258-43E6-8858-60396A1DF0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85449" y="2292808"/>
            <a:ext cx="455016" cy="567661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FB5C5E5C-253D-41B1-B708-06EC998B01B7}"/>
              </a:ext>
            </a:extLst>
          </p:cNvPr>
          <p:cNvGrpSpPr/>
          <p:nvPr/>
        </p:nvGrpSpPr>
        <p:grpSpPr>
          <a:xfrm>
            <a:off x="7336354" y="2345581"/>
            <a:ext cx="401369" cy="564394"/>
            <a:chOff x="963782" y="2336701"/>
            <a:chExt cx="401369" cy="56439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79BB3721-C739-4C67-B9AD-CBDE4C22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686ECA3D-5FED-469E-9B1B-C7E7D4483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B470C48-BD80-43FA-84AD-90E090B0F8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319" y="2132142"/>
            <a:ext cx="1581371" cy="96215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08B9C6BA-AC86-4385-89E0-D88254CA55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194782" y="2351726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E7064AD5-4E45-4B92-B081-401DEABAD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67539" y="3087669"/>
            <a:ext cx="455016" cy="567661"/>
          </a:xfrm>
          <a:prstGeom prst="rect">
            <a:avLst/>
          </a:prstGeom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C92E9583-BC77-4001-8DCB-9E88EFF9A6CC}"/>
              </a:ext>
            </a:extLst>
          </p:cNvPr>
          <p:cNvGrpSpPr/>
          <p:nvPr/>
        </p:nvGrpSpPr>
        <p:grpSpPr>
          <a:xfrm>
            <a:off x="6967024" y="3061500"/>
            <a:ext cx="401369" cy="564394"/>
            <a:chOff x="963782" y="2336701"/>
            <a:chExt cx="401369" cy="564394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E86A2F48-3505-4B0E-A2A7-9ABC65CD6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790CE6FA-FDE2-4EFC-87ED-A785F0BF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7A7357C-5149-4EB2-A7F3-FD7F85F7CD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1598" y="3112110"/>
            <a:ext cx="524617" cy="49077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665CA47-524D-4F52-8C1D-7D50E3DB82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29722" y="3061070"/>
            <a:ext cx="455016" cy="567661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40578"/>
            <a:ext cx="9990071" cy="826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№838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506071" y="1266886"/>
            <a:ext cx="9538100" cy="1820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Ширина прямокутника дорівнює 5 см, а довжина – 20 см. </a:t>
            </a:r>
            <a:r>
              <a:rPr lang="uk-UA" sz="2800" dirty="0">
                <a:solidFill>
                  <a:srgbClr val="FFFF00"/>
                </a:solidFill>
              </a:rPr>
              <a:t>На скільки сантиметрів </a:t>
            </a:r>
            <a:r>
              <a:rPr lang="uk-UA" sz="2800" dirty="0"/>
              <a:t>довжина прямокутника більша, ніж ширина? </a:t>
            </a:r>
            <a:r>
              <a:rPr lang="uk-UA" sz="2800" dirty="0">
                <a:solidFill>
                  <a:srgbClr val="FFFF00"/>
                </a:solidFill>
              </a:rPr>
              <a:t>У скільки разів </a:t>
            </a:r>
            <a:r>
              <a:rPr lang="uk-UA" sz="2800" dirty="0"/>
              <a:t>довжина прямокутника більша, ніж ширина?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449E64-09D1-4BE3-9B3A-89281374C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8" t="20572" r="6198" b="20484"/>
          <a:stretch/>
        </p:blipFill>
        <p:spPr>
          <a:xfrm>
            <a:off x="1054100" y="3214497"/>
            <a:ext cx="2412000" cy="172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693200" y="3206883"/>
            <a:ext cx="1664067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20 – 5 =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416919" y="3206883"/>
            <a:ext cx="1434219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15 (см)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666305" y="4548163"/>
            <a:ext cx="18416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5518633" y="4548162"/>
            <a:ext cx="59517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на 15 см довжина більша за ширину.</a:t>
            </a:r>
            <a:endParaRPr lang="uk-UA" sz="28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701307" y="3858375"/>
            <a:ext cx="1664067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20 : 5 =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425026" y="3858375"/>
            <a:ext cx="1434219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4 (р.)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666305" y="5197610"/>
            <a:ext cx="18523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5518633" y="5204108"/>
            <a:ext cx="59517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у 4 р. довжина більша за ширину.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5146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</a:rPr>
              <a:t>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054100" y="1339838"/>
            <a:ext cx="6314451" cy="17409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 кг моркви коштує 9 грн, а 1 кг цибулі – 18 грн. У скільки разів морква дешевша, ніж цибуля?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263739" y="3511104"/>
            <a:ext cx="1554765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18 : 9 =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818504" y="3511104"/>
            <a:ext cx="1125036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2 (р.)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054100" y="4341440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912532" y="4341440"/>
            <a:ext cx="61023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 2 рази </a:t>
            </a:r>
            <a:r>
              <a:rPr lang="uk-UA" sz="2800" dirty="0"/>
              <a:t>морква дешевша, ніж </a:t>
            </a:r>
            <a:r>
              <a:rPr lang="uk-UA" sz="2800" dirty="0" smtClean="0"/>
              <a:t>цибуля.</a:t>
            </a:r>
            <a:endParaRPr lang="uk-UA" sz="2800" dirty="0"/>
          </a:p>
        </p:txBody>
      </p:sp>
      <p:pic>
        <p:nvPicPr>
          <p:cNvPr id="17" name="Picture 2" descr="a cute boy character">
            <a:extLst>
              <a:ext uri="{FF2B5EF4-FFF2-40B4-BE49-F238E27FC236}">
                <a16:creationId xmlns:a16="http://schemas.microsoft.com/office/drawing/2014/main" xmlns="" id="{8E22397F-602B-46DF-8820-052E188CB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95" y="1302850"/>
            <a:ext cx="2792805" cy="29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10014</TotalTime>
  <Words>500</Words>
  <Application>Microsoft Office PowerPoint</Application>
  <PresentationFormat>Произвольный</PresentationFormat>
  <Paragraphs>118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1150</cp:revision>
  <dcterms:created xsi:type="dcterms:W3CDTF">2018-01-05T16:38:53Z</dcterms:created>
  <dcterms:modified xsi:type="dcterms:W3CDTF">2025-04-08T08:42:42Z</dcterms:modified>
</cp:coreProperties>
</file>