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873" r:id="rId3"/>
    <p:sldId id="874" r:id="rId4"/>
    <p:sldId id="875" r:id="rId5"/>
    <p:sldId id="878" r:id="rId6"/>
    <p:sldId id="869" r:id="rId7"/>
    <p:sldId id="877" r:id="rId8"/>
    <p:sldId id="854" r:id="rId9"/>
    <p:sldId id="879" r:id="rId10"/>
    <p:sldId id="807" r:id="rId11"/>
    <p:sldId id="876" r:id="rId12"/>
    <p:sldId id="880" r:id="rId13"/>
    <p:sldId id="2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73"/>
            <p14:sldId id="874"/>
            <p14:sldId id="875"/>
            <p14:sldId id="878"/>
            <p14:sldId id="869"/>
            <p14:sldId id="877"/>
            <p14:sldId id="854"/>
            <p14:sldId id="879"/>
            <p14:sldId id="807"/>
            <p14:sldId id="876"/>
            <p14:sldId id="880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FFFF00"/>
    <a:srgbClr val="295FFF"/>
    <a:srgbClr val="FF3131"/>
    <a:srgbClr val="00B050"/>
    <a:srgbClr val="C6109F"/>
    <a:srgbClr val="BA1CBA"/>
    <a:srgbClr val="1694E9"/>
    <a:srgbClr val="0D0D0D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3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3200" b="1" dirty="0" err="1" smtClean="0">
              <a:solidFill>
                <a:schemeClr val="bg1"/>
              </a:solidFill>
            </a:rPr>
            <a:t>Обчисле-ння</a:t>
          </a:r>
          <a:r>
            <a:rPr lang="uk-UA" sz="3200" b="1" dirty="0" smtClean="0">
              <a:solidFill>
                <a:schemeClr val="bg1"/>
              </a:solidFill>
            </a:rPr>
            <a:t> виразів на  </a:t>
          </a:r>
          <a:r>
            <a:rPr lang="uk-UA" sz="3200" b="1" dirty="0" err="1" smtClean="0">
              <a:solidFill>
                <a:schemeClr val="bg1"/>
              </a:solidFill>
            </a:rPr>
            <a:t>множе-ння</a:t>
          </a:r>
          <a:r>
            <a:rPr lang="uk-UA" sz="3200" b="1" dirty="0" smtClean="0">
              <a:solidFill>
                <a:schemeClr val="bg1"/>
              </a:solidFill>
            </a:rPr>
            <a:t> і ділення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</a:t>
          </a:r>
          <a:r>
            <a:rPr lang="uk-UA" sz="3200" b="1" dirty="0" err="1" smtClean="0">
              <a:solidFill>
                <a:schemeClr val="bg1"/>
              </a:solidFill>
            </a:rPr>
            <a:t>раху-нок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Пери-метр квадрата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dirty="0" smtClean="0">
              <a:solidFill>
                <a:schemeClr val="bg1"/>
              </a:solidFill>
            </a:rPr>
            <a:t> задач 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3131"/>
        </a:solidFill>
      </dgm:spPr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Ділення на число 7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5" custScaleX="141256" custLinFactX="100000" custLinFactNeighborX="108472" custLinFactNeighborY="-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5" custScaleX="129083" custLinFactX="100000" custLinFactNeighborX="101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5" custScaleX="98954" custLinFactX="-257838" custLinFactNeighborX="-3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3" presStyleCnt="5" custScaleX="127395" custLinFactNeighborX="-8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D2B473EA-0294-46C9-BEB1-B63C89DB6F91}" type="pres">
      <dgm:prSet presAssocID="{BC7931E8-86A7-44AD-A246-C659A84EF1D0}" presName="node" presStyleLbl="node1" presStyleIdx="4" presStyleCnt="5" custScaleX="124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71AEA-A91F-46E2-8490-56FD0A0A1DB1}" type="presOf" srcId="{1A16E29F-4735-4462-97C4-9BCD9C4C486C}" destId="{5224CAA1-3EC9-4CF6-8381-99180C56B6A8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69B41A2E-E447-4E3F-B113-D9FC0D4E23F5}" type="presOf" srcId="{6115EC9A-5D0A-49BC-89B0-C823DAA39B65}" destId="{00E23834-4C97-4BAD-9028-AA93134EBB29}" srcOrd="0" destOrd="0" presId="urn:microsoft.com/office/officeart/2005/8/layout/hList6"/>
    <dgm:cxn modelId="{1755C41C-DC3F-4DC3-8D29-0A4CEA1C1CA1}" type="presOf" srcId="{289AA968-9F58-4A6E-B11C-582CA574AD65}" destId="{6408D3F1-0C0E-4F5D-B5D5-053E6D4B4C50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4" destOrd="0" parTransId="{F78F4AAA-2F15-475F-922E-F959D1C7547E}" sibTransId="{46BA457C-7EE8-4DE0-8B1E-DA724D446462}"/>
    <dgm:cxn modelId="{33356A50-19EB-4DC0-9C53-24E232AB3A1B}" type="presOf" srcId="{6EE47331-2253-406E-9CB5-953C9128E5FC}" destId="{783C5BBC-E083-4F12-B4A9-616A8F9530EC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B9433AC0-50FF-4B5F-AA29-3CB8F9474B7B}" type="presOf" srcId="{17FCBCD0-5166-44EF-A995-697AB50FC98B}" destId="{8C93B566-6306-40C5-A3D5-B84E788E517B}" srcOrd="0" destOrd="0" presId="urn:microsoft.com/office/officeart/2005/8/layout/hList6"/>
    <dgm:cxn modelId="{8BAF2CE8-AE49-402E-8463-29D75DB374B3}" type="presOf" srcId="{BC7931E8-86A7-44AD-A246-C659A84EF1D0}" destId="{D2B473EA-0294-46C9-BEB1-B63C89DB6F91}" srcOrd="0" destOrd="0" presId="urn:microsoft.com/office/officeart/2005/8/layout/hList6"/>
    <dgm:cxn modelId="{4D6393D1-23D9-49CA-876E-0500FB21F6A0}" srcId="{289AA968-9F58-4A6E-B11C-582CA574AD65}" destId="{1A16E29F-4735-4462-97C4-9BCD9C4C486C}" srcOrd="3" destOrd="0" parTransId="{73E3B522-476C-406F-A210-531690AED282}" sibTransId="{F2D33BF4-615F-4128-B58D-C20892E7A4B8}"/>
    <dgm:cxn modelId="{A1683398-159B-401D-A530-EEBB22914239}" type="presParOf" srcId="{6408D3F1-0C0E-4F5D-B5D5-053E6D4B4C50}" destId="{783C5BBC-E083-4F12-B4A9-616A8F9530EC}" srcOrd="0" destOrd="0" presId="urn:microsoft.com/office/officeart/2005/8/layout/hList6"/>
    <dgm:cxn modelId="{3A9E915A-9434-4858-B30B-DC7CAABA316E}" type="presParOf" srcId="{6408D3F1-0C0E-4F5D-B5D5-053E6D4B4C50}" destId="{903EF99B-E600-4B60-96C8-658D7EF2F880}" srcOrd="1" destOrd="0" presId="urn:microsoft.com/office/officeart/2005/8/layout/hList6"/>
    <dgm:cxn modelId="{C42271B6-7D2F-4280-AF47-C3095499B1E6}" type="presParOf" srcId="{6408D3F1-0C0E-4F5D-B5D5-053E6D4B4C50}" destId="{00E23834-4C97-4BAD-9028-AA93134EBB29}" srcOrd="2" destOrd="0" presId="urn:microsoft.com/office/officeart/2005/8/layout/hList6"/>
    <dgm:cxn modelId="{F3AEE5CF-755D-48DA-9C5E-23A827B29DEC}" type="presParOf" srcId="{6408D3F1-0C0E-4F5D-B5D5-053E6D4B4C50}" destId="{8876FB75-3E41-41EA-914C-4542E25630F3}" srcOrd="3" destOrd="0" presId="urn:microsoft.com/office/officeart/2005/8/layout/hList6"/>
    <dgm:cxn modelId="{4434CE0A-7B54-468D-A488-FE0FF64D94D8}" type="presParOf" srcId="{6408D3F1-0C0E-4F5D-B5D5-053E6D4B4C50}" destId="{8C93B566-6306-40C5-A3D5-B84E788E517B}" srcOrd="4" destOrd="0" presId="urn:microsoft.com/office/officeart/2005/8/layout/hList6"/>
    <dgm:cxn modelId="{06A3C4BC-FCFD-4677-885A-6DB425EB67FF}" type="presParOf" srcId="{6408D3F1-0C0E-4F5D-B5D5-053E6D4B4C50}" destId="{B4E8D5E2-E5AE-41CC-80D3-5A0016AFADCC}" srcOrd="5" destOrd="0" presId="urn:microsoft.com/office/officeart/2005/8/layout/hList6"/>
    <dgm:cxn modelId="{9BF35911-FB5E-4E60-B38A-D38998668764}" type="presParOf" srcId="{6408D3F1-0C0E-4F5D-B5D5-053E6D4B4C50}" destId="{5224CAA1-3EC9-4CF6-8381-99180C56B6A8}" srcOrd="6" destOrd="0" presId="urn:microsoft.com/office/officeart/2005/8/layout/hList6"/>
    <dgm:cxn modelId="{AFBDDF64-836C-4033-A13E-7D778B1B5B33}" type="presParOf" srcId="{6408D3F1-0C0E-4F5D-B5D5-053E6D4B4C50}" destId="{2EE084EB-38FB-44EB-B050-492531D297D1}" srcOrd="7" destOrd="0" presId="urn:microsoft.com/office/officeart/2005/8/layout/hList6"/>
    <dgm:cxn modelId="{F54FDD09-8EC8-45D3-BF16-430655C953F5}" type="presParOf" srcId="{6408D3F1-0C0E-4F5D-B5D5-053E6D4B4C50}" destId="{D2B473EA-0294-46C9-BEB1-B63C89DB6F9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826391" y="966457"/>
          <a:ext cx="4272497" cy="233958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Обчисле-ння</a:t>
          </a:r>
          <a:r>
            <a:rPr lang="uk-UA" sz="3200" b="1" kern="1200" dirty="0" smtClean="0">
              <a:solidFill>
                <a:schemeClr val="bg1"/>
              </a:solidFill>
            </a:rPr>
            <a:t> виразів на  </a:t>
          </a:r>
          <a:r>
            <a:rPr lang="uk-UA" sz="3200" b="1" kern="1200" dirty="0" err="1" smtClean="0">
              <a:solidFill>
                <a:schemeClr val="bg1"/>
              </a:solidFill>
            </a:rPr>
            <a:t>множе-ння</a:t>
          </a:r>
          <a:r>
            <a:rPr lang="uk-UA" sz="3200" b="1" kern="1200" dirty="0" smtClean="0">
              <a:solidFill>
                <a:schemeClr val="bg1"/>
              </a:solidFill>
            </a:rPr>
            <a:t> і ділення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792848" y="854499"/>
        <a:ext cx="2339582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3180675" y="1067266"/>
          <a:ext cx="4272497" cy="2137964"/>
        </a:xfrm>
        <a:prstGeom prst="flowChartManualOperation">
          <a:avLst/>
        </a:prstGeom>
        <a:solidFill>
          <a:srgbClr val="FF313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Ділення на число 7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247941" y="854499"/>
        <a:ext cx="2137964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232111" y="1316775"/>
          <a:ext cx="4272497" cy="163894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</a:t>
          </a:r>
          <a:r>
            <a:rPr lang="uk-UA" sz="3200" b="1" kern="1200" dirty="0" err="1" smtClean="0">
              <a:solidFill>
                <a:schemeClr val="bg1"/>
              </a:solidFill>
            </a:rPr>
            <a:t>раху-нок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4664" y="854499"/>
        <a:ext cx="1638946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5399478" y="1081245"/>
          <a:ext cx="4272497" cy="2110006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Пери-метр квадрата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6480723" y="854499"/>
        <a:ext cx="2110006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7618199" y="1107016"/>
          <a:ext cx="4272497" cy="2058463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 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8725216" y="854498"/>
        <a:ext cx="205846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7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jopdsgdn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7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7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3995503"/>
            <a:ext cx="8969829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Ділення на число 7</a:t>
            </a:r>
            <a:r>
              <a:rPr lang="uk-UA" sz="4400" b="1" dirty="0">
                <a:solidFill>
                  <a:srgbClr val="7030A0"/>
                </a:solidFill>
              </a:rPr>
              <a:t>. </a:t>
            </a:r>
            <a:endParaRPr lang="uk-UA" sz="4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Периметр </a:t>
            </a:r>
            <a:r>
              <a:rPr lang="uk-UA" sz="4400" b="1" dirty="0">
                <a:solidFill>
                  <a:srgbClr val="7030A0"/>
                </a:solidFill>
              </a:rPr>
              <a:t>квадрата.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Ordinal numbers for teaching children counting vector">
            <a:extLst>
              <a:ext uri="{FF2B5EF4-FFF2-40B4-BE49-F238E27FC236}">
                <a16:creationId xmlns:a16="http://schemas.microsoft.com/office/drawing/2014/main" xmlns="" id="{A56F5FBD-83DA-4EB7-8D62-0A1A9DCCB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21245"/>
            <a:ext cx="2378701" cy="249863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74437" y="1121245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8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r>
              <a:rPr lang="uk-UA" sz="2400" b="1" dirty="0" smtClean="0">
                <a:solidFill>
                  <a:srgbClr val="7030A0"/>
                </a:solidFill>
              </a:rPr>
              <a:t>1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0971" y="503174"/>
            <a:ext cx="9797143" cy="68977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Знайди периметр квадрата дією </a:t>
            </a:r>
            <a:r>
              <a:rPr lang="uk-UA" sz="3600" b="1" dirty="0" smtClean="0">
                <a:solidFill>
                  <a:schemeClr val="bg1"/>
                </a:solidFill>
              </a:rPr>
              <a:t>додавання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5E8691D-DCCD-404B-AB1F-88F82E9CE3C3}"/>
              </a:ext>
            </a:extLst>
          </p:cNvPr>
          <p:cNvSpPr/>
          <p:nvPr/>
        </p:nvSpPr>
        <p:spPr>
          <a:xfrm>
            <a:off x="4789714" y="2535291"/>
            <a:ext cx="5729440" cy="17199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Щоб	</a:t>
            </a:r>
            <a:r>
              <a:rPr lang="uk-UA" sz="3200" dirty="0" smtClean="0">
                <a:solidFill>
                  <a:schemeClr val="bg1"/>
                </a:solidFill>
              </a:rPr>
              <a:t>обчислити периметр квадрата, треба </a:t>
            </a:r>
            <a:r>
              <a:rPr lang="uk-UA" sz="3200" dirty="0">
                <a:solidFill>
                  <a:schemeClr val="bg1"/>
                </a:solidFill>
              </a:rPr>
              <a:t>довжину його сторони </a:t>
            </a:r>
            <a:r>
              <a:rPr lang="uk-UA" sz="3200" dirty="0" smtClean="0">
                <a:solidFill>
                  <a:schemeClr val="bg1"/>
                </a:solidFill>
              </a:rPr>
              <a:t>помножити</a:t>
            </a:r>
            <a:r>
              <a:rPr lang="uk-UA" sz="3200" dirty="0">
                <a:solidFill>
                  <a:schemeClr val="bg1"/>
                </a:solidFill>
              </a:rPr>
              <a:t> </a:t>
            </a:r>
            <a:r>
              <a:rPr lang="uk-UA" sz="3200" dirty="0" smtClean="0">
                <a:solidFill>
                  <a:schemeClr val="bg1"/>
                </a:solidFill>
              </a:rPr>
              <a:t>на 4</a:t>
            </a:r>
            <a:r>
              <a:rPr lang="uk-UA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3BAD930-B947-4D6F-AD2F-A56D29045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543" y="3637268"/>
            <a:ext cx="1841079" cy="273335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591DACD-4185-4EA8-A1C9-C6E6E7EBFCEC}"/>
              </a:ext>
            </a:extLst>
          </p:cNvPr>
          <p:cNvSpPr/>
          <p:nvPr/>
        </p:nvSpPr>
        <p:spPr>
          <a:xfrm>
            <a:off x="1240972" y="1822119"/>
            <a:ext cx="2614274" cy="22821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блачко с текстом: прямоугольное со скругленными углами 14">
            <a:extLst>
              <a:ext uri="{FF2B5EF4-FFF2-40B4-BE49-F238E27FC236}">
                <a16:creationId xmlns:a16="http://schemas.microsoft.com/office/drawing/2014/main" xmlns="" id="{20ABB554-47C2-420A-9F84-7CDE0C0BD569}"/>
              </a:ext>
            </a:extLst>
          </p:cNvPr>
          <p:cNvSpPr/>
          <p:nvPr/>
        </p:nvSpPr>
        <p:spPr>
          <a:xfrm>
            <a:off x="4789714" y="1394217"/>
            <a:ext cx="6150429" cy="105507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Поміркуй, як можна обчислити периметр квадрата іншим способом.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: скругленные углы 6">
            <a:extLst>
              <a:ext uri="{FF2B5EF4-FFF2-40B4-BE49-F238E27FC236}">
                <a16:creationId xmlns="" xmlns:a16="http://schemas.microsoft.com/office/drawing/2014/main" id="{05E8691D-DCCD-404B-AB1F-88F82E9CE3C3}"/>
              </a:ext>
            </a:extLst>
          </p:cNvPr>
          <p:cNvSpPr/>
          <p:nvPr/>
        </p:nvSpPr>
        <p:spPr>
          <a:xfrm>
            <a:off x="1240970" y="4525327"/>
            <a:ext cx="6465123" cy="5826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solidFill>
                  <a:srgbClr val="FFFF00"/>
                </a:solidFill>
              </a:rPr>
              <a:t>І </a:t>
            </a:r>
            <a:r>
              <a:rPr lang="uk-UA" sz="2800" b="1" dirty="0" smtClean="0">
                <a:solidFill>
                  <a:srgbClr val="FFFF00"/>
                </a:solidFill>
              </a:rPr>
              <a:t>спосіб</a:t>
            </a:r>
            <a:r>
              <a:rPr lang="uk-UA" sz="2800" b="1" dirty="0" smtClean="0">
                <a:solidFill>
                  <a:schemeClr val="bg1"/>
                </a:solidFill>
              </a:rPr>
              <a:t>: 5 </a:t>
            </a:r>
            <a:r>
              <a:rPr lang="uk-UA" sz="2800" b="1" dirty="0">
                <a:solidFill>
                  <a:schemeClr val="bg1"/>
                </a:solidFill>
              </a:rPr>
              <a:t>см + </a:t>
            </a:r>
            <a:r>
              <a:rPr lang="uk-UA" sz="2800" b="1" dirty="0" smtClean="0">
                <a:solidFill>
                  <a:schemeClr val="bg1"/>
                </a:solidFill>
              </a:rPr>
              <a:t>5 </a:t>
            </a:r>
            <a:r>
              <a:rPr lang="uk-UA" sz="2800" b="1" dirty="0">
                <a:solidFill>
                  <a:schemeClr val="bg1"/>
                </a:solidFill>
              </a:rPr>
              <a:t>см + </a:t>
            </a:r>
            <a:r>
              <a:rPr lang="uk-UA" sz="2800" b="1" dirty="0" smtClean="0">
                <a:solidFill>
                  <a:schemeClr val="bg1"/>
                </a:solidFill>
              </a:rPr>
              <a:t>5 </a:t>
            </a:r>
            <a:r>
              <a:rPr lang="uk-UA" sz="2800" b="1" dirty="0">
                <a:solidFill>
                  <a:schemeClr val="bg1"/>
                </a:solidFill>
              </a:rPr>
              <a:t>см + </a:t>
            </a:r>
            <a:r>
              <a:rPr lang="uk-UA" sz="2800" b="1" dirty="0" smtClean="0">
                <a:solidFill>
                  <a:schemeClr val="bg1"/>
                </a:solidFill>
              </a:rPr>
              <a:t>5 </a:t>
            </a:r>
            <a:r>
              <a:rPr lang="uk-UA" sz="2800" b="1" dirty="0">
                <a:solidFill>
                  <a:schemeClr val="bg1"/>
                </a:solidFill>
              </a:rPr>
              <a:t>см = </a:t>
            </a:r>
            <a:r>
              <a:rPr lang="uk-UA" sz="2800" b="1" dirty="0" smtClean="0">
                <a:solidFill>
                  <a:schemeClr val="bg1"/>
                </a:solidFill>
              </a:rPr>
              <a:t>20 </a:t>
            </a:r>
            <a:r>
              <a:rPr lang="uk-UA" sz="2800" b="1" dirty="0">
                <a:solidFill>
                  <a:schemeClr val="bg1"/>
                </a:solidFill>
              </a:rPr>
              <a:t>см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062843" y="1272508"/>
            <a:ext cx="118654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5 см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: скругленные углы 6">
            <a:extLst>
              <a:ext uri="{FF2B5EF4-FFF2-40B4-BE49-F238E27FC236}">
                <a16:creationId xmlns="" xmlns:a16="http://schemas.microsoft.com/office/drawing/2014/main" id="{05E8691D-DCCD-404B-AB1F-88F82E9CE3C3}"/>
              </a:ext>
            </a:extLst>
          </p:cNvPr>
          <p:cNvSpPr/>
          <p:nvPr/>
        </p:nvSpPr>
        <p:spPr>
          <a:xfrm>
            <a:off x="1240972" y="5260027"/>
            <a:ext cx="4191000" cy="5826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 smtClean="0">
                <a:solidFill>
                  <a:srgbClr val="FFFF00"/>
                </a:solidFill>
              </a:rPr>
              <a:t>ІІ спосіб</a:t>
            </a:r>
            <a:r>
              <a:rPr lang="uk-UA" sz="2800" b="1" dirty="0" smtClean="0">
                <a:solidFill>
                  <a:schemeClr val="bg1"/>
                </a:solidFill>
              </a:rPr>
              <a:t>:  5 </a:t>
            </a:r>
            <a:r>
              <a:rPr lang="uk-UA" sz="2800" b="1" dirty="0">
                <a:solidFill>
                  <a:schemeClr val="bg1"/>
                </a:solidFill>
              </a:rPr>
              <a:t>см </a:t>
            </a:r>
            <a:r>
              <a:rPr lang="uk-UA" sz="2800" b="1" dirty="0" smtClean="0">
                <a:solidFill>
                  <a:schemeClr val="bg1"/>
                </a:solidFill>
              </a:rPr>
              <a:t>∙ 4 = 20 </a:t>
            </a:r>
            <a:r>
              <a:rPr lang="uk-UA" sz="2800" b="1" dirty="0">
                <a:solidFill>
                  <a:schemeClr val="bg1"/>
                </a:solidFill>
              </a:rPr>
              <a:t>см </a:t>
            </a:r>
          </a:p>
        </p:txBody>
      </p:sp>
    </p:spTree>
    <p:extLst>
      <p:ext uri="{BB962C8B-B14F-4D97-AF65-F5344CB8AC3E}">
        <p14:creationId xmlns:p14="http://schemas.microsoft.com/office/powerpoint/2010/main" val="32524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398" y="595553"/>
            <a:ext cx="4757059" cy="9284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2486" y="1890971"/>
            <a:ext cx="2797629" cy="2333869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09 Таблиці множення на 6_9\№111 - Ділення на 7\2025-04-03_1913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" b="1292"/>
          <a:stretch/>
        </p:blipFill>
        <p:spPr bwMode="auto">
          <a:xfrm>
            <a:off x="5856514" y="360000"/>
            <a:ext cx="5932033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2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3856" y="496266"/>
            <a:ext cx="10541587" cy="604366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/>
              <a:t>Рефлексія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12356" y="1167687"/>
            <a:ext cx="6876146" cy="9194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Намалюй </a:t>
            </a:r>
            <a:r>
              <a:rPr lang="ru-RU" sz="2400" b="1" dirty="0">
                <a:solidFill>
                  <a:srgbClr val="7030A0"/>
                </a:solidFill>
              </a:rPr>
              <a:t>смайлик, </a:t>
            </a:r>
            <a:r>
              <a:rPr lang="ru-RU" sz="2400" b="1" dirty="0" err="1">
                <a:solidFill>
                  <a:srgbClr val="7030A0"/>
                </a:solidFill>
              </a:rPr>
              <a:t>що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відповідає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твоєму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враженню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</a:t>
            </a:r>
            <a:r>
              <a:rPr lang="ru-RU" sz="2400" b="1" dirty="0">
                <a:solidFill>
                  <a:srgbClr val="7030A0"/>
                </a:solidFill>
              </a:rPr>
              <a:t> уроку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8914" y="3231473"/>
            <a:ext cx="3173132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Все </a:t>
            </a:r>
            <a:r>
              <a:rPr lang="ru-RU" sz="2400" b="1" dirty="0" err="1">
                <a:solidFill>
                  <a:srgbClr val="7030A0"/>
                </a:solidFill>
              </a:rPr>
              <a:t>вийшло</a:t>
            </a:r>
            <a:r>
              <a:rPr lang="ru-RU" sz="2400" b="1" dirty="0">
                <a:solidFill>
                  <a:srgbClr val="7030A0"/>
                </a:solidFill>
              </a:rPr>
              <a:t>! Уроком </a:t>
            </a:r>
            <a:r>
              <a:rPr lang="ru-RU" sz="2400" b="1" dirty="0" err="1">
                <a:solidFill>
                  <a:srgbClr val="7030A0"/>
                </a:solidFill>
              </a:rPr>
              <a:t>задоволений</a:t>
            </a:r>
            <a:r>
              <a:rPr lang="ru-RU" sz="2400" b="1" dirty="0">
                <a:solidFill>
                  <a:srgbClr val="7030A0"/>
                </a:solidFill>
              </a:rPr>
              <a:t>(на)!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8534" y="4406279"/>
            <a:ext cx="348434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Не </a:t>
            </a:r>
            <a:r>
              <a:rPr lang="ru-RU" sz="2400" b="1" dirty="0" err="1">
                <a:solidFill>
                  <a:srgbClr val="7030A0"/>
                </a:solidFill>
              </a:rPr>
              <a:t>зовсім</a:t>
            </a:r>
            <a:r>
              <a:rPr lang="ru-RU" sz="2400" b="1" dirty="0">
                <a:solidFill>
                  <a:srgbClr val="7030A0"/>
                </a:solidFill>
              </a:rPr>
              <a:t> все </a:t>
            </a:r>
            <a:r>
              <a:rPr lang="ru-RU" sz="2400" b="1" dirty="0" err="1">
                <a:solidFill>
                  <a:srgbClr val="7030A0"/>
                </a:solidFill>
              </a:rPr>
              <a:t>виходило</a:t>
            </a:r>
            <a:r>
              <a:rPr lang="ru-RU" sz="2400" b="1" dirty="0">
                <a:solidFill>
                  <a:srgbClr val="7030A0"/>
                </a:solidFill>
              </a:rPr>
              <a:t>, але я </a:t>
            </a:r>
            <a:r>
              <a:rPr lang="ru-RU" sz="2400" b="1" dirty="0" err="1" smtClean="0">
                <a:solidFill>
                  <a:srgbClr val="7030A0"/>
                </a:solidFill>
              </a:rPr>
              <a:t>старав</a:t>
            </a:r>
            <a:r>
              <a:rPr lang="ru-RU" sz="2400" b="1" dirty="0" smtClean="0">
                <a:solidFill>
                  <a:srgbClr val="7030A0"/>
                </a:solidFill>
              </a:rPr>
              <a:t>(ла)</a:t>
            </a:r>
            <a:r>
              <a:rPr lang="ru-RU" sz="2400" b="1" smtClean="0">
                <a:solidFill>
                  <a:srgbClr val="7030A0"/>
                </a:solidFill>
              </a:rPr>
              <a:t>ся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75718" y="4887884"/>
            <a:ext cx="3173132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Мало </a:t>
            </a:r>
            <a:r>
              <a:rPr lang="ru-RU" sz="2400" b="1" dirty="0" err="1">
                <a:solidFill>
                  <a:srgbClr val="7030A0"/>
                </a:solidFill>
              </a:rPr>
              <a:t>що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вийшло</a:t>
            </a:r>
            <a:r>
              <a:rPr lang="ru-RU" sz="2400" b="1" dirty="0">
                <a:solidFill>
                  <a:srgbClr val="7030A0"/>
                </a:solidFill>
              </a:rPr>
              <a:t>, не </a:t>
            </a:r>
            <a:r>
              <a:rPr lang="ru-RU" sz="2400" b="1" dirty="0" err="1">
                <a:solidFill>
                  <a:srgbClr val="7030A0"/>
                </a:solidFill>
              </a:rPr>
              <a:t>розумів</a:t>
            </a:r>
            <a:r>
              <a:rPr lang="ru-RU" sz="2400" b="1" dirty="0">
                <a:solidFill>
                  <a:srgbClr val="7030A0"/>
                </a:solidFill>
              </a:rPr>
              <a:t>(ла).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92" y="2798935"/>
            <a:ext cx="2326383" cy="202913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https://klike.net/uploads/posts/2022-08/165959229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89" y="1290954"/>
            <a:ext cx="2424194" cy="184313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ree-png.ru/wp-content/uploads/2021/05/free-png.ru-21-340x3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64" y="2212523"/>
            <a:ext cx="2178276" cy="20626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5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6665" y="511629"/>
            <a:ext cx="10170437" cy="93617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Д</a:t>
            </a:r>
            <a:r>
              <a:rPr lang="uk-UA" sz="3200" dirty="0" smtClean="0">
                <a:solidFill>
                  <a:schemeClr val="bg1"/>
                </a:solidFill>
              </a:rPr>
              <a:t>ля </a:t>
            </a:r>
            <a:r>
              <a:rPr lang="uk-UA" sz="3200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dirty="0" smtClean="0">
                <a:solidFill>
                  <a:schemeClr val="bg1"/>
                </a:solidFill>
              </a:rPr>
              <a:t>прямокутник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996665" y="1665514"/>
            <a:ext cx="10170437" cy="4389807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771" y="563835"/>
            <a:ext cx="9916886" cy="6524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344885" y="1867702"/>
            <a:ext cx="5606143" cy="282630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Щоб урок пройшов не марно,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Треба сісти рівно, гарно.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Дарма часу не втрачати,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Думати відповідати.</a:t>
            </a:r>
          </a:p>
        </p:txBody>
      </p:sp>
      <p:pic>
        <p:nvPicPr>
          <p:cNvPr id="6" name="Picture 2" descr="children reading a book together">
            <a:extLst>
              <a:ext uri="{FF2B5EF4-FFF2-40B4-BE49-F238E27FC236}">
                <a16:creationId xmlns="" xmlns:a16="http://schemas.microsoft.com/office/drawing/2014/main" id="{982A8D7B-4E51-4298-AC36-BDE24416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1532017"/>
            <a:ext cx="3826904" cy="401985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97704624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96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925286" y="494530"/>
            <a:ext cx="10374085" cy="9089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Усний </a:t>
            </a:r>
            <a:r>
              <a:rPr lang="uk-UA" sz="3200" b="1" dirty="0" smtClean="0">
                <a:solidFill>
                  <a:schemeClr val="bg1"/>
                </a:solidFill>
              </a:rPr>
              <a:t>рахунок. Додавання, віднімання в межах 100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2537356" y="1488427"/>
            <a:ext cx="1904015" cy="4822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23 + 9 = 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4A709579-5C4D-4398-99F8-1E5D0B14D9FC}"/>
              </a:ext>
            </a:extLst>
          </p:cNvPr>
          <p:cNvGrpSpPr/>
          <p:nvPr/>
        </p:nvGrpSpPr>
        <p:grpSpPr>
          <a:xfrm>
            <a:off x="970230" y="4527212"/>
            <a:ext cx="1879501" cy="883453"/>
            <a:chOff x="4718700" y="3159148"/>
            <a:chExt cx="3181073" cy="1203245"/>
          </a:xfrm>
        </p:grpSpPr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CD0C98F8-917C-408D-B871-38ED9362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47E6481-37E3-4DCC-AAFB-82A01B9DEC44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88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51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6907003D-F38A-483E-A275-CD77838F224A}"/>
              </a:ext>
            </a:extLst>
          </p:cNvPr>
          <p:cNvGrpSpPr/>
          <p:nvPr/>
        </p:nvGrpSpPr>
        <p:grpSpPr>
          <a:xfrm>
            <a:off x="3418264" y="4487373"/>
            <a:ext cx="1879502" cy="896317"/>
            <a:chOff x="8682187" y="3202910"/>
            <a:chExt cx="3181074" cy="1220766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035FC6D0-83D8-456E-97DF-0B297F20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6D891F21-787C-41C3-8B2A-7C8F55B4F6F0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88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59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342FDA6D-08EE-4CD9-BB17-1C9614D70E7F}"/>
              </a:ext>
            </a:extLst>
          </p:cNvPr>
          <p:cNvGrpSpPr/>
          <p:nvPr/>
        </p:nvGrpSpPr>
        <p:grpSpPr>
          <a:xfrm>
            <a:off x="947684" y="5423528"/>
            <a:ext cx="1879502" cy="905973"/>
            <a:chOff x="4718700" y="4369417"/>
            <a:chExt cx="3181074" cy="1233917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393EFAEE-12C7-45F8-8C5B-3B1E8D30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82A147E1-E15F-49CF-B8D2-1C27E086927A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88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75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8873A8B6-B4B0-4AC3-89F7-2BFCB36CF391}"/>
              </a:ext>
            </a:extLst>
          </p:cNvPr>
          <p:cNvGrpSpPr/>
          <p:nvPr/>
        </p:nvGrpSpPr>
        <p:grpSpPr>
          <a:xfrm>
            <a:off x="3410953" y="5436327"/>
            <a:ext cx="1879504" cy="893174"/>
            <a:chOff x="8682187" y="4369417"/>
            <a:chExt cx="3181076" cy="1216484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E667B1C8-7616-4859-B7D4-39C12D1B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5751CC40-EBB2-4F46-ADCC-BD9D799044AA}"/>
                </a:ext>
              </a:extLst>
            </p:cNvPr>
            <p:cNvSpPr txBox="1"/>
            <p:nvPr/>
          </p:nvSpPr>
          <p:spPr>
            <a:xfrm>
              <a:off x="8800633" y="4705612"/>
              <a:ext cx="2863244" cy="88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B1A7D9E7-B5CE-4C0A-A95A-13A89380228F}"/>
              </a:ext>
            </a:extLst>
          </p:cNvPr>
          <p:cNvGrpSpPr/>
          <p:nvPr/>
        </p:nvGrpSpPr>
        <p:grpSpPr>
          <a:xfrm>
            <a:off x="3417247" y="3525061"/>
            <a:ext cx="1879504" cy="890027"/>
            <a:chOff x="4686549" y="5579685"/>
            <a:chExt cx="3181076" cy="1212198"/>
          </a:xfrm>
        </p:grpSpPr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CE33513C-173A-4FAC-BE78-6C77917D6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7F8ED277-34A8-4EE6-A39F-657739740DA2}"/>
                </a:ext>
              </a:extLst>
            </p:cNvPr>
            <p:cNvSpPr txBox="1"/>
            <p:nvPr/>
          </p:nvSpPr>
          <p:spPr>
            <a:xfrm>
              <a:off x="4810941" y="5911594"/>
              <a:ext cx="2863244" cy="88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32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FA73AF90-CA4A-4AE3-BE87-973E16181F12}"/>
              </a:ext>
            </a:extLst>
          </p:cNvPr>
          <p:cNvGrpSpPr/>
          <p:nvPr/>
        </p:nvGrpSpPr>
        <p:grpSpPr>
          <a:xfrm>
            <a:off x="925286" y="3541835"/>
            <a:ext cx="1879504" cy="890027"/>
            <a:chOff x="8682187" y="5579685"/>
            <a:chExt cx="3181076" cy="1212198"/>
          </a:xfrm>
        </p:grpSpPr>
        <p:pic>
          <p:nvPicPr>
            <p:cNvPr id="35" name="Рисунок 34">
              <a:extLst>
                <a:ext uri="{FF2B5EF4-FFF2-40B4-BE49-F238E27FC236}">
                  <a16:creationId xmlns="" xmlns:a16="http://schemas.microsoft.com/office/drawing/2014/main" id="{277845EC-0B4A-448C-A91B-CDFE74DBD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4EE6BF4-3534-4E2C-B97B-370C5942EE8C}"/>
                </a:ext>
              </a:extLst>
            </p:cNvPr>
            <p:cNvSpPr txBox="1"/>
            <p:nvPr/>
          </p:nvSpPr>
          <p:spPr>
            <a:xfrm>
              <a:off x="8837852" y="5911594"/>
              <a:ext cx="2863244" cy="880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</a:t>
              </a:r>
              <a:endPara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8" name="Picture 2" descr="Dog">
            <a:extLst>
              <a:ext uri="{FF2B5EF4-FFF2-40B4-BE49-F238E27FC236}">
                <a16:creationId xmlns="" xmlns:a16="http://schemas.microsoft.com/office/drawing/2014/main" id="{3CE684C1-21BA-4CD6-B13E-8132D5633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1" y="1414748"/>
            <a:ext cx="1749398" cy="18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2544947" y="2172406"/>
            <a:ext cx="1896424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63 – 49 =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4675816" y="1532984"/>
            <a:ext cx="1792705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48 + 11 =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41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4710880" y="2172406"/>
            <a:ext cx="1814476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80 – 59 = 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6827608" y="1538510"/>
            <a:ext cx="1866491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28 + 23= 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6827608" y="2172406"/>
            <a:ext cx="1866490" cy="4463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92 – 17 = </a:t>
            </a:r>
            <a:endParaRPr lang="uk-U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46771 0.2967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46953 -0.083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7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46146 -0.0604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66719 -0.0347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59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65638 -0.29769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3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66094 -0.5344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-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Повторення таблиці множення на </a:t>
            </a:r>
            <a:r>
              <a:rPr lang="uk-UA" sz="3600" b="1" dirty="0" smtClean="0">
                <a:solidFill>
                  <a:schemeClr val="bg1"/>
                </a:solidFill>
              </a:rPr>
              <a:t>7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953" y="-70097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352256" y="1590528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78078" y="-621087"/>
            <a:ext cx="455016" cy="56766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31321" y="3328718"/>
            <a:ext cx="67305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7   14   21   26   35   42   49   53   </a:t>
            </a:r>
            <a:r>
              <a:rPr lang="uk-UA" sz="3200" b="1" smtClean="0">
                <a:solidFill>
                  <a:schemeClr val="bg1"/>
                </a:solidFill>
              </a:rPr>
              <a:t>63   70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4421" y="2227906"/>
            <a:ext cx="6802333" cy="54795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Знайди закономірність і </a:t>
            </a:r>
            <a:r>
              <a:rPr lang="uk-UA" sz="2800" b="1" dirty="0" smtClean="0">
                <a:solidFill>
                  <a:schemeClr val="bg1"/>
                </a:solidFill>
              </a:rPr>
              <a:t>виправи помилки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8" name="Picture 2" descr="D:\2 клас\1 Українська мова\1 Пономарьова\Квітн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78" y="1330936"/>
            <a:ext cx="2020947" cy="1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335280" y="2745026"/>
            <a:ext cx="7851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28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2484664" y="3397418"/>
            <a:ext cx="462642" cy="516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228246" y="3397418"/>
            <a:ext cx="462642" cy="516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052784" y="2732922"/>
            <a:ext cx="7851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75938" y="3853685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47112" y="4458115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904027" y="3860514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892348" y="4458115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55876" y="5058106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27050" y="5662536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892348" y="5077761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863522" y="5682191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27075" y="4112410"/>
            <a:ext cx="3568362" cy="108474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Встав числа 8, 7, 56 і 7, 9, 63 у рівності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859971" y="3842715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606019" y="3842714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7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879400" y="4427490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7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559381" y="4424578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2247802" y="3839803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56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2247802" y="4427490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56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724882" y="5077760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56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738492" y="5642881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56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2373982" y="5009353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7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555680" y="5626083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7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602318" y="5018123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2328015" y="5612105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39"/>
          <a:stretch/>
        </p:blipFill>
        <p:spPr bwMode="auto">
          <a:xfrm>
            <a:off x="7944978" y="1339933"/>
            <a:ext cx="3492000" cy="503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80" grpId="0" animBg="1"/>
      <p:bldP spid="24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704418" y="482275"/>
            <a:ext cx="8732066" cy="7315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</a:t>
            </a:r>
            <a:r>
              <a:rPr lang="uk-UA" sz="4000" b="1" dirty="0" smtClean="0">
                <a:solidFill>
                  <a:schemeClr val="bg1"/>
                </a:solidFill>
              </a:rPr>
              <a:t>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407" y="1335841"/>
            <a:ext cx="2490678" cy="4214992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858504" y="-663298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4144" y="2429011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695479" y="3156051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6797" y="3903439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498232" y="3818671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45844" y="2447946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47395" y="3166333"/>
            <a:ext cx="394062" cy="35505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2629" y="2333654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675956" y="2329995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A0DB3E0D-0DA9-4C31-8022-2DC5290E58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352256" y="2336221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25775570-C556-4050-A226-5AD786B70E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04037" y="3074828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0F71910C-F77E-40D3-A3D4-8ACB680F70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97626" y="2329995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AF106944-CD61-416F-872A-F41D26A84D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95012" y="2323474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A2931655-46BE-4F4A-B527-0245064E65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12247" y="2333559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F7545FD8-EC7D-4EE2-8D81-6872F499C5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0426" y="3815272"/>
            <a:ext cx="455016" cy="567661"/>
          </a:xfrm>
          <a:prstGeom prst="rect">
            <a:avLst/>
          </a:prstGeom>
        </p:spPr>
      </p:pic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xmlns="" id="{5358ED4D-30AD-4229-9DDF-E6371BD78193}"/>
              </a:ext>
            </a:extLst>
          </p:cNvPr>
          <p:cNvGrpSpPr/>
          <p:nvPr/>
        </p:nvGrpSpPr>
        <p:grpSpPr>
          <a:xfrm>
            <a:off x="1356295" y="2356477"/>
            <a:ext cx="401369" cy="564394"/>
            <a:chOff x="963782" y="2336701"/>
            <a:chExt cx="401369" cy="564394"/>
          </a:xfrm>
        </p:grpSpPr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xmlns="" id="{F924B157-8060-444E-85E3-CAEDE37CC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xmlns="" id="{54B6223A-66D9-4F06-8665-8347E57A5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xmlns="" id="{280EE09C-BC29-4894-844C-10DF79A47277}"/>
              </a:ext>
            </a:extLst>
          </p:cNvPr>
          <p:cNvGrpSpPr/>
          <p:nvPr/>
        </p:nvGrpSpPr>
        <p:grpSpPr>
          <a:xfrm>
            <a:off x="5075415" y="3089317"/>
            <a:ext cx="401369" cy="564394"/>
            <a:chOff x="963782" y="2336701"/>
            <a:chExt cx="401369" cy="564394"/>
          </a:xfrm>
        </p:grpSpPr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xmlns="" id="{580C36AB-D069-4C1B-BE38-1C7C1E085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xmlns="" id="{3914597D-72D3-4A8A-A06F-39A2B274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xmlns="" id="{9A2E07B7-94A3-49B1-998A-2D3D5A41E20D}"/>
              </a:ext>
            </a:extLst>
          </p:cNvPr>
          <p:cNvGrpSpPr/>
          <p:nvPr/>
        </p:nvGrpSpPr>
        <p:grpSpPr>
          <a:xfrm>
            <a:off x="1328985" y="3823739"/>
            <a:ext cx="401369" cy="564394"/>
            <a:chOff x="963782" y="2336701"/>
            <a:chExt cx="401369" cy="564394"/>
          </a:xfrm>
        </p:grpSpPr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xmlns="" id="{A3AF049C-832A-40EE-ADAD-481607CC1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60" name="Рисунок 159">
              <a:extLst>
                <a:ext uri="{FF2B5EF4-FFF2-40B4-BE49-F238E27FC236}">
                  <a16:creationId xmlns:a16="http://schemas.microsoft.com/office/drawing/2014/main" xmlns="" id="{38D0A8DE-305D-4CE1-90F2-F5C4787B4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0C42F529-9DB4-4DE5-AF4C-D9F7B7EFDD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23931" y="3069737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DEEB92C8-5852-41D4-9823-74EF6EFAF2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82598" y="3815272"/>
            <a:ext cx="455016" cy="567661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A201212C-C07E-4C6A-BF53-371679366A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69597" y="3809591"/>
            <a:ext cx="455016" cy="567661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xmlns="" id="{7D1A8C35-F13A-4115-AF7E-DC1B8F15CA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139501" y="3816703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D8C72A89-BCA1-448C-A2D1-4E76C7C7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67206" y="3081699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FCE5B8DD-5CD7-4885-94DC-93EE20EB1D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368" y="3165326"/>
            <a:ext cx="394062" cy="403674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02A4BD8F-F270-42FD-8245-02CFD4B52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0391" y="2428165"/>
            <a:ext cx="394062" cy="403674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F92F161A-6E66-4B69-8A29-E2F22EEE5E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079602" y="2334554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F746BE1F-36C4-46CF-AC78-A2E717255B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36369" y="3074061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9241E8E8-8B78-43FA-A6C8-55C9662FD0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0437" y="3891584"/>
            <a:ext cx="394062" cy="40367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DD915556-37D2-4CA8-A38E-3F6D5A5995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46026" y="3077821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48998422-6B4F-404F-9693-005A2D82C4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22686" y="3819530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1207B37A-DF6B-4109-99C8-FE660FED28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14829" y="2332592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4C62EB8F-4B6B-4619-A5AB-A6410B57A0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414642" y="3060032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6DD07121-CF8E-40DA-9DED-3720A14050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690437" y="3073436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32E98F74-95C2-42D9-B0EC-354C6AF895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194994" y="3060030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F644857B-716F-49DA-8AE6-6A0393CF0B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328692" y="3828933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F589CD92-3362-4CB6-99BF-6E01FD25399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53333" y="3925039"/>
            <a:ext cx="394062" cy="355057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767F216E-D535-4BD0-BCF3-1FDC62526B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94655" y="3822080"/>
            <a:ext cx="455016" cy="567661"/>
          </a:xfrm>
          <a:prstGeom prst="rect">
            <a:avLst/>
          </a:prstGeom>
        </p:spPr>
      </p:pic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393370" y="470037"/>
            <a:ext cx="9437915" cy="115193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 схемою склади добутки з множником і частки з дільником 7.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963308" y="4156658"/>
            <a:ext cx="78195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4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146320" y="4178364"/>
            <a:ext cx="28169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</a:t>
            </a:r>
            <a:r>
              <a:rPr lang="uk-UA" sz="3600" b="1" dirty="0">
                <a:solidFill>
                  <a:srgbClr val="0070C0"/>
                </a:solidFill>
              </a:rPr>
              <a:t>(</a:t>
            </a:r>
            <a:r>
              <a:rPr lang="uk-UA" sz="3600" b="1" dirty="0" smtClean="0">
                <a:solidFill>
                  <a:srgbClr val="0070C0"/>
                </a:solidFill>
              </a:rPr>
              <a:t>34 – 6) : 7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146320" y="4926439"/>
            <a:ext cx="28169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55 – 35 : 7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3963309" y="4931915"/>
            <a:ext cx="78195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50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388957" y="4178364"/>
            <a:ext cx="29712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(61 – 12) : 7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8360229" y="4178363"/>
            <a:ext cx="8728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7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388957" y="4926438"/>
            <a:ext cx="29712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7 ∙ </a:t>
            </a:r>
            <a:r>
              <a:rPr lang="uk-UA" sz="3600" b="1" dirty="0">
                <a:solidFill>
                  <a:srgbClr val="0070C0"/>
                </a:solidFill>
              </a:rPr>
              <a:t>6</a:t>
            </a:r>
            <a:r>
              <a:rPr lang="uk-UA" sz="3600" b="1" dirty="0" smtClean="0">
                <a:solidFill>
                  <a:srgbClr val="0070C0"/>
                </a:solidFill>
              </a:rPr>
              <a:t> – 20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8360230" y="4926437"/>
            <a:ext cx="8728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22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7807894" y="1833850"/>
            <a:ext cx="16082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63 : 7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459546B-E929-4DB4-96C4-1E4BC0F68863}"/>
              </a:ext>
            </a:extLst>
          </p:cNvPr>
          <p:cNvSpPr txBox="1"/>
          <p:nvPr/>
        </p:nvSpPr>
        <p:spPr>
          <a:xfrm>
            <a:off x="7807894" y="2533412"/>
            <a:ext cx="16082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56 : 7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416143" y="1833850"/>
            <a:ext cx="6294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 9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416143" y="2512562"/>
            <a:ext cx="6294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 8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459546B-E929-4DB4-96C4-1E4BC0F68863}"/>
              </a:ext>
            </a:extLst>
          </p:cNvPr>
          <p:cNvSpPr txBox="1"/>
          <p:nvPr/>
        </p:nvSpPr>
        <p:spPr>
          <a:xfrm>
            <a:off x="7831621" y="3208327"/>
            <a:ext cx="16082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70 : 7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9416142" y="3196738"/>
            <a:ext cx="8107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 10</a:t>
            </a:r>
            <a:endParaRPr lang="uk-UA" sz="3600" b="1" dirty="0">
              <a:solidFill>
                <a:srgbClr val="00B050"/>
              </a:solidFill>
            </a:endParaRPr>
          </a:p>
        </p:txBody>
      </p:sp>
      <p:pic>
        <p:nvPicPr>
          <p:cNvPr id="25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10226918" y="3624942"/>
            <a:ext cx="1553629" cy="275465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2 клас\3 Математика\1 Листопад\09 Таблиці множення на 6_9\№111 - Ділення на 7\2025-04-03_192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90" y="1764501"/>
            <a:ext cx="6516008" cy="21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7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65403" y="494528"/>
            <a:ext cx="10573454" cy="80087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Знайди значення виразу 12+12:с, якщо с=6, с=3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>
                <a:solidFill>
                  <a:schemeClr val="bg1"/>
                </a:solidFill>
              </a:rPr>
              <a:t>с</a:t>
            </a:r>
            <a:r>
              <a:rPr lang="en-US" sz="3600" b="1" dirty="0">
                <a:solidFill>
                  <a:schemeClr val="bg1"/>
                </a:solidFill>
              </a:rPr>
              <a:t>=</a:t>
            </a:r>
            <a:r>
              <a:rPr lang="uk-UA" sz="3600" b="1" dirty="0">
                <a:solidFill>
                  <a:schemeClr val="bg1"/>
                </a:solidFill>
              </a:rPr>
              <a:t>4.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449" y="4426471"/>
            <a:ext cx="1208104" cy="204448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5187" y="2416323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805" y="3175273"/>
            <a:ext cx="394062" cy="35505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952798" y="2337921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12276" y="2436959"/>
            <a:ext cx="394062" cy="355057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6C2931DB-6C7A-45F8-8E01-1862FCEE3C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58230" y="3824684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D0B3D22B-1639-483F-A1C8-8E7F45CB10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02791" y="3149500"/>
            <a:ext cx="394062" cy="355057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CCA4F239-2A60-4741-AF0A-E36A863DD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207109" y="3941255"/>
            <a:ext cx="394062" cy="355057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958E4532-0F72-43BC-AEB6-39CE2227AD07}"/>
              </a:ext>
            </a:extLst>
          </p:cNvPr>
          <p:cNvSpPr txBox="1"/>
          <p:nvPr/>
        </p:nvSpPr>
        <p:spPr>
          <a:xfrm>
            <a:off x="620267" y="2331191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BA089841-B8FE-4717-8596-5585881C245B}"/>
              </a:ext>
            </a:extLst>
          </p:cNvPr>
          <p:cNvSpPr txBox="1"/>
          <p:nvPr/>
        </p:nvSpPr>
        <p:spPr>
          <a:xfrm>
            <a:off x="2704005" y="2352849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47942FD-AF17-4D2C-ABBA-EAC863857C53}"/>
              </a:ext>
            </a:extLst>
          </p:cNvPr>
          <p:cNvSpPr txBox="1"/>
          <p:nvPr/>
        </p:nvSpPr>
        <p:spPr>
          <a:xfrm>
            <a:off x="5832706" y="2316187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8BE1DB45-A2EA-4438-9F78-9E875670D4C2}"/>
              </a:ext>
            </a:extLst>
          </p:cNvPr>
          <p:cNvSpPr txBox="1"/>
          <p:nvPr/>
        </p:nvSpPr>
        <p:spPr>
          <a:xfrm>
            <a:off x="612322" y="3081020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4BBA39A-6CA3-4E46-9C40-52ADD841B72B}"/>
              </a:ext>
            </a:extLst>
          </p:cNvPr>
          <p:cNvSpPr txBox="1"/>
          <p:nvPr/>
        </p:nvSpPr>
        <p:spPr>
          <a:xfrm>
            <a:off x="2720519" y="3105834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96083A41-BCF2-413E-9D1B-1934CEA8A6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14519" y="2354361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DF5CB1AD-2E27-4DD2-A336-1BBB3A0B06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779428" y="2337921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BA5B40CD-0D4B-40FB-B8CD-72744FFBA8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207420" y="2416323"/>
            <a:ext cx="394062" cy="355057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9C1EE36-A0B3-44B2-B633-6E12FCC7DD8A}"/>
              </a:ext>
            </a:extLst>
          </p:cNvPr>
          <p:cNvSpPr txBox="1"/>
          <p:nvPr/>
        </p:nvSpPr>
        <p:spPr>
          <a:xfrm>
            <a:off x="5843112" y="3074643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772780E1-E201-4011-B946-A3BC021FE1C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193804" y="3180944"/>
            <a:ext cx="394062" cy="35505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71C823CE-BB80-4946-A86B-6621A70BE8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082614" y="2329478"/>
            <a:ext cx="455016" cy="567661"/>
          </a:xfrm>
          <a:prstGeom prst="rect">
            <a:avLst/>
          </a:prstGeom>
        </p:spPr>
      </p:pic>
      <p:grpSp>
        <p:nvGrpSpPr>
          <p:cNvPr id="84" name="Группа 83">
            <a:extLst>
              <a:ext uri="{FF2B5EF4-FFF2-40B4-BE49-F238E27FC236}">
                <a16:creationId xmlns:a16="http://schemas.microsoft.com/office/drawing/2014/main" xmlns="" id="{40FAFFE7-8615-442E-8900-87991E7CB4F9}"/>
              </a:ext>
            </a:extLst>
          </p:cNvPr>
          <p:cNvGrpSpPr/>
          <p:nvPr/>
        </p:nvGrpSpPr>
        <p:grpSpPr>
          <a:xfrm>
            <a:off x="5456924" y="2356517"/>
            <a:ext cx="401369" cy="564394"/>
            <a:chOff x="963782" y="2336701"/>
            <a:chExt cx="401369" cy="564394"/>
          </a:xfrm>
        </p:grpSpPr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98A3294A-CB2D-4560-8871-79827FD02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xmlns="" id="{A8E1FDF7-9EFC-4B5E-9040-9D712CD45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7AD9FB32-A52A-472F-A16B-B784AA1C82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77191" y="2518647"/>
            <a:ext cx="440143" cy="28893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BA97DEB9-6FD9-487E-91EB-C02579AE29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73518" y="2338388"/>
            <a:ext cx="455016" cy="567661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980BA151-4154-4D07-B5C7-96CC03AEB5EC}"/>
              </a:ext>
            </a:extLst>
          </p:cNvPr>
          <p:cNvGrpSpPr/>
          <p:nvPr/>
        </p:nvGrpSpPr>
        <p:grpSpPr>
          <a:xfrm>
            <a:off x="8461943" y="2335253"/>
            <a:ext cx="401369" cy="564394"/>
            <a:chOff x="963782" y="2336701"/>
            <a:chExt cx="401369" cy="564394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xmlns="" id="{D5E6D79C-AE31-4621-9AD1-A1EB222D2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xmlns="" id="{613AF678-C950-4C56-8488-2EE338A5E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8CA0A155-6F1F-4357-BB97-ABFAFFE04C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290977" y="2503045"/>
            <a:ext cx="440143" cy="28893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C4D2CD49-68F2-416C-8E9F-0B07D9D365B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279144" y="3240737"/>
            <a:ext cx="440143" cy="28893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D0E38F27-DB7B-44AA-AEF7-3A67E5F6E87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286578" y="3965406"/>
            <a:ext cx="440143" cy="28893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F07C4E09-30BA-4435-92A6-CD369300DA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54564" y="3232816"/>
            <a:ext cx="440143" cy="28893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EB9B947C-4A9F-4EB6-9EAF-4534ADD8D3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063800" y="2338388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E968F9B5-98AE-49A2-AD41-49589B56E3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08779" y="3090322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7EBF4E59-6424-4263-891E-3D6061531F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869908" y="3079520"/>
            <a:ext cx="455016" cy="567661"/>
          </a:xfrm>
          <a:prstGeom prst="rect">
            <a:avLst/>
          </a:prstGeom>
        </p:spPr>
      </p:pic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xmlns="" id="{C1433938-6614-4DE0-BED9-59D481F2DD91}"/>
              </a:ext>
            </a:extLst>
          </p:cNvPr>
          <p:cNvGrpSpPr/>
          <p:nvPr/>
        </p:nvGrpSpPr>
        <p:grpSpPr>
          <a:xfrm>
            <a:off x="5455813" y="3084286"/>
            <a:ext cx="401369" cy="564394"/>
            <a:chOff x="963782" y="2336701"/>
            <a:chExt cx="401369" cy="564394"/>
          </a:xfrm>
        </p:grpSpPr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xmlns="" id="{4E358DCB-E640-4F91-B5BC-7E6C5009B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xmlns="" id="{35D73AA6-6106-4C52-8622-DD2CCEA8E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xmlns="" id="{3C70BD81-2DDF-470F-9210-A902D8C49AD3}"/>
              </a:ext>
            </a:extLst>
          </p:cNvPr>
          <p:cNvGrpSpPr/>
          <p:nvPr/>
        </p:nvGrpSpPr>
        <p:grpSpPr>
          <a:xfrm>
            <a:off x="8445428" y="3093590"/>
            <a:ext cx="401369" cy="564394"/>
            <a:chOff x="963782" y="2336701"/>
            <a:chExt cx="401369" cy="564394"/>
          </a:xfrm>
        </p:grpSpPr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xmlns="" id="{94C1EC56-84C9-4C4E-9443-6ECB0162F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0" name="Рисунок 149">
              <a:extLst>
                <a:ext uri="{FF2B5EF4-FFF2-40B4-BE49-F238E27FC236}">
                  <a16:creationId xmlns:a16="http://schemas.microsoft.com/office/drawing/2014/main" xmlns="" id="{17837487-0ECD-433B-8103-013C72B0F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A73041CE-173F-46FA-AF64-F82336F562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805" y="3923322"/>
            <a:ext cx="394062" cy="355057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ADBE432C-584D-4FE8-915D-07FFBCE6E8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02791" y="3897549"/>
            <a:ext cx="394062" cy="355057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F4A5B51A-AA18-45E7-A94F-EFF396D1012A}"/>
              </a:ext>
            </a:extLst>
          </p:cNvPr>
          <p:cNvSpPr txBox="1"/>
          <p:nvPr/>
        </p:nvSpPr>
        <p:spPr>
          <a:xfrm>
            <a:off x="612322" y="3829069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C033E68F-0A78-4082-AC50-E3EFECE2B881}"/>
              </a:ext>
            </a:extLst>
          </p:cNvPr>
          <p:cNvSpPr txBox="1"/>
          <p:nvPr/>
        </p:nvSpPr>
        <p:spPr>
          <a:xfrm>
            <a:off x="2707535" y="3840077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1FDD56B7-DAE0-4941-AB4D-69CE2583A225}"/>
              </a:ext>
            </a:extLst>
          </p:cNvPr>
          <p:cNvSpPr txBox="1"/>
          <p:nvPr/>
        </p:nvSpPr>
        <p:spPr>
          <a:xfrm>
            <a:off x="5844629" y="3824685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9EB47FDF-CF1A-45EF-BC16-0C3C5324B9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67387" y="3994865"/>
            <a:ext cx="440143" cy="288932"/>
          </a:xfrm>
          <a:prstGeom prst="rect">
            <a:avLst/>
          </a:prstGeom>
        </p:spPr>
      </p:pic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xmlns="" id="{9C41360F-77F8-46E6-A627-0270832975CE}"/>
              </a:ext>
            </a:extLst>
          </p:cNvPr>
          <p:cNvGrpSpPr/>
          <p:nvPr/>
        </p:nvGrpSpPr>
        <p:grpSpPr>
          <a:xfrm>
            <a:off x="5463120" y="3836181"/>
            <a:ext cx="401369" cy="564394"/>
            <a:chOff x="963782" y="2336701"/>
            <a:chExt cx="401369" cy="564394"/>
          </a:xfrm>
        </p:grpSpPr>
        <p:pic>
          <p:nvPicPr>
            <p:cNvPr id="164" name="Рисунок 163">
              <a:extLst>
                <a:ext uri="{FF2B5EF4-FFF2-40B4-BE49-F238E27FC236}">
                  <a16:creationId xmlns:a16="http://schemas.microsoft.com/office/drawing/2014/main" xmlns="" id="{DF36807B-C600-4114-B801-1DD038D6F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xmlns="" id="{1672ABEA-66BD-4EAB-9DA3-B160ABE6B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xmlns="" id="{FC57DF99-4700-4DA5-B50A-416BC0ED56A9}"/>
              </a:ext>
            </a:extLst>
          </p:cNvPr>
          <p:cNvGrpSpPr/>
          <p:nvPr/>
        </p:nvGrpSpPr>
        <p:grpSpPr>
          <a:xfrm>
            <a:off x="8469250" y="3830575"/>
            <a:ext cx="401369" cy="564394"/>
            <a:chOff x="963782" y="2336701"/>
            <a:chExt cx="401369" cy="564394"/>
          </a:xfrm>
        </p:grpSpPr>
        <p:pic>
          <p:nvPicPr>
            <p:cNvPr id="172" name="Рисунок 171">
              <a:extLst>
                <a:ext uri="{FF2B5EF4-FFF2-40B4-BE49-F238E27FC236}">
                  <a16:creationId xmlns:a16="http://schemas.microsoft.com/office/drawing/2014/main" xmlns="" id="{2943BBB3-09D0-41C5-A3F1-04934A929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73" name="Рисунок 172">
              <a:extLst>
                <a:ext uri="{FF2B5EF4-FFF2-40B4-BE49-F238E27FC236}">
                  <a16:creationId xmlns:a16="http://schemas.microsoft.com/office/drawing/2014/main" xmlns="" id="{62ED87B9-6D52-45DE-A10C-68221A080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AECD6C8C-E2FA-4B9E-BAF8-A4FB93E823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52936" y="2354360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301F5A91-D47F-48BA-80BB-1551F76B58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71452" y="2325428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96CCBAA2-977D-44F8-BDBE-C4F8E7C81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85582" y="3076089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2FC8FC39-60E1-4C60-AA42-15F79F212D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89158" y="3825154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B05B370B-3AD9-4F77-AAD5-F43815E925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080449" y="3074053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ACB64928-BE29-4D2C-B160-B9571AA6D9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103928" y="3824684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13CC5573-92D3-4B4B-8946-EE144BC7B8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83949" y="3076088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446507DA-0CDE-4EEE-A510-78B9D8088D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58171" y="3812266"/>
            <a:ext cx="455016" cy="56766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87E201BC-2AD9-4014-B530-B48C431E63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108227" y="3074638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97FC9033-8593-4637-8181-F7FEDCBEC7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088323" y="3824684"/>
            <a:ext cx="455016" cy="567661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xmlns="" id="{36C3CA21-15F4-45A8-A6DE-DAB7D04D02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828851" y="3830704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7379E0CF-2856-4F91-A4F0-06F5193821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65459" y="3079520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3762B66D-6987-48C4-BD39-FCFBF08145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52936" y="3827547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DAEA6C3E-988D-42D3-8B58-DC74E8FA78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96622" y="2329065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F885C738-321A-4A16-B567-584864CDED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69072" y="3079520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C4B9563B-7552-4061-9327-BD8B174F93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83088" y="3829764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34472244-6F40-4E80-A421-827D69B03D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36890" y="2354359"/>
            <a:ext cx="455016" cy="567661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CBF8D80E-73FD-42AF-B7CD-5196B4F77E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62180" y="3090322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092AEB8C-F8B1-4E3B-8BB0-74F7FDC7B4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61743" y="3828061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5CE8269F-FC96-41FA-9212-0D308138A9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80413" y="2341168"/>
            <a:ext cx="455016" cy="567661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92E074BF-B046-45F9-9F4C-E375EEE08B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81263" y="3090322"/>
            <a:ext cx="455016" cy="567661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1DD40CF6-B146-45A4-8D2F-0FA42647BF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90380" y="3830153"/>
            <a:ext cx="455016" cy="567661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97CDE2E1-83AB-4E05-92ED-701BE2ECE7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633531" y="2342572"/>
            <a:ext cx="455016" cy="567661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xmlns="" id="{93366DAD-0C00-4864-97FA-E1184D2A7E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646013" y="3079519"/>
            <a:ext cx="455016" cy="567661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:a16="http://schemas.microsoft.com/office/drawing/2014/main" xmlns="" id="{C5E8858F-99FA-4552-8841-2E89C51EEE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646013" y="3826171"/>
            <a:ext cx="455016" cy="567661"/>
          </a:xfrm>
          <a:prstGeom prst="rect">
            <a:avLst/>
          </a:prstGeom>
        </p:spPr>
      </p:pic>
      <p:pic>
        <p:nvPicPr>
          <p:cNvPr id="184" name="Рисунок 183">
            <a:extLst>
              <a:ext uri="{FF2B5EF4-FFF2-40B4-BE49-F238E27FC236}">
                <a16:creationId xmlns:a16="http://schemas.microsoft.com/office/drawing/2014/main" xmlns="" id="{BE2ABF84-D5A1-44C4-9E1B-FB14C91977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948453" y="3074053"/>
            <a:ext cx="455016" cy="567661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:a16="http://schemas.microsoft.com/office/drawing/2014/main" xmlns="" id="{0458A210-253D-4233-8428-22AF468DED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004081" y="3819513"/>
            <a:ext cx="455016" cy="567661"/>
          </a:xfrm>
          <a:prstGeom prst="rect">
            <a:avLst/>
          </a:prstGeom>
        </p:spPr>
      </p:pic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задачі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</a:t>
            </a:r>
            <a:r>
              <a:rPr lang="en-US" sz="4000" b="1" dirty="0" smtClean="0">
                <a:solidFill>
                  <a:schemeClr val="bg1"/>
                </a:solidFill>
              </a:rPr>
              <a:t>8</a:t>
            </a:r>
            <a:r>
              <a:rPr lang="uk-UA" sz="4000" b="1" dirty="0" smtClean="0">
                <a:solidFill>
                  <a:schemeClr val="bg1"/>
                </a:solidFill>
              </a:rPr>
              <a:t>48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054100" y="1339838"/>
            <a:ext cx="7578271" cy="13489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Маркер коштує 9 грн, а 5 олівців – 40 грн. Що дешевше: маркер чи олівець?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263739" y="3232452"/>
            <a:ext cx="1648794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 40 : 5 =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934095" y="3253415"/>
            <a:ext cx="1504031" cy="58477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8 (грн)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1054099" y="4166719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2912532" y="4163661"/>
            <a:ext cx="30511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Олівець дешевше.</a:t>
            </a:r>
            <a:endParaRPr lang="uk-UA" sz="2800" dirty="0"/>
          </a:p>
        </p:txBody>
      </p:sp>
      <p:pic>
        <p:nvPicPr>
          <p:cNvPr id="11" name="Picture 2" descr="Girl with pencil">
            <a:extLst>
              <a:ext uri="{FF2B5EF4-FFF2-40B4-BE49-F238E27FC236}">
                <a16:creationId xmlns:a16="http://schemas.microsoft.com/office/drawing/2014/main" xmlns="" id="{AD71B7B6-17AA-449D-AF07-E6040DD75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r="17644"/>
          <a:stretch/>
        </p:blipFill>
        <p:spPr bwMode="auto">
          <a:xfrm>
            <a:off x="8994800" y="1450326"/>
            <a:ext cx="2232000" cy="378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10126</TotalTime>
  <Words>452</Words>
  <Application>Microsoft Office PowerPoint</Application>
  <PresentationFormat>Произвольный</PresentationFormat>
  <Paragraphs>122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1166</cp:revision>
  <dcterms:created xsi:type="dcterms:W3CDTF">2018-01-05T16:38:53Z</dcterms:created>
  <dcterms:modified xsi:type="dcterms:W3CDTF">2025-04-09T08:33:49Z</dcterms:modified>
</cp:coreProperties>
</file>