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77" r:id="rId3"/>
    <p:sldId id="878" r:id="rId4"/>
    <p:sldId id="880" r:id="rId5"/>
    <p:sldId id="869" r:id="rId6"/>
    <p:sldId id="609" r:id="rId7"/>
    <p:sldId id="873" r:id="rId8"/>
    <p:sldId id="859" r:id="rId9"/>
    <p:sldId id="870" r:id="rId10"/>
    <p:sldId id="758" r:id="rId11"/>
    <p:sldId id="879" r:id="rId12"/>
    <p:sldId id="8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77"/>
            <p14:sldId id="878"/>
            <p14:sldId id="880"/>
            <p14:sldId id="869"/>
            <p14:sldId id="609"/>
            <p14:sldId id="873"/>
            <p14:sldId id="859"/>
            <p14:sldId id="870"/>
            <p14:sldId id="758"/>
            <p14:sldId id="879"/>
            <p14:sldId id="8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F3242"/>
    <a:srgbClr val="FF3131"/>
    <a:srgbClr val="FFFF00"/>
    <a:srgbClr val="295FFF"/>
    <a:srgbClr val="00B050"/>
    <a:srgbClr val="C6109F"/>
    <a:srgbClr val="BA1CBA"/>
    <a:srgbClr val="1694E9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невідомого множника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Відновле-ння</a:t>
          </a:r>
          <a:r>
            <a:rPr lang="uk-UA" sz="3200" b="1" dirty="0" smtClean="0">
              <a:solidFill>
                <a:schemeClr val="bg1"/>
              </a:solidFill>
            </a:rPr>
            <a:t> рівностей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 і порівняння задач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29256" custLinFactX="100000" custLinFactNeighborX="108472" custLinFactNeighborY="-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8954" custLinFactX="-257838" custLinFactNeighborX="-3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27395" custLinFactNeighborX="-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BDC13-C374-4333-A845-00C27A031E0C}" type="presOf" srcId="{BC7931E8-86A7-44AD-A246-C659A84EF1D0}" destId="{D2B473EA-0294-46C9-BEB1-B63C89DB6F91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C3EC368C-BE74-414F-990C-617644F2F4F0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C61846BB-7C87-4602-81E0-AE61BD65DF3F}" type="presOf" srcId="{1A16E29F-4735-4462-97C4-9BCD9C4C486C}" destId="{5224CAA1-3EC9-4CF6-8381-99180C56B6A8}" srcOrd="0" destOrd="0" presId="urn:microsoft.com/office/officeart/2005/8/layout/hList6"/>
    <dgm:cxn modelId="{74F694ED-1D38-4379-A002-8104E2F4128C}" type="presOf" srcId="{6EE47331-2253-406E-9CB5-953C9128E5FC}" destId="{783C5BBC-E083-4F12-B4A9-616A8F9530EC}" srcOrd="0" destOrd="0" presId="urn:microsoft.com/office/officeart/2005/8/layout/hList6"/>
    <dgm:cxn modelId="{4ED6B779-1AB6-440A-9830-E392A3A721FA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A4BEDD0D-9200-424C-A907-96E789E85612}" type="presParOf" srcId="{6408D3F1-0C0E-4F5D-B5D5-053E6D4B4C50}" destId="{783C5BBC-E083-4F12-B4A9-616A8F9530EC}" srcOrd="0" destOrd="0" presId="urn:microsoft.com/office/officeart/2005/8/layout/hList6"/>
    <dgm:cxn modelId="{2A0E7E22-A172-420C-99BD-22014E01A4BA}" type="presParOf" srcId="{6408D3F1-0C0E-4F5D-B5D5-053E6D4B4C50}" destId="{903EF99B-E600-4B60-96C8-658D7EF2F880}" srcOrd="1" destOrd="0" presId="urn:microsoft.com/office/officeart/2005/8/layout/hList6"/>
    <dgm:cxn modelId="{B3590B84-642D-4F84-B916-C5CBCFE5E317}" type="presParOf" srcId="{6408D3F1-0C0E-4F5D-B5D5-053E6D4B4C50}" destId="{8C93B566-6306-40C5-A3D5-B84E788E517B}" srcOrd="2" destOrd="0" presId="urn:microsoft.com/office/officeart/2005/8/layout/hList6"/>
    <dgm:cxn modelId="{FA998EFA-DE7D-4333-B6A9-91E153809067}" type="presParOf" srcId="{6408D3F1-0C0E-4F5D-B5D5-053E6D4B4C50}" destId="{B4E8D5E2-E5AE-41CC-80D3-5A0016AFADCC}" srcOrd="3" destOrd="0" presId="urn:microsoft.com/office/officeart/2005/8/layout/hList6"/>
    <dgm:cxn modelId="{397B814D-B530-4391-99F8-A8AA5D085F46}" type="presParOf" srcId="{6408D3F1-0C0E-4F5D-B5D5-053E6D4B4C50}" destId="{5224CAA1-3EC9-4CF6-8381-99180C56B6A8}" srcOrd="4" destOrd="0" presId="urn:microsoft.com/office/officeart/2005/8/layout/hList6"/>
    <dgm:cxn modelId="{82215E1E-8EC5-44C8-B1A2-40707CEFF4A7}" type="presParOf" srcId="{6408D3F1-0C0E-4F5D-B5D5-053E6D4B4C50}" destId="{2EE084EB-38FB-44EB-B050-492531D297D1}" srcOrd="5" destOrd="0" presId="urn:microsoft.com/office/officeart/2005/8/layout/hList6"/>
    <dgm:cxn modelId="{263FAB44-FD76-47BF-AAE6-48B8CBEB4655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480650" y="783339"/>
          <a:ext cx="4272497" cy="27058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невідомого множника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63990" y="854498"/>
        <a:ext cx="270581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00507" y="1100507"/>
          <a:ext cx="4272497" cy="207148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7148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275820" y="802818"/>
          <a:ext cx="4272497" cy="266686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Відновле-ння</a:t>
          </a:r>
          <a:r>
            <a:rPr lang="uk-UA" sz="3200" b="1" kern="1200" dirty="0" smtClean="0">
              <a:solidFill>
                <a:schemeClr val="bg1"/>
              </a:solidFill>
            </a:rPr>
            <a:t> рівностей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78639" y="854498"/>
        <a:ext cx="2666860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214094" y="701383"/>
          <a:ext cx="4272497" cy="2869730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 і порівняння задач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7915478" y="854498"/>
        <a:ext cx="286973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8937" y="3897532"/>
            <a:ext cx="9548806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Знаходження невідомого множника. Відновлення рівностей.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Identical cubes on scale vector">
            <a:extLst>
              <a:ext uri="{FF2B5EF4-FFF2-40B4-BE49-F238E27FC236}">
                <a16:creationId xmlns:a16="http://schemas.microsoft.com/office/drawing/2014/main" xmlns="" id="{5D9BACE0-52E5-4792-A942-17CAC95F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80" y="1121245"/>
            <a:ext cx="2513571" cy="26403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4437" y="1121245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9 Таблиці множення на 6_9\№112 - Знаходження невідомого множника\2025-04-03_21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04" y="449035"/>
            <a:ext cx="7409201" cy="598986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4398" y="595553"/>
            <a:ext cx="3015345" cy="11570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255" y="2042390"/>
            <a:ext cx="2797629" cy="23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8" y="595553"/>
            <a:ext cx="2612574" cy="117881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343" y="2097800"/>
            <a:ext cx="2797629" cy="2333869"/>
          </a:xfrm>
          <a:prstGeom prst="rect">
            <a:avLst/>
          </a:prstGeom>
        </p:spPr>
      </p:pic>
      <p:pic>
        <p:nvPicPr>
          <p:cNvPr id="1027" name="Picture 3" descr="D:\2 клас\3 Математика\1 Листопад\09 Таблиці множення на 6_9\№112 - Знаходження невідомого множника\2025-04-03_210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3" y="595553"/>
            <a:ext cx="7838697" cy="55478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856" y="496266"/>
            <a:ext cx="10541587" cy="60436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2356" y="1167687"/>
            <a:ext cx="687614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твоєму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враженню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уроку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914" y="3231473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Все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! Уроком </a:t>
            </a:r>
            <a:r>
              <a:rPr lang="ru-RU" sz="2400" b="1" dirty="0" err="1">
                <a:solidFill>
                  <a:srgbClr val="7030A0"/>
                </a:solidFill>
              </a:rPr>
              <a:t>задоволений</a:t>
            </a:r>
            <a:r>
              <a:rPr lang="ru-RU" sz="2400" b="1" dirty="0">
                <a:solidFill>
                  <a:srgbClr val="7030A0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8534" y="4406279"/>
            <a:ext cx="348434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</a:rPr>
              <a:t>зовсім</a:t>
            </a:r>
            <a:r>
              <a:rPr lang="ru-RU" sz="2400" b="1" dirty="0">
                <a:solidFill>
                  <a:srgbClr val="7030A0"/>
                </a:solidFill>
              </a:rPr>
              <a:t> все </a:t>
            </a:r>
            <a:r>
              <a:rPr lang="ru-RU" sz="2400" b="1" dirty="0" err="1">
                <a:solidFill>
                  <a:srgbClr val="7030A0"/>
                </a:solidFill>
              </a:rPr>
              <a:t>виходило</a:t>
            </a:r>
            <a:r>
              <a:rPr lang="ru-RU" sz="2400" b="1" dirty="0">
                <a:solidFill>
                  <a:srgbClr val="7030A0"/>
                </a:solidFill>
              </a:rPr>
              <a:t>, але я </a:t>
            </a:r>
            <a:r>
              <a:rPr lang="ru-RU" sz="2400" b="1" dirty="0" err="1">
                <a:solidFill>
                  <a:srgbClr val="7030A0"/>
                </a:solidFill>
              </a:rPr>
              <a:t>старав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 err="1">
                <a:solidFill>
                  <a:srgbClr val="7030A0"/>
                </a:solidFill>
              </a:rPr>
              <a:t>лася</a:t>
            </a:r>
            <a:r>
              <a:rPr lang="ru-RU" sz="2400" b="1" dirty="0">
                <a:solidFill>
                  <a:srgbClr val="7030A0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5718" y="4887884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Мало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, не </a:t>
            </a:r>
            <a:r>
              <a:rPr lang="ru-RU" sz="2400" b="1" dirty="0" err="1">
                <a:solidFill>
                  <a:srgbClr val="7030A0"/>
                </a:solidFill>
              </a:rPr>
              <a:t>розумів</a:t>
            </a:r>
            <a:r>
              <a:rPr lang="ru-RU" sz="2400" b="1" dirty="0">
                <a:solidFill>
                  <a:srgbClr val="7030A0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92" y="2798935"/>
            <a:ext cx="2326383" cy="2029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9" y="1290954"/>
            <a:ext cx="2424194" cy="1843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4" y="2212523"/>
            <a:ext cx="2178276" cy="2062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27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63835"/>
            <a:ext cx="9916886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344885" y="1867702"/>
            <a:ext cx="5606143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урок пройшов не марно,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Треба сісти рівно, гарно.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Дарма часу не втрачати,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Думати відповідати.</a:t>
            </a:r>
          </a:p>
        </p:txBody>
      </p:sp>
      <p:pic>
        <p:nvPicPr>
          <p:cNvPr id="6" name="Picture 2" descr="children reading a book together">
            <a:extLst>
              <a:ext uri="{FF2B5EF4-FFF2-40B4-BE49-F238E27FC236}">
                <a16:creationId xmlns:a16="http://schemas.microsoft.com/office/drawing/2014/main" xmlns="" id="{982A8D7B-4E51-4298-AC36-BDE24416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32017"/>
            <a:ext cx="3826904" cy="40198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9868702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5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44497" y="-600301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11399" y="1559588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535" y="1590528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1321" y="332871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7   14   21   28   36   42   49   56   62   70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680233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виправи помилки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064990" y="2775858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35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121629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888461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723392" y="2764188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30680" y="4112409"/>
            <a:ext cx="3331238" cy="1084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Встав числа 9, 7, 63 у рівності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6019" y="3842714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79400" y="442749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492" y="5642881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2318" y="501812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28015" y="561210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39"/>
          <a:stretch/>
        </p:blipFill>
        <p:spPr bwMode="auto">
          <a:xfrm>
            <a:off x="7944978" y="1339933"/>
            <a:ext cx="3492000" cy="50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80" grpId="0" animBg="1"/>
      <p:bldP spid="24" grpId="0" animBg="1"/>
      <p:bldP spid="22" grpId="0" animBg="1"/>
      <p:bldP spid="25" grpId="0" animBg="1"/>
      <p:bldP spid="28" grpId="0" animBg="1"/>
      <p:bldP spid="29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30609" y="370517"/>
            <a:ext cx="9609533" cy="750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№ 855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7" y="4307113"/>
            <a:ext cx="1213033" cy="205282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1891" y="243629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6707" y="316633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0972" y="3903439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287856" y="2449765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42398" y="3179800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0044" y="3086000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25818" y="381670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3560" y="3075076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7626" y="2329995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41644" y="2329995"/>
            <a:ext cx="455016" cy="567661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1356295" y="2356477"/>
            <a:ext cx="401369" cy="564394"/>
            <a:chOff x="963782" y="2336701"/>
            <a:chExt cx="401369" cy="56439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xmlns="" id="{280EE09C-BC29-4894-844C-10DF79A47277}"/>
              </a:ext>
            </a:extLst>
          </p:cNvPr>
          <p:cNvGrpSpPr/>
          <p:nvPr/>
        </p:nvGrpSpPr>
        <p:grpSpPr>
          <a:xfrm>
            <a:off x="2093699" y="2346208"/>
            <a:ext cx="401369" cy="564394"/>
            <a:chOff x="963782" y="2336701"/>
            <a:chExt cx="401369" cy="564394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580C36AB-D069-4C1B-BE38-1C7C1E08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3914597D-72D3-4A8A-A06F-39A2B274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9A2E07B7-94A3-49B1-998A-2D3D5A41E20D}"/>
              </a:ext>
            </a:extLst>
          </p:cNvPr>
          <p:cNvGrpSpPr/>
          <p:nvPr/>
        </p:nvGrpSpPr>
        <p:grpSpPr>
          <a:xfrm>
            <a:off x="1340199" y="3086647"/>
            <a:ext cx="401369" cy="564394"/>
            <a:chOff x="963782" y="2336701"/>
            <a:chExt cx="401369" cy="564394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A3AF049C-832A-40EE-ADAD-481607CC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38D0A8DE-305D-4CE1-90F2-F5C4787B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9850" y="3816702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5039" y="2348506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7D1A8C35-F13A-4115-AF7E-DC1B8F15C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73529" y="3816701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CE5B8DD-5CD7-4885-94DC-93EE20EB1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6670" y="3168193"/>
            <a:ext cx="394062" cy="40367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2A4BD8F-F270-42FD-8245-02CFD4B52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278" y="2403179"/>
            <a:ext cx="394062" cy="40367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9437" y="3072730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2226" y="3086000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241E8E8-8B78-43FA-A6C8-55C9662FD0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922" y="3903439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DD915556-37D2-4CA8-A38E-3F6D5A5995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5921" y="2350250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8998422-6B4F-404F-9693-005A2D82C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43000" r="85516" b="43158"/>
          <a:stretch/>
        </p:blipFill>
        <p:spPr>
          <a:xfrm>
            <a:off x="7740669" y="2358589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207B37A-DF6B-4109-99C8-FE660FED28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896150" y="3822079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4C62EB8F-4B6B-4619-A5AB-A6410B57A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50126" y="2332315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6DD07121-CF8E-40DA-9DED-3720A14050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78753" y="3093638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2E98F74-95C2-42D9-B0EC-354C6AF895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74976" y="3815197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644857B-716F-49DA-8AE6-6A0393CF0B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2195" y="3831011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589CD92-3362-4CB6-99BF-6E01FD2539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4641" y="3928380"/>
            <a:ext cx="394062" cy="3550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DD3E0E3-581A-41DD-A4DC-6AF6F15380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155" y="23367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EA3DFDFE-F416-493A-8203-53FFA6E228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43278" y="2340587"/>
            <a:ext cx="420821" cy="53459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0094D44A-A3CF-4461-A360-9060C4C90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8736" y="3098278"/>
            <a:ext cx="420821" cy="534599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0BA9E64A-14DE-4ECA-AEAD-DCF00E2B8E6C}"/>
              </a:ext>
            </a:extLst>
          </p:cNvPr>
          <p:cNvGrpSpPr/>
          <p:nvPr/>
        </p:nvGrpSpPr>
        <p:grpSpPr>
          <a:xfrm>
            <a:off x="2078114" y="3099526"/>
            <a:ext cx="401369" cy="564394"/>
            <a:chOff x="963782" y="2336701"/>
            <a:chExt cx="401369" cy="564394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832687F3-A375-4158-934B-10638653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793027CC-A5FA-487D-95E4-DD2B23C1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CA578298-2961-4C0E-9623-9C7A916BF576}"/>
              </a:ext>
            </a:extLst>
          </p:cNvPr>
          <p:cNvGrpSpPr/>
          <p:nvPr/>
        </p:nvGrpSpPr>
        <p:grpSpPr>
          <a:xfrm>
            <a:off x="1707634" y="3834865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34517022-CDFA-40D6-8377-B464DE0E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DF4D7BE-7486-45B2-A72B-77BAE025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CF5FB33B-EC11-4791-BD27-B7493A91F1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1006" y="3816701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FAFA63F4-9091-4138-B1F3-CCBE80797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85225" y="2343465"/>
            <a:ext cx="455016" cy="567661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3068D2B9-8831-410F-AA60-FCC6AB90F476}"/>
              </a:ext>
            </a:extLst>
          </p:cNvPr>
          <p:cNvGrpSpPr/>
          <p:nvPr/>
        </p:nvGrpSpPr>
        <p:grpSpPr>
          <a:xfrm>
            <a:off x="5815363" y="2358589"/>
            <a:ext cx="401369" cy="564394"/>
            <a:chOff x="963782" y="2336701"/>
            <a:chExt cx="401369" cy="564394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CB1F089A-D8F8-491B-A68A-EBE3D6A61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209DF01D-4928-4786-84BD-57751903F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A86BE9A8-4B3E-4A25-977A-3FE2779531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52083" y="2361976"/>
            <a:ext cx="420821" cy="534599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97EB6EF-4D3C-4AB3-8DB6-04ABE3203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2" t="43000" r="4157" b="43158"/>
          <a:stretch/>
        </p:blipFill>
        <p:spPr>
          <a:xfrm>
            <a:off x="8090607" y="2354030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F3E3FC0-7E97-40EE-8EB8-236B142AF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61905" y="3101287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8C45576E-C24B-4E8A-9B03-59EB9B3C24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13586" y="3121561"/>
            <a:ext cx="420821" cy="53459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DF025BD0-FECA-4B6A-BCC4-ED22BC044D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39264" y="3095729"/>
            <a:ext cx="420821" cy="53459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2714C7E6-D097-4856-9C6B-4FD7105D7D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01618" y="3093639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BB6827A8-E5FF-49A5-85A1-8286BF31E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83632" y="3094381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24FAC90D-FDD1-4804-B32E-AFF225E69E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35150" y="3093637"/>
            <a:ext cx="455016" cy="567661"/>
          </a:xfrm>
          <a:prstGeom prst="rect">
            <a:avLst/>
          </a:prstGeom>
        </p:spPr>
      </p:pic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EDE62B5D-3F7C-4717-94CE-BFE0B0644A26}"/>
              </a:ext>
            </a:extLst>
          </p:cNvPr>
          <p:cNvGrpSpPr/>
          <p:nvPr/>
        </p:nvGrpSpPr>
        <p:grpSpPr>
          <a:xfrm>
            <a:off x="5864777" y="3093329"/>
            <a:ext cx="401369" cy="564394"/>
            <a:chOff x="963782" y="2336701"/>
            <a:chExt cx="401369" cy="56439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E50125B6-A921-4BD2-8966-D662A6CE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76B7EEA6-FEA4-40AB-90C9-0424D571C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9B1417B2-52E9-45F3-B104-9F2CE532F3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33904" y="3247367"/>
            <a:ext cx="440143" cy="28893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87C5C8A1-7CB5-4FA0-9401-4118CDAF7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94098" y="3822079"/>
            <a:ext cx="455016" cy="567661"/>
          </a:xfrm>
          <a:prstGeom prst="rect">
            <a:avLst/>
          </a:prstGeom>
        </p:spPr>
      </p:pic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AA104F00-8D22-4E52-925F-A2C47925B2C0}"/>
              </a:ext>
            </a:extLst>
          </p:cNvPr>
          <p:cNvGrpSpPr/>
          <p:nvPr/>
        </p:nvGrpSpPr>
        <p:grpSpPr>
          <a:xfrm>
            <a:off x="5857470" y="3847252"/>
            <a:ext cx="401369" cy="564394"/>
            <a:chOff x="963782" y="2336701"/>
            <a:chExt cx="401369" cy="564394"/>
          </a:xfrm>
        </p:grpSpPr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EA364190-D9DF-4CC6-8FAB-F3800F4E8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9BAEBD27-4207-443E-95E8-BFA13DA9E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D6AE243-AEDB-4ADA-B481-4EF364840E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65464" y="3842053"/>
            <a:ext cx="420821" cy="534599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103D1015-CCA2-4994-9423-AF100744D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07704" y="3823399"/>
            <a:ext cx="420821" cy="53459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A33C8267-A12F-4F79-8DED-6621705C2F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63416" y="3811845"/>
            <a:ext cx="455016" cy="567661"/>
          </a:xfrm>
          <a:prstGeom prst="rect">
            <a:avLst/>
          </a:prstGeom>
        </p:spPr>
      </p:pic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xmlns="" id="{009D0491-C56F-4B88-886C-AA1A81991533}"/>
              </a:ext>
            </a:extLst>
          </p:cNvPr>
          <p:cNvGrpSpPr/>
          <p:nvPr/>
        </p:nvGrpSpPr>
        <p:grpSpPr>
          <a:xfrm>
            <a:off x="7713298" y="3824532"/>
            <a:ext cx="401369" cy="564394"/>
            <a:chOff x="963782" y="2336701"/>
            <a:chExt cx="401369" cy="564394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67759209-9D38-4711-A666-3616E4FB4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87F5DA10-688D-425D-B841-B3147223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07A9BF9B-EB01-488E-BAB2-73A663570B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01908" y="3903438"/>
            <a:ext cx="394062" cy="355057"/>
          </a:xfrm>
          <a:prstGeom prst="rect">
            <a:avLst/>
          </a:prstGeom>
        </p:spPr>
      </p:pic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480" y="581615"/>
            <a:ext cx="10077720" cy="10838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числа пропущені в таблиці.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 </a:t>
            </a:r>
            <a:r>
              <a:rPr lang="uk-UA" sz="3600" b="1" dirty="0">
                <a:solidFill>
                  <a:schemeClr val="bg1"/>
                </a:solidFill>
              </a:rPr>
              <a:t>знайти невідомий множник?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83336"/>
              </p:ext>
            </p:extLst>
          </p:nvPr>
        </p:nvGraphicFramePr>
        <p:xfrm>
          <a:off x="771392" y="1831906"/>
          <a:ext cx="10629896" cy="372427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07658">
                  <a:extLst>
                    <a:ext uri="{9D8B030D-6E8A-4147-A177-3AD203B41FA5}">
                      <a16:colId xmlns:a16="http://schemas.microsoft.com/office/drawing/2014/main" xmlns="" val="297054438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3282447598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1721083636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1798792500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947337114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548161090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2806723100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947768504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3630526013"/>
                    </a:ext>
                  </a:extLst>
                </a:gridCol>
                <a:gridCol w="913582">
                  <a:extLst>
                    <a:ext uri="{9D8B030D-6E8A-4147-A177-3AD203B41FA5}">
                      <a16:colId xmlns:a16="http://schemas.microsoft.com/office/drawing/2014/main" xmlns="" val="350609969"/>
                    </a:ext>
                  </a:extLst>
                </a:gridCol>
              </a:tblGrid>
              <a:tr h="124142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Перший множник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kumimoji="0" lang="uk-U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uk-U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kumimoji="0" lang="uk-U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2447398"/>
                  </a:ext>
                </a:extLst>
              </a:tr>
              <a:tr h="124142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Другий множник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56264"/>
                  </a:ext>
                </a:extLst>
              </a:tr>
              <a:tr h="124142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Добуток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8395003"/>
                  </a:ext>
                </a:extLst>
              </a:tr>
            </a:tbl>
          </a:graphicData>
        </a:graphic>
      </p:graphicFrame>
      <p:pic>
        <p:nvPicPr>
          <p:cNvPr id="7" name="Рисунок 6" descr="Цветок">
            <a:extLst>
              <a:ext uri="{FF2B5EF4-FFF2-40B4-BE49-F238E27FC236}">
                <a16:creationId xmlns:a16="http://schemas.microsoft.com/office/drawing/2014/main" xmlns="" id="{F3E036CE-8DAD-4995-90B0-228A6DED8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17911" y="3345701"/>
            <a:ext cx="914400" cy="914400"/>
          </a:xfrm>
          <a:prstGeom prst="rect">
            <a:avLst/>
          </a:prstGeom>
        </p:spPr>
      </p:pic>
      <p:pic>
        <p:nvPicPr>
          <p:cNvPr id="19" name="Рисунок 18" descr="Цветок">
            <a:extLst>
              <a:ext uri="{FF2B5EF4-FFF2-40B4-BE49-F238E27FC236}">
                <a16:creationId xmlns:a16="http://schemas.microsoft.com/office/drawing/2014/main" xmlns="" id="{21B7AE71-C7CF-4D1D-A67E-C2DBAC8CC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2311" y="3345701"/>
            <a:ext cx="914400" cy="914400"/>
          </a:xfrm>
          <a:prstGeom prst="rect">
            <a:avLst/>
          </a:prstGeom>
        </p:spPr>
      </p:pic>
      <p:pic>
        <p:nvPicPr>
          <p:cNvPr id="20" name="Рисунок 19" descr="Цветок">
            <a:extLst>
              <a:ext uri="{FF2B5EF4-FFF2-40B4-BE49-F238E27FC236}">
                <a16:creationId xmlns:a16="http://schemas.microsoft.com/office/drawing/2014/main" xmlns="" id="{46984634-D2C6-4BFF-BF75-75C10342B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6711" y="2121206"/>
            <a:ext cx="914400" cy="914400"/>
          </a:xfrm>
          <a:prstGeom prst="rect">
            <a:avLst/>
          </a:prstGeom>
        </p:spPr>
      </p:pic>
      <p:pic>
        <p:nvPicPr>
          <p:cNvPr id="21" name="Рисунок 20" descr="Цветок">
            <a:extLst>
              <a:ext uri="{FF2B5EF4-FFF2-40B4-BE49-F238E27FC236}">
                <a16:creationId xmlns:a16="http://schemas.microsoft.com/office/drawing/2014/main" xmlns="" id="{A594AEDD-581D-471B-BE1B-E96AA28AC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35107" y="3345701"/>
            <a:ext cx="914400" cy="914400"/>
          </a:xfrm>
          <a:prstGeom prst="rect">
            <a:avLst/>
          </a:prstGeom>
        </p:spPr>
      </p:pic>
      <p:pic>
        <p:nvPicPr>
          <p:cNvPr id="22" name="Рисунок 21" descr="Цветок">
            <a:extLst>
              <a:ext uri="{FF2B5EF4-FFF2-40B4-BE49-F238E27FC236}">
                <a16:creationId xmlns:a16="http://schemas.microsoft.com/office/drawing/2014/main" xmlns="" id="{BBBAC13E-1357-40E7-85CB-17613C03E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9507" y="3345701"/>
            <a:ext cx="914400" cy="914400"/>
          </a:xfrm>
          <a:prstGeom prst="rect">
            <a:avLst/>
          </a:prstGeom>
        </p:spPr>
      </p:pic>
      <p:pic>
        <p:nvPicPr>
          <p:cNvPr id="23" name="Рисунок 22" descr="Цветок">
            <a:extLst>
              <a:ext uri="{FF2B5EF4-FFF2-40B4-BE49-F238E27FC236}">
                <a16:creationId xmlns:a16="http://schemas.microsoft.com/office/drawing/2014/main" xmlns="" id="{89C781F4-A338-4C07-B270-982020F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63907" y="2121206"/>
            <a:ext cx="914400" cy="914400"/>
          </a:xfrm>
          <a:prstGeom prst="rect">
            <a:avLst/>
          </a:prstGeom>
        </p:spPr>
      </p:pic>
      <p:pic>
        <p:nvPicPr>
          <p:cNvPr id="24" name="Рисунок 23" descr="Цветок">
            <a:extLst>
              <a:ext uri="{FF2B5EF4-FFF2-40B4-BE49-F238E27FC236}">
                <a16:creationId xmlns:a16="http://schemas.microsoft.com/office/drawing/2014/main" xmlns="" id="{BE920EC5-A4E8-4535-8AA6-94C1635DE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78307" y="2121206"/>
            <a:ext cx="914400" cy="914400"/>
          </a:xfrm>
          <a:prstGeom prst="rect">
            <a:avLst/>
          </a:prstGeom>
        </p:spPr>
      </p:pic>
      <p:pic>
        <p:nvPicPr>
          <p:cNvPr id="25" name="Рисунок 24" descr="Цветок">
            <a:extLst>
              <a:ext uri="{FF2B5EF4-FFF2-40B4-BE49-F238E27FC236}">
                <a16:creationId xmlns:a16="http://schemas.microsoft.com/office/drawing/2014/main" xmlns="" id="{7352B686-7D77-409C-95C7-B0BF786D7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91815" y="3345701"/>
            <a:ext cx="914400" cy="914400"/>
          </a:xfrm>
          <a:prstGeom prst="rect">
            <a:avLst/>
          </a:prstGeom>
        </p:spPr>
      </p:pic>
      <p:pic>
        <p:nvPicPr>
          <p:cNvPr id="26" name="Рисунок 25" descr="Цветок">
            <a:extLst>
              <a:ext uri="{FF2B5EF4-FFF2-40B4-BE49-F238E27FC236}">
                <a16:creationId xmlns:a16="http://schemas.microsoft.com/office/drawing/2014/main" xmlns="" id="{5F37DF11-969E-4011-AF80-710B6071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27622" y="2121206"/>
            <a:ext cx="914400" cy="9144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8"/>
            <a:ext cx="10179957" cy="7180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рівності: заміни квіти числами.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4253163" y="1324089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6 ∙ 5 = 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4253163" y="2469969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5 ∙ 4 = 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4253163" y="3615849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7 ∙ 9 = 63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8440294" y="1342215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6 ∙ 2 = 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6517CB-1AAB-465D-A41E-85EE4CB1E1A2}"/>
              </a:ext>
            </a:extLst>
          </p:cNvPr>
          <p:cNvSpPr txBox="1"/>
          <p:nvPr/>
        </p:nvSpPr>
        <p:spPr>
          <a:xfrm>
            <a:off x="8440295" y="2413111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8 </a:t>
            </a:r>
            <a:r>
              <a:rPr lang="uk-UA" sz="4800" b="1" dirty="0">
                <a:solidFill>
                  <a:srgbClr val="7030A0"/>
                </a:solidFill>
              </a:rPr>
              <a:t>∙ 7 = </a:t>
            </a:r>
            <a:r>
              <a:rPr lang="uk-UA" sz="4800" b="1" dirty="0" smtClean="0">
                <a:solidFill>
                  <a:srgbClr val="7030A0"/>
                </a:solidFill>
              </a:rPr>
              <a:t>56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C8A4619A-F5FF-411B-B5F7-091E6048E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4307593" y="1426028"/>
            <a:ext cx="396296" cy="7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8A581FF7-E718-41AD-8F4A-D3549886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4288708" y="2470289"/>
            <a:ext cx="444192" cy="8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99C259B7-4B5F-42ED-9B27-E89DD854C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5114417" y="3646712"/>
            <a:ext cx="387501" cy="7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26D5DDCD-88CC-4B19-9823-BE69CC2C9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9271096" y="1387259"/>
            <a:ext cx="417952" cy="7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8AC65DBC-FE1F-44F5-8789-5E09741BF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8529860" y="2413111"/>
            <a:ext cx="417952" cy="7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ittle happy animated girl with fairy wings vector">
            <a:extLst>
              <a:ext uri="{FF2B5EF4-FFF2-40B4-BE49-F238E27FC236}">
                <a16:creationId xmlns:a16="http://schemas.microsoft.com/office/drawing/2014/main" xmlns="" id="{135972F1-7D52-4BAE-B2D1-BDE22C610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10244"/>
          <a:stretch/>
        </p:blipFill>
        <p:spPr bwMode="auto">
          <a:xfrm>
            <a:off x="901700" y="1790642"/>
            <a:ext cx="3072473" cy="38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6517CB-1AAB-465D-A41E-85EE4CB1E1A2}"/>
              </a:ext>
            </a:extLst>
          </p:cNvPr>
          <p:cNvSpPr txBox="1"/>
          <p:nvPr/>
        </p:nvSpPr>
        <p:spPr>
          <a:xfrm>
            <a:off x="8462828" y="3587736"/>
            <a:ext cx="27937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3 </a:t>
            </a:r>
            <a:r>
              <a:rPr lang="uk-UA" sz="4800" b="1" dirty="0">
                <a:solidFill>
                  <a:srgbClr val="7030A0"/>
                </a:solidFill>
              </a:rPr>
              <a:t>∙ </a:t>
            </a:r>
            <a:r>
              <a:rPr lang="uk-UA" sz="4800" b="1" dirty="0" smtClean="0">
                <a:solidFill>
                  <a:srgbClr val="7030A0"/>
                </a:solidFill>
              </a:rPr>
              <a:t>9 </a:t>
            </a:r>
            <a:r>
              <a:rPr lang="uk-UA" sz="4800" b="1" dirty="0">
                <a:solidFill>
                  <a:srgbClr val="7030A0"/>
                </a:solidFill>
              </a:rPr>
              <a:t>= </a:t>
            </a:r>
            <a:r>
              <a:rPr lang="uk-UA" sz="4800" b="1" dirty="0" smtClean="0">
                <a:solidFill>
                  <a:srgbClr val="7030A0"/>
                </a:solidFill>
              </a:rPr>
              <a:t>27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16" name="Picture 2" descr="Snowdrops flower flat icon wild flowers plant vector">
            <a:extLst>
              <a:ext uri="{FF2B5EF4-FFF2-40B4-BE49-F238E27FC236}">
                <a16:creationId xmlns:a16="http://schemas.microsoft.com/office/drawing/2014/main" xmlns="" id="{8AC65DBC-FE1F-44F5-8789-5E09741BF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0931"/>
          <a:stretch/>
        </p:blipFill>
        <p:spPr bwMode="auto">
          <a:xfrm>
            <a:off x="8527631" y="3590680"/>
            <a:ext cx="417952" cy="7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9 Таблиці множення на 6_9\№112 - Знаходження невідомого множника\2025-04-09_2315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r="458" b="1215"/>
          <a:stretch/>
        </p:blipFill>
        <p:spPr bwMode="auto">
          <a:xfrm>
            <a:off x="1291231" y="1544571"/>
            <a:ext cx="9489148" cy="26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1231" y="610002"/>
            <a:ext cx="9609533" cy="750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Допоможи пінгвінові розгадати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1960140" y="4300213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∙ </a:t>
            </a:r>
            <a:r>
              <a:rPr lang="uk-UA" sz="3600" b="1" dirty="0" smtClean="0">
                <a:solidFill>
                  <a:srgbClr val="7030A0"/>
                </a:solidFill>
              </a:rPr>
              <a:t>а = 28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62263" y="213981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9535" y="257727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1960139" y="4965581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а = 28 : 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5735164" y="4319250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 </a:t>
            </a:r>
            <a:r>
              <a:rPr lang="uk-UA" sz="3600" b="1" dirty="0">
                <a:solidFill>
                  <a:srgbClr val="7030A0"/>
                </a:solidFill>
              </a:rPr>
              <a:t>∙ </a:t>
            </a:r>
            <a:r>
              <a:rPr lang="uk-UA" sz="3600" b="1" dirty="0" smtClean="0">
                <a:solidFill>
                  <a:srgbClr val="7030A0"/>
                </a:solidFill>
              </a:rPr>
              <a:t>6 = 30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5735163" y="4984618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 = 30 : 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1960140" y="5630949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а = 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5735162" y="5611912"/>
            <a:ext cx="2045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а = 5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161643" y="1345319"/>
            <a:ext cx="6163129" cy="1761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Зібрали 7 кошиків полуниць, по 4 кг в кожному, і 5 кошиків суниць, по 3 кг в кожному. Скільки всього кілограмів полуниць і суниць зібрали?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57 і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59971" y="1327448"/>
            <a:ext cx="4214584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 – 7 к. по 4 кг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С – 5 к. по 3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826031" y="1573667"/>
            <a:ext cx="984762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? 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772883" y="3043466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632559" y="3048784"/>
            <a:ext cx="3058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43 кг ягід зібрали.</a:t>
            </a:r>
            <a:endParaRPr lang="uk-U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383728" y="2520246"/>
            <a:ext cx="130719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506037" y="1425163"/>
            <a:ext cx="264806" cy="914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96972" y="2487246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∙ 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940432" y="2487246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∙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924081" y="2491359"/>
            <a:ext cx="15233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 + 15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36633" y="2491359"/>
            <a:ext cx="2087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∙ 7 + 3 </a:t>
            </a:r>
            <a:r>
              <a:rPr lang="uk-UA" sz="2800" b="1" dirty="0">
                <a:solidFill>
                  <a:schemeClr val="bg1"/>
                </a:solidFill>
              </a:rPr>
              <a:t>∙ </a:t>
            </a:r>
            <a:r>
              <a:rPr lang="uk-UA" sz="2800" b="1" dirty="0" smtClean="0">
                <a:solidFill>
                  <a:schemeClr val="bg1"/>
                </a:solidFill>
              </a:rPr>
              <a:t>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778009" y="3295691"/>
            <a:ext cx="5651991" cy="2279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Зібрали 7 кошиків полуниць, по </a:t>
            </a:r>
            <a:r>
              <a:rPr lang="uk-UA" sz="2800" dirty="0" smtClean="0"/>
              <a:t>4кг </a:t>
            </a:r>
            <a:r>
              <a:rPr lang="uk-UA" sz="2800" dirty="0"/>
              <a:t>в кожному, і 5 кошиків суниць, по </a:t>
            </a:r>
            <a:r>
              <a:rPr lang="uk-UA" sz="2800" dirty="0" smtClean="0"/>
              <a:t>3кг </a:t>
            </a:r>
            <a:r>
              <a:rPr lang="uk-UA" sz="2800" dirty="0"/>
              <a:t>в кожному. Чого зібрали більше полуниць чи суниць? На скільки кілограмів більше?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684" y="3721390"/>
            <a:ext cx="4377871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 – 7 к. по 4 кг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С – 5 к. по 3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78" y="3808853"/>
            <a:ext cx="1171575" cy="9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623012" y="3990712"/>
            <a:ext cx="1390800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?кг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96684" y="5472903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524496" y="5482538"/>
            <a:ext cx="54628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 13 кг полуниць зібрали більше.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332342" y="4906439"/>
            <a:ext cx="13056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65186" y="4882654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∙ 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80357" y="4906439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∙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46105" y="4906439"/>
            <a:ext cx="15233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 – 15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5127" y="4906439"/>
            <a:ext cx="215049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∙ 7 – 3 </a:t>
            </a:r>
            <a:r>
              <a:rPr lang="uk-UA" sz="2800" b="1" dirty="0">
                <a:solidFill>
                  <a:schemeClr val="bg1"/>
                </a:solidFill>
              </a:rPr>
              <a:t>∙ </a:t>
            </a:r>
            <a:r>
              <a:rPr lang="uk-UA" sz="2800" b="1" dirty="0" smtClean="0">
                <a:solidFill>
                  <a:schemeClr val="bg1"/>
                </a:solidFill>
              </a:rPr>
              <a:t>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87753" y="1327448"/>
            <a:ext cx="5310908" cy="1012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знаходження суми двох добутків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90920" y="3708284"/>
            <a:ext cx="4948466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різницеве </a:t>
            </a:r>
            <a:r>
              <a:rPr lang="uk-UA" sz="32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3200" b="1" dirty="0" smtClean="0">
                <a:solidFill>
                  <a:schemeClr val="bg1"/>
                </a:solidFill>
              </a:rPr>
              <a:t>двох добутків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7" grpId="0" animBg="1"/>
      <p:bldP spid="19" grpId="0" animBg="1"/>
      <p:bldP spid="20" grpId="0" animBg="1"/>
      <p:bldP spid="21" grpId="0" animBg="1"/>
      <p:bldP spid="18" grpId="0" animBg="1"/>
      <p:bldP spid="16" grpId="0" animBg="1"/>
      <p:bldP spid="16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10674</TotalTime>
  <Words>488</Words>
  <Application>Microsoft Office PowerPoint</Application>
  <PresentationFormat>Произвольный</PresentationFormat>
  <Paragraphs>139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1185</cp:revision>
  <dcterms:created xsi:type="dcterms:W3CDTF">2018-01-05T16:38:53Z</dcterms:created>
  <dcterms:modified xsi:type="dcterms:W3CDTF">2025-04-13T16:32:45Z</dcterms:modified>
</cp:coreProperties>
</file>