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891" r:id="rId3"/>
    <p:sldId id="889" r:id="rId4"/>
    <p:sldId id="888" r:id="rId5"/>
    <p:sldId id="741" r:id="rId6"/>
    <p:sldId id="873" r:id="rId7"/>
    <p:sldId id="885" r:id="rId8"/>
    <p:sldId id="852" r:id="rId9"/>
    <p:sldId id="886" r:id="rId10"/>
    <p:sldId id="881" r:id="rId11"/>
    <p:sldId id="882" r:id="rId12"/>
    <p:sldId id="887" r:id="rId13"/>
    <p:sldId id="89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91"/>
            <p14:sldId id="889"/>
            <p14:sldId id="888"/>
            <p14:sldId id="741"/>
            <p14:sldId id="873"/>
            <p14:sldId id="885"/>
            <p14:sldId id="852"/>
            <p14:sldId id="886"/>
            <p14:sldId id="881"/>
            <p14:sldId id="882"/>
            <p14:sldId id="887"/>
            <p14:sldId id="89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CBAF4"/>
    <a:srgbClr val="295FFF"/>
    <a:srgbClr val="00B050"/>
    <a:srgbClr val="FF3131"/>
    <a:srgbClr val="FFFF00"/>
    <a:srgbClr val="2F3242"/>
    <a:srgbClr val="BA1CBA"/>
    <a:srgbClr val="C6109F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7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4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3200" b="1" dirty="0" smtClean="0">
              <a:solidFill>
                <a:schemeClr val="bg1"/>
              </a:solidFill>
            </a:rPr>
            <a:t>Дії з іменованими числами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</a:t>
          </a:r>
          <a:r>
            <a:rPr lang="uk-UA" sz="3200" b="1" dirty="0" err="1" smtClean="0">
              <a:solidFill>
                <a:schemeClr val="bg1"/>
              </a:solidFill>
            </a:rPr>
            <a:t>раху-нок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Побудова прямокутників на папері в клітинку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dirty="0" smtClean="0">
              <a:solidFill>
                <a:schemeClr val="bg1"/>
              </a:solidFill>
            </a:rPr>
            <a:t> задачі на </a:t>
          </a:r>
          <a:r>
            <a:rPr lang="uk-UA" sz="3200" b="1" dirty="0" err="1" smtClean="0">
              <a:solidFill>
                <a:schemeClr val="bg1"/>
              </a:solidFill>
            </a:rPr>
            <a:t>порівня-ння</a:t>
          </a:r>
          <a:r>
            <a:rPr lang="uk-UA" sz="3200" b="1" dirty="0" smtClean="0">
              <a:solidFill>
                <a:schemeClr val="bg1"/>
              </a:solidFill>
            </a:rPr>
            <a:t> двох добутків 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3131"/>
        </a:solidFill>
      </dgm:spPr>
      <dgm:t>
        <a:bodyPr/>
        <a:lstStyle/>
        <a:p>
          <a:r>
            <a:rPr lang="uk-UA" sz="3200" b="1" dirty="0" smtClean="0"/>
            <a:t>Таблиця </a:t>
          </a:r>
          <a:r>
            <a:rPr lang="uk-UA" sz="3200" b="1" dirty="0" err="1" smtClean="0"/>
            <a:t>множе-ння</a:t>
          </a:r>
          <a:r>
            <a:rPr lang="uk-UA" sz="3200" b="1" dirty="0" smtClean="0"/>
            <a:t> числа 8</a:t>
          </a:r>
          <a:endParaRPr lang="ru-RU" sz="3200" b="1" dirty="0"/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5" custScaleX="128060" custLinFactX="233989" custLinFactNeighborX="300000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5" custScaleX="129083" custLinFactX="-8887" custLinFactNeighborX="-1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5" custScaleX="109424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3" presStyleCnt="5" custScaleX="141483" custLinFactX="133771" custLinFactNeighborX="200000" custLinFactNeighborY="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D2B473EA-0294-46C9-BEB1-B63C89DB6F91}" type="pres">
      <dgm:prSet presAssocID="{BC7931E8-86A7-44AD-A246-C659A84EF1D0}" presName="node" presStyleLbl="node1" presStyleIdx="4" presStyleCnt="5" custScaleX="142186" custLinFactX="-134847" custLinFactNeighborX="-200000" custLinFactNeighborY="-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4" destOrd="0" parTransId="{F78F4AAA-2F15-475F-922E-F959D1C7547E}" sibTransId="{46BA457C-7EE8-4DE0-8B1E-DA724D446462}"/>
    <dgm:cxn modelId="{4396BB9A-1F84-45FB-BA8B-97A574BE43E8}" type="presOf" srcId="{17FCBCD0-5166-44EF-A995-697AB50FC98B}" destId="{8C93B566-6306-40C5-A3D5-B84E788E517B}" srcOrd="0" destOrd="0" presId="urn:microsoft.com/office/officeart/2005/8/layout/hList6"/>
    <dgm:cxn modelId="{19BD82EF-8905-4C73-B4E7-F78F1AF89211}" type="presOf" srcId="{289AA968-9F58-4A6E-B11C-582CA574AD65}" destId="{6408D3F1-0C0E-4F5D-B5D5-053E6D4B4C50}" srcOrd="0" destOrd="0" presId="urn:microsoft.com/office/officeart/2005/8/layout/hList6"/>
    <dgm:cxn modelId="{7D9C7D2D-5F4B-4284-9376-B0B7EE3A9AE4}" type="presOf" srcId="{6EE47331-2253-406E-9CB5-953C9128E5FC}" destId="{783C5BBC-E083-4F12-B4A9-616A8F9530EC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BAE2AD92-3FD0-4E66-B538-A981BFF1D79B}" type="presOf" srcId="{BC7931E8-86A7-44AD-A246-C659A84EF1D0}" destId="{D2B473EA-0294-46C9-BEB1-B63C89DB6F91}" srcOrd="0" destOrd="0" presId="urn:microsoft.com/office/officeart/2005/8/layout/hList6"/>
    <dgm:cxn modelId="{71CC6314-EF26-49A1-B7A0-246B810C2C80}" type="presOf" srcId="{6115EC9A-5D0A-49BC-89B0-C823DAA39B65}" destId="{00E23834-4C97-4BAD-9028-AA93134EBB29}" srcOrd="0" destOrd="0" presId="urn:microsoft.com/office/officeart/2005/8/layout/hList6"/>
    <dgm:cxn modelId="{4D6393D1-23D9-49CA-876E-0500FB21F6A0}" srcId="{289AA968-9F58-4A6E-B11C-582CA574AD65}" destId="{1A16E29F-4735-4462-97C4-9BCD9C4C486C}" srcOrd="3" destOrd="0" parTransId="{73E3B522-476C-406F-A210-531690AED282}" sibTransId="{F2D33BF4-615F-4128-B58D-C20892E7A4B8}"/>
    <dgm:cxn modelId="{B52AE289-51EC-494B-8EB2-929F3B2AAED4}" type="presOf" srcId="{1A16E29F-4735-4462-97C4-9BCD9C4C486C}" destId="{5224CAA1-3EC9-4CF6-8381-99180C56B6A8}" srcOrd="0" destOrd="0" presId="urn:microsoft.com/office/officeart/2005/8/layout/hList6"/>
    <dgm:cxn modelId="{19A8D828-C7E9-424E-9D28-82F8A3B9B145}" type="presParOf" srcId="{6408D3F1-0C0E-4F5D-B5D5-053E6D4B4C50}" destId="{783C5BBC-E083-4F12-B4A9-616A8F9530EC}" srcOrd="0" destOrd="0" presId="urn:microsoft.com/office/officeart/2005/8/layout/hList6"/>
    <dgm:cxn modelId="{CD4CCC71-5038-45A3-B891-E93A5414F92C}" type="presParOf" srcId="{6408D3F1-0C0E-4F5D-B5D5-053E6D4B4C50}" destId="{903EF99B-E600-4B60-96C8-658D7EF2F880}" srcOrd="1" destOrd="0" presId="urn:microsoft.com/office/officeart/2005/8/layout/hList6"/>
    <dgm:cxn modelId="{D09A552D-0B54-4B26-B5D6-A389AE249CDD}" type="presParOf" srcId="{6408D3F1-0C0E-4F5D-B5D5-053E6D4B4C50}" destId="{00E23834-4C97-4BAD-9028-AA93134EBB29}" srcOrd="2" destOrd="0" presId="urn:microsoft.com/office/officeart/2005/8/layout/hList6"/>
    <dgm:cxn modelId="{7C69AFA5-8E75-4900-85E3-C6EE5A5CD8A1}" type="presParOf" srcId="{6408D3F1-0C0E-4F5D-B5D5-053E6D4B4C50}" destId="{8876FB75-3E41-41EA-914C-4542E25630F3}" srcOrd="3" destOrd="0" presId="urn:microsoft.com/office/officeart/2005/8/layout/hList6"/>
    <dgm:cxn modelId="{5AE983F3-7E3F-4BE8-B31B-B5EFD2DC1535}" type="presParOf" srcId="{6408D3F1-0C0E-4F5D-B5D5-053E6D4B4C50}" destId="{8C93B566-6306-40C5-A3D5-B84E788E517B}" srcOrd="4" destOrd="0" presId="urn:microsoft.com/office/officeart/2005/8/layout/hList6"/>
    <dgm:cxn modelId="{2219C7AF-D0E6-4EA8-B40F-97EED28BD7BD}" type="presParOf" srcId="{6408D3F1-0C0E-4F5D-B5D5-053E6D4B4C50}" destId="{B4E8D5E2-E5AE-41CC-80D3-5A0016AFADCC}" srcOrd="5" destOrd="0" presId="urn:microsoft.com/office/officeart/2005/8/layout/hList6"/>
    <dgm:cxn modelId="{23157CA2-EB20-4F62-A0F0-5A7D1033E640}" type="presParOf" srcId="{6408D3F1-0C0E-4F5D-B5D5-053E6D4B4C50}" destId="{5224CAA1-3EC9-4CF6-8381-99180C56B6A8}" srcOrd="6" destOrd="0" presId="urn:microsoft.com/office/officeart/2005/8/layout/hList6"/>
    <dgm:cxn modelId="{F099EA4D-D423-4B28-8E3F-92F16C21AF8A}" type="presParOf" srcId="{6408D3F1-0C0E-4F5D-B5D5-053E6D4B4C50}" destId="{2EE084EB-38FB-44EB-B050-492531D297D1}" srcOrd="7" destOrd="0" presId="urn:microsoft.com/office/officeart/2005/8/layout/hList6"/>
    <dgm:cxn modelId="{4D63D72F-1871-435F-BCAE-F6B9E12B09D7}" type="presParOf" srcId="{6408D3F1-0C0E-4F5D-B5D5-053E6D4B4C50}" destId="{D2B473EA-0294-46C9-BEB1-B63C89DB6F9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2945829" y="1121260"/>
          <a:ext cx="4272497" cy="202997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Дії з іменованими числами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067090" y="854498"/>
        <a:ext cx="2029975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777238" y="1113152"/>
          <a:ext cx="4272497" cy="2046192"/>
        </a:xfrm>
        <a:prstGeom prst="flowChartManualOperation">
          <a:avLst/>
        </a:prstGeom>
        <a:solidFill>
          <a:srgbClr val="FF313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Таблиця </a:t>
          </a:r>
          <a:r>
            <a:rPr lang="uk-UA" sz="3200" b="1" kern="1200" dirty="0" err="1" smtClean="0"/>
            <a:t>множе-ння</a:t>
          </a:r>
          <a:r>
            <a:rPr lang="uk-UA" sz="3200" b="1" kern="1200" dirty="0" smtClean="0"/>
            <a:t> числа 8</a:t>
          </a:r>
          <a:endParaRPr lang="ru-RU" sz="3200" b="1" kern="1200" dirty="0"/>
        </a:p>
      </dsp:txBody>
      <dsp:txXfrm rot="5400000">
        <a:off x="1890390" y="854499"/>
        <a:ext cx="2046192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268967" y="1268967"/>
          <a:ext cx="4272497" cy="1734562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</a:t>
          </a:r>
          <a:r>
            <a:rPr lang="uk-UA" sz="3200" b="1" kern="1200" dirty="0" err="1" smtClean="0">
              <a:solidFill>
                <a:schemeClr val="bg1"/>
              </a:solidFill>
            </a:rPr>
            <a:t>раху-нок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1734562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7512093" y="1014871"/>
          <a:ext cx="4272497" cy="2242753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Побудова прямокутників на папері в клітинку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526965" y="854498"/>
        <a:ext cx="2242753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5145688" y="1009299"/>
          <a:ext cx="4272497" cy="2253897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задачі на </a:t>
          </a:r>
          <a:r>
            <a:rPr lang="uk-UA" sz="3200" b="1" kern="1200" dirty="0" err="1" smtClean="0">
              <a:solidFill>
                <a:schemeClr val="bg1"/>
              </a:solidFill>
            </a:rPr>
            <a:t>порівня-ння</a:t>
          </a:r>
          <a:r>
            <a:rPr lang="uk-UA" sz="3200" b="1" kern="1200" dirty="0" smtClean="0">
              <a:solidFill>
                <a:schemeClr val="bg1"/>
              </a:solidFill>
            </a:rPr>
            <a:t> двох добутків 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6154988" y="854498"/>
        <a:ext cx="2253897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1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openxmlformats.org/officeDocument/2006/relationships/image" Target="../media/image24.png"/><Relationship Id="rId17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5" Type="http://schemas.microsoft.com/office/2007/relationships/hdphoto" Target="../media/hdphoto3.wdp"/><Relationship Id="rId10" Type="http://schemas.openxmlformats.org/officeDocument/2006/relationships/image" Target="../media/image23.png"/><Relationship Id="rId19" Type="http://schemas.microsoft.com/office/2007/relationships/hdphoto" Target="../media/hdphoto5.wdp"/><Relationship Id="rId4" Type="http://schemas.openxmlformats.org/officeDocument/2006/relationships/image" Target="../media/image21.jpe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1313" y="4043142"/>
            <a:ext cx="9880601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Таблиця множення числа 8</a:t>
            </a:r>
            <a:r>
              <a:rPr lang="uk-UA" sz="4400" b="1" dirty="0">
                <a:solidFill>
                  <a:srgbClr val="7030A0"/>
                </a:solidFill>
              </a:rPr>
              <a:t>. </a:t>
            </a:r>
            <a:r>
              <a:rPr lang="uk-UA" sz="4400" b="1" dirty="0" smtClean="0">
                <a:solidFill>
                  <a:srgbClr val="7030A0"/>
                </a:solidFill>
              </a:rPr>
              <a:t>Побудова </a:t>
            </a:r>
            <a:r>
              <a:rPr lang="uk-UA" sz="4400" b="1" dirty="0">
                <a:solidFill>
                  <a:srgbClr val="7030A0"/>
                </a:solidFill>
              </a:rPr>
              <a:t>прямокутників на папері в клітинку.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number eight">
            <a:extLst>
              <a:ext uri="{FF2B5EF4-FFF2-40B4-BE49-F238E27FC236}">
                <a16:creationId xmlns:a16="http://schemas.microsoft.com/office/drawing/2014/main" xmlns="" id="{7D1CC313-20B7-4A65-B6B3-D0C70AB6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99" y="1152363"/>
            <a:ext cx="2324498" cy="244170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66322" y="1030933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8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113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28082" y="498667"/>
            <a:ext cx="10164622" cy="78915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Фігури під якими номерами є прямокутниками?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843ED55-4449-4E43-B390-86DAD98EC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690" y="4378771"/>
            <a:ext cx="2205714" cy="2316927"/>
          </a:xfrm>
          <a:prstGeom prst="rect">
            <a:avLst/>
          </a:prstGeom>
        </p:spPr>
      </p:pic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xmlns="" id="{9FC7C47F-605F-42B2-9802-8ACB68344E82}"/>
              </a:ext>
            </a:extLst>
          </p:cNvPr>
          <p:cNvSpPr/>
          <p:nvPr/>
        </p:nvSpPr>
        <p:spPr>
          <a:xfrm>
            <a:off x="928082" y="2405681"/>
            <a:ext cx="1998428" cy="1722783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Ромб 4">
            <a:extLst>
              <a:ext uri="{FF2B5EF4-FFF2-40B4-BE49-F238E27FC236}">
                <a16:creationId xmlns:a16="http://schemas.microsoft.com/office/drawing/2014/main" xmlns="" id="{5038319C-B191-4D63-85F0-4BD338D58EA5}"/>
              </a:ext>
            </a:extLst>
          </p:cNvPr>
          <p:cNvSpPr/>
          <p:nvPr/>
        </p:nvSpPr>
        <p:spPr>
          <a:xfrm>
            <a:off x="3016698" y="2008118"/>
            <a:ext cx="1581665" cy="3127513"/>
          </a:xfrm>
          <a:prstGeom prst="diamond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8A74BCE-63F0-4390-AF61-A4BE362355D0}"/>
              </a:ext>
            </a:extLst>
          </p:cNvPr>
          <p:cNvSpPr/>
          <p:nvPr/>
        </p:nvSpPr>
        <p:spPr>
          <a:xfrm>
            <a:off x="4793462" y="2560160"/>
            <a:ext cx="2720537" cy="1450704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A6B9A1D1-E703-4AD7-85FB-A3B8B8358B05}"/>
              </a:ext>
            </a:extLst>
          </p:cNvPr>
          <p:cNvSpPr/>
          <p:nvPr/>
        </p:nvSpPr>
        <p:spPr>
          <a:xfrm>
            <a:off x="7907196" y="2609332"/>
            <a:ext cx="2227792" cy="1315483"/>
          </a:xfrm>
          <a:prstGeom prst="hexagon">
            <a:avLst/>
          </a:prstGeom>
          <a:solidFill>
            <a:srgbClr val="FF313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ECBE49E-259B-470B-9A49-25FAD6E192DD}"/>
              </a:ext>
            </a:extLst>
          </p:cNvPr>
          <p:cNvSpPr/>
          <p:nvPr/>
        </p:nvSpPr>
        <p:spPr>
          <a:xfrm>
            <a:off x="10339223" y="2008118"/>
            <a:ext cx="636105" cy="2443586"/>
          </a:xfrm>
          <a:prstGeom prst="rect">
            <a:avLst/>
          </a:prstGeom>
          <a:solidFill>
            <a:srgbClr val="295F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111CF6-FD1A-435F-8954-4A61EE70F46B}"/>
              </a:ext>
            </a:extLst>
          </p:cNvPr>
          <p:cNvSpPr txBox="1"/>
          <p:nvPr/>
        </p:nvSpPr>
        <p:spPr>
          <a:xfrm>
            <a:off x="3778617" y="1361255"/>
            <a:ext cx="774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04B697A-3A43-4D1C-9F1B-04ABC7F071DB}"/>
              </a:ext>
            </a:extLst>
          </p:cNvPr>
          <p:cNvSpPr txBox="1"/>
          <p:nvPr/>
        </p:nvSpPr>
        <p:spPr>
          <a:xfrm>
            <a:off x="1239711" y="2125102"/>
            <a:ext cx="774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3433BA9-35C2-44DF-9078-977E97076918}"/>
              </a:ext>
            </a:extLst>
          </p:cNvPr>
          <p:cNvSpPr txBox="1"/>
          <p:nvPr/>
        </p:nvSpPr>
        <p:spPr>
          <a:xfrm>
            <a:off x="6134547" y="1574683"/>
            <a:ext cx="51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D0AE5A7-5A55-4632-8EE4-15B44C25D409}"/>
              </a:ext>
            </a:extLst>
          </p:cNvPr>
          <p:cNvSpPr txBox="1"/>
          <p:nvPr/>
        </p:nvSpPr>
        <p:spPr>
          <a:xfrm>
            <a:off x="8802039" y="1574684"/>
            <a:ext cx="528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/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45F41AF-4212-42AD-AA97-B7A3D0D66D96}"/>
              </a:ext>
            </a:extLst>
          </p:cNvPr>
          <p:cNvSpPr txBox="1"/>
          <p:nvPr/>
        </p:nvSpPr>
        <p:spPr>
          <a:xfrm>
            <a:off x="10382000" y="1177121"/>
            <a:ext cx="550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/>
              <a:t>5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0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3 Математика\1 Листопад\09 Таблиці множення на 6_9\№113 - Таблиця множення числа 8\2025-04-13_1935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 t="28571" r="378" b="1468"/>
          <a:stretch/>
        </p:blipFill>
        <p:spPr bwMode="auto">
          <a:xfrm>
            <a:off x="2142074" y="2266860"/>
            <a:ext cx="792169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28082" y="498668"/>
            <a:ext cx="10164622" cy="68787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Побудова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прямокутника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69189" y="1186543"/>
            <a:ext cx="9282407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7030A0"/>
                </a:solidFill>
              </a:rPr>
              <a:t>Прямокутник зручно будувати на папері в клітинку. </a:t>
            </a:r>
          </a:p>
          <a:p>
            <a:pPr lvl="0" algn="ctr"/>
            <a:r>
              <a:rPr lang="uk-UA" sz="2400" b="1" dirty="0" smtClean="0">
                <a:solidFill>
                  <a:srgbClr val="7030A0"/>
                </a:solidFill>
              </a:rPr>
              <a:t>Розглянь кроки побудови прямокутника зі сторонами 2 см і 3 см.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397" y="595553"/>
            <a:ext cx="8741232" cy="76516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29" y="690821"/>
            <a:ext cx="2275111" cy="1752673"/>
          </a:xfrm>
          <a:prstGeom prst="rect">
            <a:avLst/>
          </a:prstGeom>
        </p:spPr>
      </p:pic>
      <p:pic>
        <p:nvPicPr>
          <p:cNvPr id="7" name="Picture 3" descr="D:\2 клас\3 Математика\1 Листопад\09 Таблиці множення на 6_9\№113 - Таблиця множення числа 8\2025-04-13_2136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9" y="1567158"/>
            <a:ext cx="5799104" cy="266137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2 клас\3 Математика\1 Листопад\09 Таблиці множення на 6_9\№113 - Таблиця множення числа 8\2025-04-13_195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5" y="2734560"/>
            <a:ext cx="5359175" cy="354105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6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6"/>
            <a:ext cx="8732067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0054" y="1259177"/>
            <a:ext cx="83111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геометричними фігурами</a:t>
            </a: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84" y="2090174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93699" y="2055268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61" y="2090174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0" y="2055268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4170" y="4852674"/>
            <a:ext cx="1975615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важко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3699" y="4852673"/>
            <a:ext cx="1728000" cy="461665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легко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8584" y="4844159"/>
            <a:ext cx="1728000" cy="1200329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пролетів непомітно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3743" y="4844159"/>
            <a:ext cx="24035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Готовий /готова працювати далі</a:t>
            </a:r>
          </a:p>
        </p:txBody>
      </p:sp>
    </p:spTree>
    <p:extLst>
      <p:ext uri="{BB962C8B-B14F-4D97-AF65-F5344CB8AC3E}">
        <p14:creationId xmlns:p14="http://schemas.microsoft.com/office/powerpoint/2010/main" val="12220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396" y="592500"/>
            <a:ext cx="10120918" cy="7029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159828" y="2217343"/>
            <a:ext cx="5954486" cy="282630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Шкільний мелодійний дзвінок     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Покликав усіх </a:t>
            </a:r>
            <a:r>
              <a:rPr lang="uk-UA" sz="3200" b="1" dirty="0" smtClean="0">
                <a:solidFill>
                  <a:srgbClr val="7030A0"/>
                </a:solidFill>
              </a:rPr>
              <a:t>нас на </a:t>
            </a:r>
            <a:r>
              <a:rPr lang="uk-UA" sz="3200" b="1" dirty="0">
                <a:solidFill>
                  <a:srgbClr val="7030A0"/>
                </a:solidFill>
              </a:rPr>
              <a:t>урок.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Тож не будемо гаяти часу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І полинемо разом із класом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В чарівну країну Знань.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1B4139-CB08-44EF-B306-947C023D4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03" b="17536"/>
          <a:stretch/>
        </p:blipFill>
        <p:spPr>
          <a:xfrm>
            <a:off x="993396" y="2257114"/>
            <a:ext cx="3785433" cy="2642421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591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6"/>
            <a:ext cx="8732067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4" y="1259177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96" y="2255407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816000" y="3771978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54" y="2255407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613" y="3771978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9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28231091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4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034143" y="531325"/>
            <a:ext cx="9825647" cy="7205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5885900" y="1335415"/>
            <a:ext cx="6638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1016605" y="1317954"/>
            <a:ext cx="4423456" cy="619699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Добуток чисел 7 і 3</a:t>
            </a:r>
          </a:p>
        </p:txBody>
      </p:sp>
      <p:sp>
        <p:nvSpPr>
          <p:cNvPr id="26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1016604" y="2013854"/>
            <a:ext cx="4423457" cy="533400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Частка </a:t>
            </a:r>
            <a:r>
              <a:rPr lang="uk-UA" sz="3200" b="1" dirty="0">
                <a:solidFill>
                  <a:schemeClr val="bg1"/>
                </a:solidFill>
              </a:rPr>
              <a:t>чисел </a:t>
            </a:r>
            <a:r>
              <a:rPr lang="uk-UA" sz="3200" b="1" dirty="0" smtClean="0">
                <a:solidFill>
                  <a:schemeClr val="bg1"/>
                </a:solidFill>
              </a:rPr>
              <a:t>42 </a:t>
            </a:r>
            <a:r>
              <a:rPr lang="uk-UA" sz="3200" b="1" dirty="0">
                <a:solidFill>
                  <a:schemeClr val="bg1"/>
                </a:solidFill>
              </a:rPr>
              <a:t>і </a:t>
            </a:r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1016603" y="2623454"/>
            <a:ext cx="4423458" cy="533400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24 зменшили в 6 разів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5903906" y="1988166"/>
            <a:ext cx="6638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5925195" y="2612568"/>
            <a:ext cx="6245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1034143" y="3222168"/>
            <a:ext cx="4423458" cy="533400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 збільшили в 7 разів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5885900" y="3243940"/>
            <a:ext cx="66386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1016603" y="3828715"/>
            <a:ext cx="5145178" cy="1393368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задумала число, збільшила його в 5 разів і отримала 30. Яке число я задумала?  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8A8D29C-5013-499E-8ACA-B528E020535C}"/>
              </a:ext>
            </a:extLst>
          </p:cNvPr>
          <p:cNvSpPr txBox="1"/>
          <p:nvPr/>
        </p:nvSpPr>
        <p:spPr>
          <a:xfrm>
            <a:off x="6258335" y="4159867"/>
            <a:ext cx="6638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6" descr="Наклейка PNG - AVATAN PL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86" y="1514825"/>
            <a:ext cx="3825952" cy="39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6" grpId="0" animBg="1"/>
      <p:bldP spid="28" grpId="0" animBg="1"/>
      <p:bldP spid="29" grpId="0" animBg="1"/>
      <p:bldP spid="32" grpId="0" animBg="1"/>
      <p:bldP spid="33" grpId="0" animBg="1"/>
      <p:bldP spid="38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0086" y="495119"/>
            <a:ext cx="9775371" cy="74316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«Віднови» рівності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86B644-0F4D-444B-AD06-FDEFBCB45E24}"/>
              </a:ext>
            </a:extLst>
          </p:cNvPr>
          <p:cNvSpPr txBox="1"/>
          <p:nvPr/>
        </p:nvSpPr>
        <p:spPr>
          <a:xfrm>
            <a:off x="1554107" y="1412613"/>
            <a:ext cx="20600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 ∙ 7  = 35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28F702-BD9A-487C-8CC4-4EF616854523}"/>
              </a:ext>
            </a:extLst>
          </p:cNvPr>
          <p:cNvSpPr txBox="1"/>
          <p:nvPr/>
        </p:nvSpPr>
        <p:spPr>
          <a:xfrm>
            <a:off x="1554107" y="2177331"/>
            <a:ext cx="203544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∙ 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4 = </a:t>
            </a:r>
            <a:r>
              <a:rPr lang="uk-UA" sz="3600" b="1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A16957E-6572-4A39-BBE1-7857FFC82AA7}"/>
              </a:ext>
            </a:extLst>
          </p:cNvPr>
          <p:cNvSpPr txBox="1"/>
          <p:nvPr/>
        </p:nvSpPr>
        <p:spPr>
          <a:xfrm>
            <a:off x="4226018" y="1426410"/>
            <a:ext cx="21816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7 ∙ 8  = 56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29D98F3-4400-492B-B597-309C9691C525}"/>
              </a:ext>
            </a:extLst>
          </p:cNvPr>
          <p:cNvSpPr txBox="1"/>
          <p:nvPr/>
        </p:nvSpPr>
        <p:spPr>
          <a:xfrm>
            <a:off x="4226018" y="2177333"/>
            <a:ext cx="21816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6 ∙ 4  = 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26517CB-1AAB-465D-A41E-85EE4CB1E1A2}"/>
              </a:ext>
            </a:extLst>
          </p:cNvPr>
          <p:cNvSpPr txBox="1"/>
          <p:nvPr/>
        </p:nvSpPr>
        <p:spPr>
          <a:xfrm>
            <a:off x="7274019" y="1406398"/>
            <a:ext cx="22292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7 </a:t>
            </a:r>
            <a:r>
              <a:rPr lang="en-US" sz="3600" b="1" dirty="0" smtClean="0">
                <a:solidFill>
                  <a:srgbClr val="7030A0"/>
                </a:solidFill>
              </a:rPr>
              <a:t>  </a:t>
            </a:r>
            <a:r>
              <a:rPr lang="uk-UA" sz="3600" b="1" dirty="0" smtClean="0">
                <a:solidFill>
                  <a:srgbClr val="7030A0"/>
                </a:solidFill>
              </a:rPr>
              <a:t>∙ </a:t>
            </a:r>
            <a:r>
              <a:rPr lang="uk-UA" sz="3600" b="1" dirty="0">
                <a:solidFill>
                  <a:srgbClr val="7030A0"/>
                </a:solidFill>
              </a:rPr>
              <a:t>7 </a:t>
            </a:r>
            <a:r>
              <a:rPr lang="uk-UA" sz="3600" b="1" dirty="0" smtClean="0">
                <a:solidFill>
                  <a:srgbClr val="7030A0"/>
                </a:solidFill>
              </a:rPr>
              <a:t>= </a:t>
            </a:r>
            <a:r>
              <a:rPr lang="uk-UA" sz="3600" b="1" dirty="0">
                <a:solidFill>
                  <a:srgbClr val="7030A0"/>
                </a:solidFill>
              </a:rPr>
              <a:t>49</a:t>
            </a:r>
          </a:p>
        </p:txBody>
      </p:sp>
      <p:pic>
        <p:nvPicPr>
          <p:cNvPr id="2050" name="Picture 2" descr="Bone pet toy on white background vector">
            <a:extLst>
              <a:ext uri="{FF2B5EF4-FFF2-40B4-BE49-F238E27FC236}">
                <a16:creationId xmlns:a16="http://schemas.microsoft.com/office/drawing/2014/main" xmlns="" id="{B3D84670-6760-4666-82FB-4483A08D8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61" y="1498720"/>
            <a:ext cx="417767" cy="43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one pet toy on white background vector">
            <a:extLst>
              <a:ext uri="{FF2B5EF4-FFF2-40B4-BE49-F238E27FC236}">
                <a16:creationId xmlns:a16="http://schemas.microsoft.com/office/drawing/2014/main" xmlns="" id="{359DC64A-3F54-4E9F-9E9F-A4B2767B9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49" y="2278080"/>
            <a:ext cx="423483" cy="44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ne pet toy on white background vector">
            <a:extLst>
              <a:ext uri="{FF2B5EF4-FFF2-40B4-BE49-F238E27FC236}">
                <a16:creationId xmlns:a16="http://schemas.microsoft.com/office/drawing/2014/main" xmlns="" id="{E88923AE-8786-48EF-9EA1-DD0FD4D7B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r="11709"/>
          <a:stretch/>
        </p:blipFill>
        <p:spPr bwMode="auto">
          <a:xfrm>
            <a:off x="4854332" y="1476895"/>
            <a:ext cx="396755" cy="54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ne pet toy on white background vector">
            <a:extLst>
              <a:ext uri="{FF2B5EF4-FFF2-40B4-BE49-F238E27FC236}">
                <a16:creationId xmlns:a16="http://schemas.microsoft.com/office/drawing/2014/main" xmlns="" id="{FDC2740F-8A04-44D9-85CC-B884BED2A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r="11709"/>
          <a:stretch/>
        </p:blipFill>
        <p:spPr bwMode="auto">
          <a:xfrm>
            <a:off x="7328531" y="1406398"/>
            <a:ext cx="457368" cy="62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ne pet toy on white background vector">
            <a:extLst>
              <a:ext uri="{FF2B5EF4-FFF2-40B4-BE49-F238E27FC236}">
                <a16:creationId xmlns:a16="http://schemas.microsoft.com/office/drawing/2014/main" xmlns="" id="{B1B07AE9-6C7B-44BA-B14F-B914A3236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r="11709"/>
          <a:stretch/>
        </p:blipFill>
        <p:spPr bwMode="auto">
          <a:xfrm>
            <a:off x="4854333" y="2282812"/>
            <a:ext cx="396756" cy="54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unning dog">
            <a:extLst>
              <a:ext uri="{FF2B5EF4-FFF2-40B4-BE49-F238E27FC236}">
                <a16:creationId xmlns:a16="http://schemas.microsoft.com/office/drawing/2014/main" xmlns="" id="{75CF889F-7FC7-4A84-8FB0-A50CE1823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97" y="2976064"/>
            <a:ext cx="3106073" cy="326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26517CB-1AAB-465D-A41E-85EE4CB1E1A2}"/>
              </a:ext>
            </a:extLst>
          </p:cNvPr>
          <p:cNvSpPr txBox="1"/>
          <p:nvPr/>
        </p:nvSpPr>
        <p:spPr>
          <a:xfrm>
            <a:off x="7274019" y="2202068"/>
            <a:ext cx="22292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3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  </a:t>
            </a:r>
            <a:r>
              <a:rPr lang="uk-UA" sz="3600" b="1" dirty="0" smtClean="0">
                <a:solidFill>
                  <a:srgbClr val="7030A0"/>
                </a:solidFill>
              </a:rPr>
              <a:t>∙ </a:t>
            </a:r>
            <a:r>
              <a:rPr lang="uk-UA" sz="3600" b="1" dirty="0">
                <a:solidFill>
                  <a:srgbClr val="7030A0"/>
                </a:solidFill>
              </a:rPr>
              <a:t>7 </a:t>
            </a:r>
            <a:r>
              <a:rPr lang="uk-UA" sz="3600" b="1" dirty="0" smtClean="0">
                <a:solidFill>
                  <a:srgbClr val="7030A0"/>
                </a:solidFill>
              </a:rPr>
              <a:t>= </a:t>
            </a:r>
            <a:r>
              <a:rPr lang="en-US" sz="3600" b="1" dirty="0" smtClean="0">
                <a:solidFill>
                  <a:srgbClr val="7030A0"/>
                </a:solidFill>
              </a:rPr>
              <a:t>21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20" name="Picture 2" descr="Bone pet toy on white background vector">
            <a:extLst>
              <a:ext uri="{FF2B5EF4-FFF2-40B4-BE49-F238E27FC236}">
                <a16:creationId xmlns:a16="http://schemas.microsoft.com/office/drawing/2014/main" xmlns="" id="{FDC2740F-8A04-44D9-85CC-B884BED2A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r="11709"/>
          <a:stretch/>
        </p:blipFill>
        <p:spPr bwMode="auto">
          <a:xfrm>
            <a:off x="7328531" y="2223443"/>
            <a:ext cx="463362" cy="62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067830" y="502089"/>
            <a:ext cx="10032155" cy="7171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таблиці множення числа </a:t>
            </a:r>
            <a:r>
              <a:rPr lang="en-US" sz="4000" b="1" dirty="0" smtClean="0">
                <a:solidFill>
                  <a:schemeClr val="bg1"/>
                </a:solidFill>
              </a:rPr>
              <a:t>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02564" y="1295400"/>
            <a:ext cx="7513075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7030A0"/>
                </a:solidFill>
              </a:rPr>
              <a:t>Склади за схемою добутки з першим множником </a:t>
            </a:r>
            <a:r>
              <a:rPr lang="en-US" sz="2400" b="1" dirty="0" smtClean="0">
                <a:solidFill>
                  <a:srgbClr val="7030A0"/>
                </a:solidFill>
              </a:rPr>
              <a:t>8</a:t>
            </a:r>
            <a:r>
              <a:rPr lang="uk-UA" sz="2400" b="1" dirty="0" smtClean="0">
                <a:solidFill>
                  <a:srgbClr val="7030A0"/>
                </a:solidFill>
              </a:rPr>
              <a:t>. Запиши результати в рядок.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144434" y="3671165"/>
            <a:ext cx="6730597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8</a:t>
            </a:r>
            <a:r>
              <a:rPr lang="uk-UA" sz="3200" b="1" dirty="0" smtClean="0">
                <a:solidFill>
                  <a:schemeClr val="bg1"/>
                </a:solidFill>
              </a:rPr>
              <a:t>   1</a:t>
            </a:r>
            <a:r>
              <a:rPr lang="en-US" sz="3200" b="1" dirty="0" smtClean="0">
                <a:solidFill>
                  <a:schemeClr val="bg1"/>
                </a:solidFill>
              </a:rPr>
              <a:t>6</a:t>
            </a:r>
            <a:r>
              <a:rPr lang="uk-UA" sz="3200" b="1" dirty="0" smtClean="0">
                <a:solidFill>
                  <a:schemeClr val="bg1"/>
                </a:solidFill>
              </a:rPr>
              <a:t>   2</a:t>
            </a:r>
            <a:r>
              <a:rPr lang="en-US" sz="3200" b="1" dirty="0" smtClean="0">
                <a:solidFill>
                  <a:schemeClr val="bg1"/>
                </a:solidFill>
              </a:rPr>
              <a:t>4</a:t>
            </a:r>
            <a:r>
              <a:rPr lang="uk-UA" sz="3200" b="1" dirty="0" smtClean="0">
                <a:solidFill>
                  <a:schemeClr val="bg1"/>
                </a:solidFill>
              </a:rPr>
              <a:t>   </a:t>
            </a:r>
            <a:r>
              <a:rPr lang="en-US" sz="3200" b="1" dirty="0" smtClean="0">
                <a:solidFill>
                  <a:schemeClr val="bg1"/>
                </a:solidFill>
              </a:rPr>
              <a:t>32</a:t>
            </a:r>
            <a:r>
              <a:rPr lang="uk-UA" sz="3200" b="1" dirty="0" smtClean="0">
                <a:solidFill>
                  <a:schemeClr val="bg1"/>
                </a:solidFill>
              </a:rPr>
              <a:t>   </a:t>
            </a:r>
            <a:r>
              <a:rPr lang="en-US" sz="3200" b="1" dirty="0" smtClean="0">
                <a:solidFill>
                  <a:schemeClr val="bg1"/>
                </a:solidFill>
              </a:rPr>
              <a:t>40</a:t>
            </a:r>
            <a:r>
              <a:rPr lang="uk-UA" sz="3200" b="1" dirty="0" smtClean="0">
                <a:solidFill>
                  <a:schemeClr val="bg1"/>
                </a:solidFill>
              </a:rPr>
              <a:t>   4</a:t>
            </a:r>
            <a:r>
              <a:rPr lang="en-US" sz="3200" b="1" dirty="0" smtClean="0">
                <a:solidFill>
                  <a:schemeClr val="bg1"/>
                </a:solidFill>
              </a:rPr>
              <a:t>8</a:t>
            </a:r>
            <a:r>
              <a:rPr lang="uk-UA" sz="3200" b="1" dirty="0" smtClean="0">
                <a:solidFill>
                  <a:schemeClr val="bg1"/>
                </a:solidFill>
              </a:rPr>
              <a:t>   </a:t>
            </a:r>
            <a:r>
              <a:rPr lang="en-US" sz="3200" b="1" dirty="0" smtClean="0">
                <a:solidFill>
                  <a:schemeClr val="bg1"/>
                </a:solidFill>
              </a:rPr>
              <a:t>56</a:t>
            </a:r>
            <a:r>
              <a:rPr lang="uk-UA" sz="3200" b="1" dirty="0" smtClean="0">
                <a:solidFill>
                  <a:schemeClr val="bg1"/>
                </a:solidFill>
              </a:rPr>
              <a:t>   </a:t>
            </a:r>
            <a:r>
              <a:rPr lang="en-US" sz="3200" b="1" dirty="0" smtClean="0">
                <a:solidFill>
                  <a:schemeClr val="bg1"/>
                </a:solidFill>
              </a:rPr>
              <a:t>64</a:t>
            </a:r>
            <a:r>
              <a:rPr lang="uk-UA" sz="3200" b="1" dirty="0" smtClean="0">
                <a:solidFill>
                  <a:schemeClr val="bg1"/>
                </a:solidFill>
              </a:rPr>
              <a:t>   </a:t>
            </a:r>
            <a:r>
              <a:rPr lang="en-US" sz="3200" b="1" dirty="0" smtClean="0">
                <a:solidFill>
                  <a:schemeClr val="bg1"/>
                </a:solidFill>
              </a:rPr>
              <a:t>72</a:t>
            </a:r>
            <a:r>
              <a:rPr lang="uk-UA" sz="3200" b="1" dirty="0" smtClean="0">
                <a:solidFill>
                  <a:schemeClr val="bg1"/>
                </a:solidFill>
              </a:rPr>
              <a:t>   </a:t>
            </a:r>
            <a:r>
              <a:rPr lang="en-US" sz="3200" b="1" dirty="0" smtClean="0">
                <a:solidFill>
                  <a:schemeClr val="bg1"/>
                </a:solidFill>
              </a:rPr>
              <a:t>8</a:t>
            </a:r>
            <a:r>
              <a:rPr lang="uk-UA" sz="3200" b="1" dirty="0" smtClean="0">
                <a:solidFill>
                  <a:schemeClr val="bg1"/>
                </a:solidFill>
              </a:rPr>
              <a:t>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4206547" y="5152521"/>
            <a:ext cx="22845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 ∙ (32 : 4)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355471" y="5126467"/>
            <a:ext cx="18365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</a:rPr>
              <a:t> ∙ </a:t>
            </a:r>
            <a:r>
              <a:rPr lang="en-US" sz="3200" b="1" dirty="0" smtClean="0">
                <a:solidFill>
                  <a:schemeClr val="bg1"/>
                </a:solidFill>
              </a:rPr>
              <a:t>8</a:t>
            </a:r>
            <a:r>
              <a:rPr lang="uk-UA" sz="3200" b="1" dirty="0" smtClean="0">
                <a:solidFill>
                  <a:schemeClr val="bg1"/>
                </a:solidFill>
              </a:rPr>
              <a:t> : 4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494412" y="5152521"/>
            <a:ext cx="23898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 ∙ 8 – 4 ∙ 8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6479817" y="5152520"/>
            <a:ext cx="68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192050" y="5126468"/>
            <a:ext cx="6041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9884229" y="5148763"/>
            <a:ext cx="6531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44434" y="4472700"/>
            <a:ext cx="6730597" cy="5107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Обчисли, скориставшись таблицею множення.</a:t>
            </a:r>
          </a:p>
        </p:txBody>
      </p:sp>
      <p:pic>
        <p:nvPicPr>
          <p:cNvPr id="18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596338" y="1351595"/>
            <a:ext cx="1763753" cy="312721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2 клас\3 Математика\1 Листопад\09 Таблиці множення на 6_9\№113 - Таблиця множення числа 8\2025-04-13_1913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" b="2953"/>
          <a:stretch/>
        </p:blipFill>
        <p:spPr bwMode="auto">
          <a:xfrm>
            <a:off x="1186812" y="2340000"/>
            <a:ext cx="7344578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32931" y="418329"/>
            <a:ext cx="9831011" cy="6035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Обчисли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98" y="1246225"/>
            <a:ext cx="1203587" cy="203683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431653" y="1597512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94911" y="1562055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8527" y="2431254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45147" y="3187722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5432" y="3914111"/>
            <a:ext cx="394062" cy="355057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43194" y="5410832"/>
            <a:ext cx="394062" cy="35505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261B5860-9A63-4C65-B00C-F3C4B6C84A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89680" y="3822462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3412" y="4650218"/>
            <a:ext cx="394062" cy="355057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B7E30316-EB29-42E4-9B0D-E17400C3D2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64253" y="2337207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F88A27CD-0BEB-4223-8A61-B63396449E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9545" y="3828789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F7545FD8-EC7D-4EE2-8D81-6872F499C5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38189" y="3072321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7389E8B3-AE94-4434-BD66-82B90E0EF3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57210" y="5317467"/>
            <a:ext cx="455016" cy="56766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F924B157-8060-444E-85E3-CAEDE37CC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9350" y="3163414"/>
            <a:ext cx="394062" cy="403674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54B6223A-66D9-4F06-8665-8347E57A58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525" y="2406946"/>
            <a:ext cx="394062" cy="403674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7D90D7D5-9F35-413E-961A-98BADF0098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48835" y="5317306"/>
            <a:ext cx="455016" cy="567661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C0C58914-6E07-463B-ABBC-2B50DD4475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20099" y="3081418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BE60EDAC-B70E-441F-BF81-A054C73A70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12110" y="2360457"/>
            <a:ext cx="420821" cy="534599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481270CC-E884-4CA3-BC2C-BAB4C9F264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178632" y="2350801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D172C720-E7CE-48BD-929C-3872B6D40C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14753" y="3828330"/>
            <a:ext cx="455016" cy="567661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8D786749-91B6-48FB-8A3C-86643E1913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55671" y="4577564"/>
            <a:ext cx="455016" cy="56766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4AC0F2C2-17BF-4779-8F0A-7797551500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889157" y="3105926"/>
            <a:ext cx="420821" cy="534599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EE5925AE-86CA-4589-B7B4-7A54A44B20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489866" y="5320150"/>
            <a:ext cx="420821" cy="534599"/>
          </a:xfrm>
          <a:prstGeom prst="rect">
            <a:avLst/>
          </a:prstGeom>
        </p:spPr>
      </p:pic>
      <p:pic>
        <p:nvPicPr>
          <p:cNvPr id="190" name="Рисунок 189">
            <a:extLst>
              <a:ext uri="{FF2B5EF4-FFF2-40B4-BE49-F238E27FC236}">
                <a16:creationId xmlns:a16="http://schemas.microsoft.com/office/drawing/2014/main" xmlns="" id="{4E720848-FE45-4B45-A136-AA0EC63BC1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737708" y="2337207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C73FE913-75F6-4F85-92AB-0503FEF2EA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325" y="2237211"/>
            <a:ext cx="990651" cy="78109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17ED3671-9DD4-4EDE-95E2-AEEFBCDF46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1444" y="5392378"/>
            <a:ext cx="660434" cy="45722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C6448D70-831C-4E7E-A697-04C3A30BDC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326" y="3850598"/>
            <a:ext cx="524617" cy="4907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85017C-5810-49CE-A428-008F556B545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9625" y="2858962"/>
            <a:ext cx="1581371" cy="96215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FF17D086-EBD6-4282-B20D-39B6BBFA70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7937" y="5392378"/>
            <a:ext cx="660434" cy="457223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9C9223F2-9611-40E5-B06A-04F163A009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24388" y="3828789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6FC7B34E-2CCE-41E2-9661-CA7DBCD84C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0072" y="2237211"/>
            <a:ext cx="990651" cy="781090"/>
          </a:xfrm>
          <a:prstGeom prst="rect">
            <a:avLst/>
          </a:prstGeom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048309-46B9-4499-93AB-BB25FD3056F9}"/>
              </a:ext>
            </a:extLst>
          </p:cNvPr>
          <p:cNvGrpSpPr/>
          <p:nvPr/>
        </p:nvGrpSpPr>
        <p:grpSpPr>
          <a:xfrm>
            <a:off x="2065437" y="5318939"/>
            <a:ext cx="401369" cy="564394"/>
            <a:chOff x="963782" y="2336701"/>
            <a:chExt cx="401369" cy="564394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0BF10AFA-5D5B-45C3-82AC-83E8A7DCC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xmlns="" id="{846E191F-E970-42B7-A39D-643ECDF9D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0A368F00-EC8A-4050-833C-AD72E84EB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773588" y="3081417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E3589B0-A258-43E6-8858-60396A1DF0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19231" y="3791289"/>
            <a:ext cx="455016" cy="567661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FB5C5E5C-253D-41B1-B708-06EC998B01B7}"/>
              </a:ext>
            </a:extLst>
          </p:cNvPr>
          <p:cNvGrpSpPr/>
          <p:nvPr/>
        </p:nvGrpSpPr>
        <p:grpSpPr>
          <a:xfrm>
            <a:off x="7336354" y="2345581"/>
            <a:ext cx="401369" cy="564394"/>
            <a:chOff x="963782" y="2336701"/>
            <a:chExt cx="401369" cy="564394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79BB3721-C739-4C67-B9AD-CBDE4C222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xmlns="" id="{686ECA3D-5FED-469E-9B1B-C7E7D4483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7B470C48-BD80-43FA-84AD-90E090B0F8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8047" y="2868008"/>
            <a:ext cx="1581371" cy="962159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E7064AD5-4E45-4B92-B081-401DEABAD1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689350" y="4569532"/>
            <a:ext cx="455016" cy="567661"/>
          </a:xfrm>
          <a:prstGeom prst="rect">
            <a:avLst/>
          </a:prstGeom>
        </p:spPr>
      </p:pic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C92E9583-BC77-4001-8DCB-9E88EFF9A6CC}"/>
              </a:ext>
            </a:extLst>
          </p:cNvPr>
          <p:cNvGrpSpPr/>
          <p:nvPr/>
        </p:nvGrpSpPr>
        <p:grpSpPr>
          <a:xfrm>
            <a:off x="7343661" y="3075587"/>
            <a:ext cx="401369" cy="564394"/>
            <a:chOff x="963782" y="2336701"/>
            <a:chExt cx="401369" cy="564394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E86A2F48-3505-4B0E-A2A7-9ABC65CD6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790CE6FA-FDE2-4EFC-87ED-A785F0BFC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7A7357C-5149-4EB2-A7F3-FD7F85F7CD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6946" y="3840687"/>
            <a:ext cx="524617" cy="49077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6BD3FD30-01FD-425D-9798-D0455704D6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28684" y="2350802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FD39BA12-947E-48C2-8ED7-D28406CBC6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9545" y="3094301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1398A513-2E7D-42B9-9D2B-80EB957963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068" y="2986410"/>
            <a:ext cx="990651" cy="78109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E13F019A-310D-4C05-BBB3-F15EE29BB9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5783" y="2981208"/>
            <a:ext cx="990651" cy="78109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9B6F5224-700C-4953-AFB4-BD9442CDF3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096196" y="3081419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93BFCD04-771E-445F-A1CB-FDE497D813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523" y="3910782"/>
            <a:ext cx="394062" cy="403674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69C4857A-504B-40D4-9F60-22C18D05E7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54376" y="4563505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CE234DF-B9CE-44C5-A2B1-9ABA2AB11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30430" y="4577563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CD8B2DA7-9C13-4938-A4D6-F48A996494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7437" y="4634316"/>
            <a:ext cx="394062" cy="403674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FE5FF8C6-CC67-442F-8F4E-FBFEFA91C2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612" y="4586287"/>
            <a:ext cx="524617" cy="49077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E5EB2A43-B228-497C-9A23-552D49271A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6111" y="4571004"/>
            <a:ext cx="524617" cy="49077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897F28AF-2C3D-4222-BC78-54FD2DDC38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t="43525" r="76492" b="43439"/>
          <a:stretch/>
        </p:blipFill>
        <p:spPr>
          <a:xfrm>
            <a:off x="3254189" y="5315002"/>
            <a:ext cx="420821" cy="534599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46628834-B9C1-4CAE-9204-71566976CB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57911" y="2334506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645820DE-DAB8-40A4-9CBF-CA187E8147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78097" y="2309105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E0B5EF8F-7E75-4E2F-B7EE-9E68499DF5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6563" y="2406019"/>
            <a:ext cx="660434" cy="457223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6E69D14A-6DFD-442D-8A2B-E7E6C906049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76231" y="2424767"/>
            <a:ext cx="394062" cy="355057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615BBB6A-B2AD-495B-A18F-04CB23E482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65648" y="2330459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F3D474DC-3C1F-4266-80C8-53D8B15273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5011" y="2389724"/>
            <a:ext cx="660434" cy="457223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740649D9-9049-4ECB-9F5C-D120F3D436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44256" y="3072320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6FA2C5B9-A1B3-4C11-830C-8914D15B7B9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206232" y="3187722"/>
            <a:ext cx="394062" cy="355057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A4CCF1A3-37FD-401F-B882-B0DEF075D7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609345" y="3072320"/>
            <a:ext cx="455016" cy="56766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03893D9C-50A2-41CA-80B9-79F6DF6A3E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98632" y="3822462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B1A8927C-6D34-482B-AC86-811C66487D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326" y="3594039"/>
            <a:ext cx="1581371" cy="962159"/>
          </a:xfrm>
          <a:prstGeom prst="rect">
            <a:avLst/>
          </a:prstGeom>
        </p:spPr>
      </p:pic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xmlns="" id="{B3E3AC0F-EFE9-47BA-AB84-734ECB3B028E}"/>
              </a:ext>
            </a:extLst>
          </p:cNvPr>
          <p:cNvGrpSpPr/>
          <p:nvPr/>
        </p:nvGrpSpPr>
        <p:grpSpPr>
          <a:xfrm>
            <a:off x="7336354" y="3810664"/>
            <a:ext cx="401369" cy="564394"/>
            <a:chOff x="963782" y="2336701"/>
            <a:chExt cx="401369" cy="564394"/>
          </a:xfrm>
        </p:grpSpPr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xmlns="" id="{9319080B-CD22-4B19-B7BD-F2DF3C3F1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xmlns="" id="{1700A9D8-FB8E-4FE2-933A-AE10E2E94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62151B73-6EED-4897-AC0D-B73BA85D1A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690761" y="3832016"/>
            <a:ext cx="455016" cy="56766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DF7236AE-E534-4430-9110-A6EE2CBF445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7102" y="3589759"/>
            <a:ext cx="1581371" cy="962159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9786D392-E6FB-43F4-A67A-FB7DA69156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215283" y="3883554"/>
            <a:ext cx="394062" cy="355057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8E5B3117-822F-4424-90A9-3265C167F4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609345" y="3822461"/>
            <a:ext cx="455016" cy="56766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ED8B40E3-0E23-4B9D-A1A1-4546033FC9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39468" y="4563505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09A7954F-BD58-40E9-8E27-313B9FB85F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54888" y="4526827"/>
            <a:ext cx="455016" cy="567661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AC3E7540-A90C-4831-A882-87AA4B975C09}"/>
              </a:ext>
            </a:extLst>
          </p:cNvPr>
          <p:cNvSpPr txBox="1"/>
          <p:nvPr/>
        </p:nvSpPr>
        <p:spPr>
          <a:xfrm>
            <a:off x="6527195" y="4512708"/>
            <a:ext cx="1029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грн</a:t>
            </a:r>
          </a:p>
        </p:txBody>
      </p: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xmlns="" id="{4ED96D17-4F0D-47ED-8A56-61667ADF9027}"/>
              </a:ext>
            </a:extLst>
          </p:cNvPr>
          <p:cNvGrpSpPr/>
          <p:nvPr/>
        </p:nvGrpSpPr>
        <p:grpSpPr>
          <a:xfrm>
            <a:off x="7319914" y="4584241"/>
            <a:ext cx="401369" cy="564394"/>
            <a:chOff x="963782" y="2336701"/>
            <a:chExt cx="401369" cy="564394"/>
          </a:xfrm>
        </p:grpSpPr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xmlns="" id="{53A0CDF0-AB10-4B60-A16D-5B42350B4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xmlns="" id="{149F722A-7B38-4D1A-90B5-277FD6C94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073894F5-93D7-4C29-83F2-FFBF5894A2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745030" y="4540001"/>
            <a:ext cx="455016" cy="567661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7E29098F-4C19-4FEA-93B2-206093178702}"/>
              </a:ext>
            </a:extLst>
          </p:cNvPr>
          <p:cNvSpPr txBox="1"/>
          <p:nvPr/>
        </p:nvSpPr>
        <p:spPr>
          <a:xfrm>
            <a:off x="8071195" y="4543946"/>
            <a:ext cx="1029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грн</a:t>
            </a:r>
          </a:p>
        </p:txBody>
      </p:sp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0A5FE66F-7E34-45D9-A17E-52D52A99533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35530" y="4673584"/>
            <a:ext cx="394062" cy="355057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709723DD-C61F-4364-BA14-E22CC80B01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237401" y="4571004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E3376E2C-EEEB-4D13-8028-CCB4A8A9A1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509107" y="5329265"/>
            <a:ext cx="455016" cy="56766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3F015BA4-6CC9-498D-BE32-2F18AB4581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51394" y="5304696"/>
            <a:ext cx="455016" cy="567661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9BC7638E-5EBA-463F-BD58-F271793CD0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60701" y="5317836"/>
            <a:ext cx="455016" cy="567661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A4B4C005-BF0A-42DF-A605-BCC5FF8E406F}"/>
              </a:ext>
            </a:extLst>
          </p:cNvPr>
          <p:cNvSpPr txBox="1"/>
          <p:nvPr/>
        </p:nvSpPr>
        <p:spPr>
          <a:xfrm>
            <a:off x="6494636" y="5259153"/>
            <a:ext cx="1029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грн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3829CA97-0CBD-46AB-8D1E-F6EC4F068657}"/>
              </a:ext>
            </a:extLst>
          </p:cNvPr>
          <p:cNvSpPr txBox="1"/>
          <p:nvPr/>
        </p:nvSpPr>
        <p:spPr>
          <a:xfrm>
            <a:off x="8877648" y="5233506"/>
            <a:ext cx="1029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грн</a:t>
            </a:r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xmlns="" id="{F2AD0BFB-243C-4077-8824-83D2DDDF0F38}"/>
              </a:ext>
            </a:extLst>
          </p:cNvPr>
          <p:cNvGrpSpPr/>
          <p:nvPr/>
        </p:nvGrpSpPr>
        <p:grpSpPr>
          <a:xfrm>
            <a:off x="7327221" y="5308300"/>
            <a:ext cx="401369" cy="564394"/>
            <a:chOff x="963782" y="2336701"/>
            <a:chExt cx="401369" cy="564394"/>
          </a:xfrm>
        </p:grpSpPr>
        <p:pic>
          <p:nvPicPr>
            <p:cNvPr id="169" name="Рисунок 168">
              <a:extLst>
                <a:ext uri="{FF2B5EF4-FFF2-40B4-BE49-F238E27FC236}">
                  <a16:creationId xmlns:a16="http://schemas.microsoft.com/office/drawing/2014/main" xmlns="" id="{84C1C375-B01C-4C29-96E5-4C0B59CEB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xmlns="" id="{6F0A9E21-B755-4460-98AB-7EC3EB6EE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D820EC3D-EC02-4806-B7DE-D76787BB0E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62127" y="5326798"/>
            <a:ext cx="420821" cy="534599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8A2D29D0-F943-4BF5-8C91-B9C07CF999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115045" y="5392378"/>
            <a:ext cx="394062" cy="355057"/>
          </a:xfrm>
          <a:prstGeom prst="rect">
            <a:avLst/>
          </a:prstGeom>
        </p:spPr>
      </p:pic>
      <p:sp>
        <p:nvSpPr>
          <p:cNvPr id="167" name="Прямоугольник 166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6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61" y="1337920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486401" y="1345319"/>
            <a:ext cx="5936343" cy="27477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М’ятні пряники розфасували у 8 </a:t>
            </a:r>
            <a:r>
              <a:rPr lang="uk-UA" sz="2800" dirty="0" smtClean="0"/>
              <a:t>пакетів</a:t>
            </a:r>
            <a:r>
              <a:rPr lang="uk-UA" sz="2800" dirty="0"/>
              <a:t>, по 2 кг у кожний, а медові пряники – у 6 коробок, по 5 кг у кожну. Яких пряників розфасували більше – м’ятних чи медових? На скільки кілограмів більше?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</a:t>
            </a:r>
            <a:r>
              <a:rPr lang="en-US" sz="4000" b="1" dirty="0" smtClean="0">
                <a:solidFill>
                  <a:schemeClr val="bg1"/>
                </a:solidFill>
              </a:rPr>
              <a:t>8</a:t>
            </a:r>
            <a:r>
              <a:rPr lang="uk-UA" sz="4000" b="1" dirty="0" smtClean="0">
                <a:solidFill>
                  <a:schemeClr val="bg1"/>
                </a:solidFill>
              </a:rPr>
              <a:t>65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96684" y="1442759"/>
            <a:ext cx="4377871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І – 8 п. по 2 кг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ІІ – 6 к. по 5 кг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2 клас\3 Математика\1 Листопад\2024-09-10_091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78" y="1530222"/>
            <a:ext cx="1171575" cy="9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623012" y="1712081"/>
            <a:ext cx="1390800" cy="584775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На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?кг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666063" y="3382846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2524495" y="3368098"/>
            <a:ext cx="309958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На 14 кг медових пряників  більше.</a:t>
            </a:r>
            <a:endParaRPr lang="uk-UA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4318412" y="2719174"/>
            <a:ext cx="130567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 (кг)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49372" y="2719174"/>
            <a:ext cx="9157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 ∙ 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814164" y="2719174"/>
            <a:ext cx="9157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 ∙ 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795016" y="2718332"/>
            <a:ext cx="152339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 – 16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72484" y="2697267"/>
            <a:ext cx="215049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 ∙ 6 – 2 </a:t>
            </a:r>
            <a:r>
              <a:rPr lang="uk-UA" sz="2800" b="1" dirty="0">
                <a:solidFill>
                  <a:schemeClr val="bg1"/>
                </a:solidFill>
              </a:rPr>
              <a:t>∙ </a:t>
            </a:r>
            <a:r>
              <a:rPr lang="uk-UA" sz="2800" b="1" dirty="0" smtClean="0">
                <a:solidFill>
                  <a:schemeClr val="bg1"/>
                </a:solidFill>
              </a:rPr>
              <a:t>8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66063" y="4452188"/>
            <a:ext cx="4948466" cy="1149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Це задача на різницеве порівняння двох добутків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christmas traditional cookies and sweet">
            <a:extLst>
              <a:ext uri="{FF2B5EF4-FFF2-40B4-BE49-F238E27FC236}">
                <a16:creationId xmlns:a16="http://schemas.microsoft.com/office/drawing/2014/main" xmlns="" id="{B6762A50-E877-4BAC-A53B-12216D807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6" y="4093029"/>
            <a:ext cx="2266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27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11150</TotalTime>
  <Words>428</Words>
  <Application>Microsoft Office PowerPoint</Application>
  <PresentationFormat>Произвольный</PresentationFormat>
  <Paragraphs>103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1205</cp:revision>
  <dcterms:created xsi:type="dcterms:W3CDTF">2018-01-05T16:38:53Z</dcterms:created>
  <dcterms:modified xsi:type="dcterms:W3CDTF">2025-04-14T09:17:46Z</dcterms:modified>
</cp:coreProperties>
</file>