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90" r:id="rId3"/>
    <p:sldId id="891" r:id="rId4"/>
    <p:sldId id="892" r:id="rId5"/>
    <p:sldId id="899" r:id="rId6"/>
    <p:sldId id="538" r:id="rId7"/>
    <p:sldId id="896" r:id="rId8"/>
    <p:sldId id="873" r:id="rId9"/>
    <p:sldId id="897" r:id="rId10"/>
    <p:sldId id="898" r:id="rId11"/>
    <p:sldId id="884" r:id="rId12"/>
    <p:sldId id="893" r:id="rId13"/>
    <p:sldId id="89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90"/>
            <p14:sldId id="891"/>
            <p14:sldId id="892"/>
            <p14:sldId id="899"/>
            <p14:sldId id="538"/>
            <p14:sldId id="896"/>
            <p14:sldId id="873"/>
            <p14:sldId id="897"/>
            <p14:sldId id="898"/>
            <p14:sldId id="884"/>
            <p14:sldId id="893"/>
            <p14:sldId id="8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2F3242"/>
    <a:srgbClr val="00B050"/>
    <a:srgbClr val="295FFF"/>
    <a:srgbClr val="FF3131"/>
    <a:srgbClr val="FFFF00"/>
    <a:srgbClr val="BA1CBA"/>
    <a:srgbClr val="1694E9"/>
    <a:srgbClr val="0D0D0D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9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невідо</a:t>
          </a:r>
          <a:r>
            <a:rPr lang="uk-UA" sz="3200" b="1" dirty="0" smtClean="0">
              <a:solidFill>
                <a:schemeClr val="bg1"/>
              </a:solidFill>
            </a:rPr>
            <a:t>-мого множника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Побудо</a:t>
          </a:r>
          <a:r>
            <a:rPr lang="uk-UA" sz="3200" b="1" dirty="0" smtClean="0">
              <a:solidFill>
                <a:schemeClr val="bg1"/>
              </a:solidFill>
            </a:rPr>
            <a:t>-ва прямо-кутника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задачі на знаходження суми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smtClean="0"/>
            <a:t>Ділення на число 8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62150" custLinFactX="229784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29083" custLinFactX="-47418" custLinFactNeighborX="-100000" custLinFactNeighborY="-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41483" custLinFactX="149983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57580" custLinFactX="-134847" custLinFactNeighborX="-200000" custLinFactNeighborY="-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5DF016-C07B-4182-8925-3781D39B6DE5}" type="presOf" srcId="{BC7931E8-86A7-44AD-A246-C659A84EF1D0}" destId="{D2B473EA-0294-46C9-BEB1-B63C89DB6F91}" srcOrd="0" destOrd="0" presId="urn:microsoft.com/office/officeart/2005/8/layout/hList6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FDBFCF72-4BE6-4CCE-85C3-2ED0BB7E9260}" type="presOf" srcId="{17FCBCD0-5166-44EF-A995-697AB50FC98B}" destId="{8C93B566-6306-40C5-A3D5-B84E788E517B}" srcOrd="0" destOrd="0" presId="urn:microsoft.com/office/officeart/2005/8/layout/hList6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7652747D-DFA8-4563-ADC0-E302F386883B}" type="presOf" srcId="{1A16E29F-4735-4462-97C4-9BCD9C4C486C}" destId="{5224CAA1-3EC9-4CF6-8381-99180C56B6A8}" srcOrd="0" destOrd="0" presId="urn:microsoft.com/office/officeart/2005/8/layout/hList6"/>
    <dgm:cxn modelId="{B39938E0-646F-46EB-B2AA-78E6B1E17929}" type="presOf" srcId="{6EE47331-2253-406E-9CB5-953C9128E5FC}" destId="{783C5BBC-E083-4F12-B4A9-616A8F9530EC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E669B5F9-3F17-4FEC-A0F6-866F99001325}" type="presOf" srcId="{6115EC9A-5D0A-49BC-89B0-C823DAA39B65}" destId="{00E23834-4C97-4BAD-9028-AA93134EBB29}" srcOrd="0" destOrd="0" presId="urn:microsoft.com/office/officeart/2005/8/layout/hList6"/>
    <dgm:cxn modelId="{1878CC8E-234D-442D-A571-EABE092FA1AE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9FF0C85C-000B-4D5C-9D5A-66FE82144137}" type="presParOf" srcId="{6408D3F1-0C0E-4F5D-B5D5-053E6D4B4C50}" destId="{783C5BBC-E083-4F12-B4A9-616A8F9530EC}" srcOrd="0" destOrd="0" presId="urn:microsoft.com/office/officeart/2005/8/layout/hList6"/>
    <dgm:cxn modelId="{7C8B12F8-0C43-4C00-B558-BD850A3765BB}" type="presParOf" srcId="{6408D3F1-0C0E-4F5D-B5D5-053E6D4B4C50}" destId="{903EF99B-E600-4B60-96C8-658D7EF2F880}" srcOrd="1" destOrd="0" presId="urn:microsoft.com/office/officeart/2005/8/layout/hList6"/>
    <dgm:cxn modelId="{8787EC61-73C8-464E-8592-4A40005CB73B}" type="presParOf" srcId="{6408D3F1-0C0E-4F5D-B5D5-053E6D4B4C50}" destId="{00E23834-4C97-4BAD-9028-AA93134EBB29}" srcOrd="2" destOrd="0" presId="urn:microsoft.com/office/officeart/2005/8/layout/hList6"/>
    <dgm:cxn modelId="{7209C129-B391-46BF-9B1E-51FD80C13146}" type="presParOf" srcId="{6408D3F1-0C0E-4F5D-B5D5-053E6D4B4C50}" destId="{8876FB75-3E41-41EA-914C-4542E25630F3}" srcOrd="3" destOrd="0" presId="urn:microsoft.com/office/officeart/2005/8/layout/hList6"/>
    <dgm:cxn modelId="{CB274E0B-DDB5-4B1F-B4BE-7D2CA26D1D10}" type="presParOf" srcId="{6408D3F1-0C0E-4F5D-B5D5-053E6D4B4C50}" destId="{8C93B566-6306-40C5-A3D5-B84E788E517B}" srcOrd="4" destOrd="0" presId="urn:microsoft.com/office/officeart/2005/8/layout/hList6"/>
    <dgm:cxn modelId="{23E2C312-D034-42DD-8663-F967C5F608A6}" type="presParOf" srcId="{6408D3F1-0C0E-4F5D-B5D5-053E6D4B4C50}" destId="{B4E8D5E2-E5AE-41CC-80D3-5A0016AFADCC}" srcOrd="5" destOrd="0" presId="urn:microsoft.com/office/officeart/2005/8/layout/hList6"/>
    <dgm:cxn modelId="{47D026BB-CD4E-49F7-B3EB-D182DB398218}" type="presParOf" srcId="{6408D3F1-0C0E-4F5D-B5D5-053E6D4B4C50}" destId="{5224CAA1-3EC9-4CF6-8381-99180C56B6A8}" srcOrd="6" destOrd="0" presId="urn:microsoft.com/office/officeart/2005/8/layout/hList6"/>
    <dgm:cxn modelId="{4FFC82ED-EF9A-4265-92C5-FD8CB4CED677}" type="presParOf" srcId="{6408D3F1-0C0E-4F5D-B5D5-053E6D4B4C50}" destId="{2EE084EB-38FB-44EB-B050-492531D297D1}" srcOrd="7" destOrd="0" presId="urn:microsoft.com/office/officeart/2005/8/layout/hList6"/>
    <dgm:cxn modelId="{794B4843-87F5-4382-ACEC-64EFD7AE0A28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2791170" y="938596"/>
          <a:ext cx="4272497" cy="239530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Знахо-дження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невідо</a:t>
          </a:r>
          <a:r>
            <a:rPr lang="uk-UA" sz="3200" b="1" kern="1200" dirty="0" smtClean="0">
              <a:solidFill>
                <a:schemeClr val="bg1"/>
              </a:solidFill>
            </a:rPr>
            <a:t>-мого множника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729766" y="854499"/>
        <a:ext cx="2395304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514996" y="1182831"/>
          <a:ext cx="4272497" cy="1906833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Ділення на число 8</a:t>
          </a:r>
          <a:endParaRPr lang="ru-RU" sz="3200" b="1" kern="1200" dirty="0"/>
        </a:p>
      </dsp:txBody>
      <dsp:txXfrm rot="5400000">
        <a:off x="1697828" y="854498"/>
        <a:ext cx="1906833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328034" y="1328034"/>
          <a:ext cx="4272497" cy="1616427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1616427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599837" y="1091244"/>
          <a:ext cx="4272497" cy="2090008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Побудо</a:t>
          </a:r>
          <a:r>
            <a:rPr lang="uk-UA" sz="3200" b="1" kern="1200" dirty="0" smtClean="0">
              <a:solidFill>
                <a:schemeClr val="bg1"/>
              </a:solidFill>
            </a:rPr>
            <a:t>-ва прямо-кутника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91081" y="854499"/>
        <a:ext cx="2090008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5268814" y="972350"/>
          <a:ext cx="4272497" cy="232779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задачі на знаходження суми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6241165" y="854498"/>
        <a:ext cx="232779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5231" y="4271585"/>
            <a:ext cx="9000112" cy="8512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Ділення на число 8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ollection number for kids farm animals - number 8">
            <a:extLst>
              <a:ext uri="{FF2B5EF4-FFF2-40B4-BE49-F238E27FC236}">
                <a16:creationId xmlns:a16="http://schemas.microsoft.com/office/drawing/2014/main" xmlns="" id="{E08A4B79-436E-4985-B526-3B25A31A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03" y="1142840"/>
            <a:ext cx="2198708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9751" y="1260831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464629" y="1345318"/>
            <a:ext cx="5958115" cy="2727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зоопарку макаки живуть у двох вольєрах. У </a:t>
            </a:r>
            <a:r>
              <a:rPr lang="uk-UA" sz="2800" dirty="0">
                <a:solidFill>
                  <a:srgbClr val="FFFF00"/>
                </a:solidFill>
              </a:rPr>
              <a:t>першому</a:t>
            </a:r>
            <a:r>
              <a:rPr lang="uk-UA" sz="2800" dirty="0"/>
              <a:t> вольєрі живе </a:t>
            </a:r>
            <a:endParaRPr lang="uk-UA" sz="2800" dirty="0" smtClean="0"/>
          </a:p>
          <a:p>
            <a:pPr algn="ctr"/>
            <a:r>
              <a:rPr lang="uk-UA" sz="2800" dirty="0" smtClean="0"/>
              <a:t>9 </a:t>
            </a:r>
            <a:r>
              <a:rPr lang="uk-UA" sz="2800" dirty="0"/>
              <a:t>макак, а в другому – на 6 макак більше. Орангутангів у зоопарку в 4 рази менше, ніж макак. Скільки орангутангів живе у зоопарку?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86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671385" y="1380068"/>
            <a:ext cx="4793244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І – 9 м.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 - ?м., на 6м. &gt; 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ІІІ – </a:t>
            </a:r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r>
              <a:rPr lang="uk-UA" sz="3200" b="1" dirty="0" err="1" smtClean="0">
                <a:solidFill>
                  <a:srgbClr val="FF0000"/>
                </a:solidFill>
              </a:rPr>
              <a:t>ор</a:t>
            </a:r>
            <a:r>
              <a:rPr lang="uk-UA" sz="3200" b="1" dirty="0" smtClean="0">
                <a:solidFill>
                  <a:srgbClr val="FF0000"/>
                </a:solidFill>
              </a:rPr>
              <a:t>.</a:t>
            </a:r>
            <a:r>
              <a:rPr lang="uk-UA" sz="3200" b="1" dirty="0" smtClean="0">
                <a:solidFill>
                  <a:srgbClr val="7030A0"/>
                </a:solidFill>
              </a:rPr>
              <a:t>, у 4 р. &lt;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4081401" y="1603158"/>
            <a:ext cx="904256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 ?м.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702659" y="4920584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487402" y="4949201"/>
            <a:ext cx="42745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6 орангутангів у зоопарку.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466517" y="3165907"/>
            <a:ext cx="2194054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– у ІІ </a:t>
            </a:r>
            <a:r>
              <a:rPr lang="uk-UA" sz="2800" b="1" dirty="0" err="1" smtClean="0">
                <a:solidFill>
                  <a:schemeClr val="bg1"/>
                </a:solidFill>
              </a:rPr>
              <a:t>волєрі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70530" y="3147586"/>
            <a:ext cx="15148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9 + 6=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285387" y="3165907"/>
            <a:ext cx="127424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15 (м.)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34870" y="3811258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24 (м.)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2398" y="3811258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15 + 9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02659" y="4383985"/>
            <a:ext cx="17322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3) 24 : 4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34870" y="4383985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(</a:t>
            </a:r>
            <a:r>
              <a:rPr lang="uk-UA" sz="2800" b="1" dirty="0" err="1" smtClean="0">
                <a:solidFill>
                  <a:schemeClr val="bg1"/>
                </a:solidFill>
              </a:rPr>
              <a:t>ор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733799" y="1461477"/>
            <a:ext cx="144220" cy="9144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Monkey">
            <a:extLst>
              <a:ext uri="{FF2B5EF4-FFF2-40B4-BE49-F238E27FC236}">
                <a16:creationId xmlns:a16="http://schemas.microsoft.com/office/drawing/2014/main" xmlns="" id="{87619DDA-081F-495C-B469-502E67B5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44" y="4645595"/>
            <a:ext cx="1632090" cy="1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pe animal character">
            <a:extLst>
              <a:ext uri="{FF2B5EF4-FFF2-40B4-BE49-F238E27FC236}">
                <a16:creationId xmlns:a16="http://schemas.microsoft.com/office/drawing/2014/main" xmlns="" id="{870EA3BB-ABBF-488C-8697-87D9A8E0B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85" y="4072868"/>
            <a:ext cx="2199374" cy="231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3548743" y="1626289"/>
            <a:ext cx="10886" cy="53860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85388" y="1626289"/>
            <a:ext cx="126335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267226" y="1936931"/>
            <a:ext cx="0" cy="77884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850315" y="1936931"/>
            <a:ext cx="406025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888905" y="2703507"/>
            <a:ext cx="1378321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644170" y="3811258"/>
            <a:ext cx="23756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– у 2 </a:t>
            </a:r>
            <a:r>
              <a:rPr lang="uk-UA" sz="2800" b="1" dirty="0" err="1" smtClean="0">
                <a:solidFill>
                  <a:schemeClr val="bg1"/>
                </a:solidFill>
              </a:rPr>
              <a:t>волєрах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19" grpId="0" animBg="1"/>
      <p:bldP spid="20" grpId="0" animBg="1"/>
      <p:bldP spid="3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397" y="595553"/>
            <a:ext cx="10232574" cy="7651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Побудуй 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88569" y="2036934"/>
            <a:ext cx="9884229" cy="44622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954002" y="1368506"/>
            <a:ext cx="66674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Ширина 3 см, а довжина удвічі більша .</a:t>
            </a:r>
            <a:endParaRPr lang="uk-UA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807029" y="3047992"/>
            <a:ext cx="10886" cy="1883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1796143" y="2337335"/>
            <a:ext cx="1175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3 ∙ 2 =</a:t>
            </a:r>
            <a:endParaRPr lang="uk-UA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971800" y="2337335"/>
            <a:ext cx="11756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6 (см)</a:t>
            </a:r>
            <a:endParaRPr lang="uk-UA" sz="28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817915" y="3047992"/>
            <a:ext cx="3744685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551714" y="3047991"/>
            <a:ext cx="10886" cy="1883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96143" y="4931220"/>
            <a:ext cx="3744685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4397" y="595553"/>
            <a:ext cx="8741232" cy="76516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29" y="690821"/>
            <a:ext cx="2275111" cy="1752673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09 Таблиці множення на 6_9\№115 - Ділення на число 8\2025-04-13_2258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6" y="2617666"/>
            <a:ext cx="9344663" cy="247309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196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592500"/>
            <a:ext cx="10120918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59828" y="2217343"/>
            <a:ext cx="5954486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Шкільний мелодійний дзвінок     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Покликав усіх </a:t>
            </a:r>
            <a:r>
              <a:rPr lang="uk-UA" sz="3200" b="1" dirty="0" smtClean="0">
                <a:solidFill>
                  <a:srgbClr val="7030A0"/>
                </a:solidFill>
              </a:rPr>
              <a:t>нас на </a:t>
            </a:r>
            <a:r>
              <a:rPr lang="uk-UA" sz="3200" b="1" dirty="0">
                <a:solidFill>
                  <a:srgbClr val="7030A0"/>
                </a:solidFill>
              </a:rPr>
              <a:t>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Тож не будемо гаяти часу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 полинемо разом із класом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 чарівну країну Знань.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1B4139-CB08-44EF-B306-947C023D4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3" b="17536"/>
          <a:stretch/>
        </p:blipFill>
        <p:spPr>
          <a:xfrm>
            <a:off x="993396" y="2257114"/>
            <a:ext cx="3785433" cy="264242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478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9414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6884336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77831" y="-66568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72978" y="1590526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29192" y="1590528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31321" y="3359495"/>
            <a:ext cx="7447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8   16   24   34   </a:t>
            </a:r>
            <a:r>
              <a:rPr lang="uk-UA" sz="3600" b="1" dirty="0">
                <a:solidFill>
                  <a:schemeClr val="bg1"/>
                </a:solidFill>
              </a:rPr>
              <a:t>40   48   56   </a:t>
            </a:r>
            <a:r>
              <a:rPr lang="uk-UA" sz="3600" b="1" dirty="0" smtClean="0">
                <a:solidFill>
                  <a:schemeClr val="bg1"/>
                </a:solidFill>
              </a:rPr>
              <a:t>62   </a:t>
            </a:r>
            <a:r>
              <a:rPr lang="uk-UA" sz="3600" b="1" dirty="0">
                <a:solidFill>
                  <a:schemeClr val="bg1"/>
                </a:solidFill>
              </a:rPr>
              <a:t>72   80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735408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виправи помилки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653484" y="2713164"/>
            <a:ext cx="6775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865" r="1548" b="2884"/>
          <a:stretch/>
        </p:blipFill>
        <p:spPr bwMode="auto">
          <a:xfrm>
            <a:off x="8483748" y="1440000"/>
            <a:ext cx="3144252" cy="475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653484" y="3516086"/>
            <a:ext cx="557802" cy="300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706168" y="3535867"/>
            <a:ext cx="557802" cy="3008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706168" y="2771667"/>
            <a:ext cx="6775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75938" y="4165727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47112" y="4770157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∙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55876" y="5370148"/>
            <a:ext cx="269327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527050" y="5974578"/>
            <a:ext cx="270494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__ : __ = __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59971" y="4154757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606019" y="4154756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879400" y="4739532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59381" y="4736620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247802" y="4151845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247802" y="4739532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24882" y="5389802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738492" y="5954923"/>
            <a:ext cx="8171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40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373982" y="532139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537872" y="5958806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1602318" y="5330165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792EF753-0D80-4702-BB6A-34D6619098CA}"/>
              </a:ext>
            </a:extLst>
          </p:cNvPr>
          <p:cNvSpPr txBox="1"/>
          <p:nvPr/>
        </p:nvSpPr>
        <p:spPr>
          <a:xfrm>
            <a:off x="2328015" y="5924147"/>
            <a:ext cx="54701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8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971550" y="1248181"/>
            <a:ext cx="8499021" cy="635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Ділене дорівнює </a:t>
            </a:r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r>
              <a:rPr lang="uk-UA" sz="2800" b="1" dirty="0">
                <a:solidFill>
                  <a:schemeClr val="bg1"/>
                </a:solidFill>
              </a:rPr>
              <a:t>, дільник – </a:t>
            </a:r>
            <a:r>
              <a:rPr lang="uk-UA" sz="2800" b="1" dirty="0" smtClean="0">
                <a:solidFill>
                  <a:schemeClr val="bg1"/>
                </a:solidFill>
              </a:rPr>
              <a:t>4. </a:t>
            </a:r>
            <a:r>
              <a:rPr lang="uk-UA" sz="2800" b="1" dirty="0">
                <a:solidFill>
                  <a:schemeClr val="bg1"/>
                </a:solidFill>
              </a:rPr>
              <a:t>Обчисли частку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088571" y="494528"/>
            <a:ext cx="9884229" cy="6593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945696" y="2067156"/>
            <a:ext cx="8524875" cy="969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Задумали число. Його поділили на 4 і отримали </a:t>
            </a:r>
            <a:r>
              <a:rPr lang="uk-UA" sz="2800" b="1" dirty="0" smtClean="0">
                <a:solidFill>
                  <a:schemeClr val="bg1"/>
                </a:solidFill>
              </a:rPr>
              <a:t>8. </a:t>
            </a:r>
            <a:r>
              <a:rPr lang="uk-UA" sz="2800" b="1" dirty="0">
                <a:solidFill>
                  <a:schemeClr val="bg1"/>
                </a:solidFill>
              </a:rPr>
              <a:t>Яке число задумали?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945694" y="3198595"/>
            <a:ext cx="8448677" cy="5569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Обчисли частку чисел 45 і 5, 56 і 7.</a:t>
            </a: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945694" y="3963661"/>
            <a:ext cx="8448677" cy="61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Обчисли добуток чисел 3 і </a:t>
            </a:r>
            <a:r>
              <a:rPr lang="uk-UA" sz="2800" b="1" dirty="0" smtClean="0">
                <a:solidFill>
                  <a:schemeClr val="bg1"/>
                </a:solidFill>
              </a:rPr>
              <a:t>7, </a:t>
            </a:r>
            <a:r>
              <a:rPr lang="uk-UA" sz="2800" b="1" dirty="0">
                <a:solidFill>
                  <a:schemeClr val="bg1"/>
                </a:solidFill>
              </a:rPr>
              <a:t>7 і </a:t>
            </a:r>
            <a:r>
              <a:rPr lang="uk-UA" sz="2800" b="1" dirty="0" smtClean="0">
                <a:solidFill>
                  <a:schemeClr val="bg1"/>
                </a:solidFill>
              </a:rPr>
              <a:t>8.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:a16="http://schemas.microsoft.com/office/drawing/2014/main" xmlns="" id="{21A0A6C7-7EB1-45A2-86FC-48E11B8FF4E4}"/>
              </a:ext>
            </a:extLst>
          </p:cNvPr>
          <p:cNvSpPr/>
          <p:nvPr/>
        </p:nvSpPr>
        <p:spPr>
          <a:xfrm>
            <a:off x="971550" y="4794811"/>
            <a:ext cx="8499021" cy="658932"/>
          </a:xfrm>
          <a:prstGeom prst="roundRect">
            <a:avLst/>
          </a:prstGeom>
          <a:solidFill>
            <a:srgbClr val="C6109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Число, яке стоїть між числами 7 і 9, помножте на 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730848" y="1236898"/>
            <a:ext cx="629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730850" y="2099537"/>
            <a:ext cx="850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32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730848" y="3106878"/>
            <a:ext cx="6294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632453" y="3925018"/>
            <a:ext cx="8421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21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632453" y="4807412"/>
            <a:ext cx="907432" cy="646331"/>
          </a:xfrm>
          <a:prstGeom prst="rect">
            <a:avLst/>
          </a:prstGeom>
          <a:solidFill>
            <a:srgbClr val="C6109F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24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512665" y="3109240"/>
            <a:ext cx="6294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0580914" y="3925018"/>
            <a:ext cx="826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56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1393370" y="470037"/>
            <a:ext cx="9437915" cy="115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і частки з дільником 8.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526971" y="4178364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18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178364"/>
            <a:ext cx="23806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24 : 8 ∙ 6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1146320" y="4926439"/>
            <a:ext cx="23806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4 ∙ 4 : 8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3526971" y="4928761"/>
            <a:ext cx="7819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5388957" y="4178364"/>
            <a:ext cx="24426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64 : 8 : 4 =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7833576" y="4173206"/>
            <a:ext cx="6572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 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807894" y="1833850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72 : 8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7807894" y="2533412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40 : 8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3" y="1833850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3" y="2512562"/>
            <a:ext cx="629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5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7831621" y="3208327"/>
            <a:ext cx="16082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56 : 8 =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2EF753-0D80-4702-BB6A-34D6619098CA}"/>
              </a:ext>
            </a:extLst>
          </p:cNvPr>
          <p:cNvSpPr txBox="1"/>
          <p:nvPr/>
        </p:nvSpPr>
        <p:spPr>
          <a:xfrm>
            <a:off x="9416142" y="3196738"/>
            <a:ext cx="6294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</a:rPr>
              <a:t> 7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25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10226918" y="3624942"/>
            <a:ext cx="1553629" cy="27546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3 Математика\1 Листопад\09 Таблиці множення на 6_9\№115 - Ділення на число 8\2025-04-13_2239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0" y="1852374"/>
            <a:ext cx="6090864" cy="20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9082" y="494529"/>
            <a:ext cx="8732066" cy="87707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«Віднови» рівності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6B644-0F4D-444B-AD06-FDEFBCB45E24}"/>
              </a:ext>
            </a:extLst>
          </p:cNvPr>
          <p:cNvSpPr txBox="1"/>
          <p:nvPr/>
        </p:nvSpPr>
        <p:spPr>
          <a:xfrm>
            <a:off x="2716532" y="1695482"/>
            <a:ext cx="29585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4 ∙ 8  = 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628F702-BD9A-487C-8CC4-4EF616854523}"/>
              </a:ext>
            </a:extLst>
          </p:cNvPr>
          <p:cNvSpPr txBox="1"/>
          <p:nvPr/>
        </p:nvSpPr>
        <p:spPr>
          <a:xfrm>
            <a:off x="2716532" y="2841362"/>
            <a:ext cx="29585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5 ∙ 9  = 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A16957E-6572-4A39-BBE1-7857FFC82AA7}"/>
              </a:ext>
            </a:extLst>
          </p:cNvPr>
          <p:cNvSpPr txBox="1"/>
          <p:nvPr/>
        </p:nvSpPr>
        <p:spPr>
          <a:xfrm>
            <a:off x="2716532" y="3987242"/>
            <a:ext cx="29585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9 ∙ 8  = 72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29D98F3-4400-492B-B597-309C9691C525}"/>
              </a:ext>
            </a:extLst>
          </p:cNvPr>
          <p:cNvSpPr txBox="1"/>
          <p:nvPr/>
        </p:nvSpPr>
        <p:spPr>
          <a:xfrm>
            <a:off x="2716532" y="5127906"/>
            <a:ext cx="295858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6">
                    <a:lumMod val="50000"/>
                  </a:schemeClr>
                </a:solidFill>
              </a:rPr>
              <a:t>6 ∙ 8  = 48</a:t>
            </a:r>
          </a:p>
        </p:txBody>
      </p:sp>
      <p:pic>
        <p:nvPicPr>
          <p:cNvPr id="2" name="Picture 2" descr="cartoon panda">
            <a:extLst>
              <a:ext uri="{FF2B5EF4-FFF2-40B4-BE49-F238E27FC236}">
                <a16:creationId xmlns:a16="http://schemas.microsoft.com/office/drawing/2014/main" xmlns="" id="{3F19E563-484D-42C0-87A3-74710BDF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17" y="1564506"/>
            <a:ext cx="4183466" cy="439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mboo tree">
            <a:extLst>
              <a:ext uri="{FF2B5EF4-FFF2-40B4-BE49-F238E27FC236}">
                <a16:creationId xmlns:a16="http://schemas.microsoft.com/office/drawing/2014/main" xmlns="" id="{5C7EF7D0-E255-441B-A529-9F4F98A76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2399"/>
          <a:stretch/>
        </p:blipFill>
        <p:spPr bwMode="auto">
          <a:xfrm>
            <a:off x="2744447" y="1782363"/>
            <a:ext cx="446718" cy="8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amboo tree">
            <a:extLst>
              <a:ext uri="{FF2B5EF4-FFF2-40B4-BE49-F238E27FC236}">
                <a16:creationId xmlns:a16="http://schemas.microsoft.com/office/drawing/2014/main" xmlns="" id="{23838C96-D8E2-4057-BFD0-D4D6B0D36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2399"/>
          <a:stretch/>
        </p:blipFill>
        <p:spPr bwMode="auto">
          <a:xfrm>
            <a:off x="3536492" y="2726096"/>
            <a:ext cx="446718" cy="8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amboo tree">
            <a:extLst>
              <a:ext uri="{FF2B5EF4-FFF2-40B4-BE49-F238E27FC236}">
                <a16:creationId xmlns:a16="http://schemas.microsoft.com/office/drawing/2014/main" xmlns="" id="{89808736-1A27-40FD-A521-35C2890E2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2399"/>
          <a:stretch/>
        </p:blipFill>
        <p:spPr bwMode="auto">
          <a:xfrm>
            <a:off x="3536492" y="3905370"/>
            <a:ext cx="446718" cy="8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8555F2-C962-4FF8-A8A1-6130C3124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355" y="5068160"/>
            <a:ext cx="445047" cy="8779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4800601" y="1345318"/>
            <a:ext cx="6622144" cy="1757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присадибній ділянці росте7 кущів малини, а кущів смородини – утричі більше. Скільки всього кущів малини й смородини росте на присадибній ділянці?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85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843656" y="1380068"/>
            <a:ext cx="3839969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М – 7 к.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С – ? </a:t>
            </a:r>
            <a:r>
              <a:rPr lang="uk-UA" sz="3200" b="1" dirty="0" smtClean="0">
                <a:solidFill>
                  <a:srgbClr val="7030A0"/>
                </a:solidFill>
              </a:rPr>
              <a:t>к., </a:t>
            </a:r>
            <a:r>
              <a:rPr lang="uk-UA" sz="3200" b="1" dirty="0" smtClean="0">
                <a:solidFill>
                  <a:srgbClr val="7030A0"/>
                </a:solidFill>
              </a:rPr>
              <a:t>у 3 р &gt;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760457" y="1626289"/>
            <a:ext cx="794288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?к.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702659" y="4920584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2487402" y="4949201"/>
            <a:ext cx="42745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28 ягідних кущів усього.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3466517" y="3165907"/>
            <a:ext cx="253089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– смородини.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70530" y="3147586"/>
            <a:ext cx="15148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7 ∙ 3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285388" y="3165907"/>
            <a:ext cx="11811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21 (к.)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34870" y="3811258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28 (к.)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32398" y="3811258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21 + 7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89627" y="3155444"/>
            <a:ext cx="4150250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знаходження суми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702659" y="4383985"/>
            <a:ext cx="17322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 ∙ 3 + 7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434870" y="4383985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28 (к.)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DEC392F-E0A6-4E22-A5A9-40174F71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542" y="4305073"/>
            <a:ext cx="2142671" cy="2250705"/>
          </a:xfrm>
          <a:prstGeom prst="rect">
            <a:avLst/>
          </a:prstGeom>
        </p:spPr>
      </p:pic>
      <p:sp>
        <p:nvSpPr>
          <p:cNvPr id="3" name="Правая фигурная скобка 2"/>
          <p:cNvSpPr/>
          <p:nvPr/>
        </p:nvSpPr>
        <p:spPr>
          <a:xfrm>
            <a:off x="3445359" y="1461477"/>
            <a:ext cx="144220" cy="914400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2" grpId="0" animBg="1"/>
      <p:bldP spid="19" grpId="0" animBg="1"/>
      <p:bldP spid="20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11456</TotalTime>
  <Words>575</Words>
  <Application>Microsoft Office PowerPoint</Application>
  <PresentationFormat>Произвольный</PresentationFormat>
  <Paragraphs>133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1228</cp:revision>
  <dcterms:created xsi:type="dcterms:W3CDTF">2018-01-05T16:38:53Z</dcterms:created>
  <dcterms:modified xsi:type="dcterms:W3CDTF">2025-04-16T20:18:14Z</dcterms:modified>
</cp:coreProperties>
</file>